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333" r:id="rId2"/>
    <p:sldId id="261" r:id="rId3"/>
    <p:sldId id="345" r:id="rId4"/>
    <p:sldId id="347" r:id="rId5"/>
    <p:sldId id="348" r:id="rId6"/>
    <p:sldId id="349" r:id="rId7"/>
    <p:sldId id="350" r:id="rId8"/>
    <p:sldId id="355" r:id="rId9"/>
    <p:sldId id="357" r:id="rId10"/>
    <p:sldId id="358" r:id="rId11"/>
    <p:sldId id="360" r:id="rId12"/>
    <p:sldId id="361" r:id="rId13"/>
    <p:sldId id="260" r:id="rId14"/>
    <p:sldId id="257" r:id="rId15"/>
    <p:sldId id="263" r:id="rId16"/>
    <p:sldId id="336" r:id="rId17"/>
    <p:sldId id="267" r:id="rId18"/>
    <p:sldId id="339" r:id="rId19"/>
    <p:sldId id="264" r:id="rId20"/>
    <p:sldId id="265" r:id="rId21"/>
    <p:sldId id="270" r:id="rId22"/>
    <p:sldId id="271" r:id="rId23"/>
    <p:sldId id="272" r:id="rId24"/>
    <p:sldId id="340" r:id="rId25"/>
    <p:sldId id="301" r:id="rId26"/>
    <p:sldId id="342" r:id="rId27"/>
    <p:sldId id="300" r:id="rId28"/>
    <p:sldId id="299" r:id="rId29"/>
    <p:sldId id="302" r:id="rId30"/>
    <p:sldId id="303" r:id="rId31"/>
    <p:sldId id="304" r:id="rId32"/>
    <p:sldId id="334" r:id="rId33"/>
    <p:sldId id="335" r:id="rId34"/>
    <p:sldId id="273" r:id="rId35"/>
    <p:sldId id="274" r:id="rId36"/>
    <p:sldId id="306" r:id="rId37"/>
    <p:sldId id="305" r:id="rId38"/>
    <p:sldId id="307" r:id="rId39"/>
    <p:sldId id="308" r:id="rId40"/>
    <p:sldId id="309" r:id="rId41"/>
    <p:sldId id="310" r:id="rId42"/>
    <p:sldId id="311" r:id="rId43"/>
    <p:sldId id="312" r:id="rId44"/>
    <p:sldId id="313" r:id="rId45"/>
    <p:sldId id="314" r:id="rId46"/>
    <p:sldId id="315" r:id="rId47"/>
    <p:sldId id="318" r:id="rId48"/>
    <p:sldId id="316" r:id="rId49"/>
    <p:sldId id="317" r:id="rId50"/>
    <p:sldId id="319" r:id="rId51"/>
    <p:sldId id="320" r:id="rId52"/>
    <p:sldId id="321" r:id="rId53"/>
    <p:sldId id="322" r:id="rId54"/>
    <p:sldId id="323" r:id="rId55"/>
    <p:sldId id="324" r:id="rId56"/>
    <p:sldId id="325" r:id="rId57"/>
    <p:sldId id="326" r:id="rId58"/>
    <p:sldId id="327" r:id="rId59"/>
    <p:sldId id="328" r:id="rId60"/>
    <p:sldId id="329" r:id="rId61"/>
    <p:sldId id="331" r:id="rId62"/>
    <p:sldId id="332" r:id="rId63"/>
    <p:sldId id="366" r:id="rId64"/>
    <p:sldId id="275" r:id="rId65"/>
    <p:sldId id="343" r:id="rId66"/>
    <p:sldId id="276" r:id="rId67"/>
    <p:sldId id="280" r:id="rId68"/>
    <p:sldId id="277" r:id="rId69"/>
    <p:sldId id="278" r:id="rId70"/>
    <p:sldId id="281" r:id="rId71"/>
    <p:sldId id="344" r:id="rId72"/>
    <p:sldId id="346" r:id="rId73"/>
    <p:sldId id="352" r:id="rId74"/>
    <p:sldId id="363" r:id="rId75"/>
    <p:sldId id="364"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9CEB60-3348-474C-AC69-F91C597DF379}" type="datetimeFigureOut">
              <a:rPr lang="en-US" smtClean="0"/>
              <a:pPr/>
              <a:t>3/14/2011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746D9D-81A0-4A62-B2DB-168B8CF8718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746D9D-81A0-4A62-B2DB-168B8CF87189}" type="slidenum">
              <a:rPr lang="en-US" smtClean="0"/>
              <a:pPr/>
              <a:t>59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3CF2EB-726E-4E24-AB2C-CFB41A381629}" type="datetimeFigureOut">
              <a:rPr lang="en-US" smtClean="0"/>
              <a:pPr/>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56DD5-DDA8-4459-BD7D-7BE23E290F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3CF2EB-726E-4E24-AB2C-CFB41A381629}" type="datetimeFigureOut">
              <a:rPr lang="en-US" smtClean="0"/>
              <a:pPr/>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56DD5-DDA8-4459-BD7D-7BE23E290F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3CF2EB-726E-4E24-AB2C-CFB41A381629}" type="datetimeFigureOut">
              <a:rPr lang="en-US" smtClean="0"/>
              <a:pPr/>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56DD5-DDA8-4459-BD7D-7BE23E290F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3CF2EB-726E-4E24-AB2C-CFB41A381629}" type="datetimeFigureOut">
              <a:rPr lang="en-US" smtClean="0"/>
              <a:pPr/>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56DD5-DDA8-4459-BD7D-7BE23E290F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3CF2EB-726E-4E24-AB2C-CFB41A381629}" type="datetimeFigureOut">
              <a:rPr lang="en-US" smtClean="0"/>
              <a:pPr/>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56DD5-DDA8-4459-BD7D-7BE23E290F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3CF2EB-726E-4E24-AB2C-CFB41A381629}" type="datetimeFigureOut">
              <a:rPr lang="en-US" smtClean="0"/>
              <a:pPr/>
              <a:t>3/14/2011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56DD5-DDA8-4459-BD7D-7BE23E290F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3CF2EB-726E-4E24-AB2C-CFB41A381629}" type="datetimeFigureOut">
              <a:rPr lang="en-US" smtClean="0"/>
              <a:pPr/>
              <a:t>3/14/2011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C56DD5-DDA8-4459-BD7D-7BE23E290F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3CF2EB-726E-4E24-AB2C-CFB41A381629}" type="datetimeFigureOut">
              <a:rPr lang="en-US" smtClean="0"/>
              <a:pPr/>
              <a:t>3/14/2011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C56DD5-DDA8-4459-BD7D-7BE23E290F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CF2EB-726E-4E24-AB2C-CFB41A381629}" type="datetimeFigureOut">
              <a:rPr lang="en-US" smtClean="0"/>
              <a:pPr/>
              <a:t>3/14/2011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C56DD5-DDA8-4459-BD7D-7BE23E290F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3CF2EB-726E-4E24-AB2C-CFB41A381629}" type="datetimeFigureOut">
              <a:rPr lang="en-US" smtClean="0"/>
              <a:pPr/>
              <a:t>3/14/2011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56DD5-DDA8-4459-BD7D-7BE23E290F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3CF2EB-726E-4E24-AB2C-CFB41A381629}" type="datetimeFigureOut">
              <a:rPr lang="en-US" smtClean="0"/>
              <a:pPr/>
              <a:t>3/14/2011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56DD5-DDA8-4459-BD7D-7BE23E290F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3CF2EB-726E-4E24-AB2C-CFB41A381629}" type="datetimeFigureOut">
              <a:rPr lang="en-US" smtClean="0"/>
              <a:pPr/>
              <a:t>3/14/2011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56DD5-DDA8-4459-BD7D-7BE23E290F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hyperlink" Target="http://images-of-elements.com/nickel-sheet.jpg" TargetMode="Externa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hyperlink" Target="http://www.periodictable.com/Samples/CoCl2/s13.JPG" TargetMode="Externa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hyperlink" Target="http://periodictable.com/Samples/027.2/s13.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7.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hyperlink" Target="http://www.photoshelter.com/gallery-image/Metals/G0000AhLlWpkNfVk/I0000O94xma_AY_E" TargetMode="Externa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0.tqn.com/d/chemistry/1/0/A/4/1/vanadiumoxide.jpg"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http://www.chemguide.co.uk/inorganic/transition/padding.gif" TargetMode="External"/><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http://www.chemguide.co.uk/inorganic/transition/haber.gif" TargetMode="External"/><Relationship Id="rId4" Type="http://schemas.openxmlformats.org/officeDocument/2006/relationships/image" Target="../media/image65.gif"/></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6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0.xml.rels><?xml version="1.0" encoding="UTF-8" standalone="yes"?>
<Relationships xmlns="http://schemas.openxmlformats.org/package/2006/relationships"><Relationship Id="rId3" Type="http://schemas.openxmlformats.org/officeDocument/2006/relationships/image" Target="http://www.chemguide.co.uk/inorganic/transition/padding.gif" TargetMode="External"/><Relationship Id="rId7" Type="http://schemas.openxmlformats.org/officeDocument/2006/relationships/image" Target="http://www.chemguide.co.uk/inorganic/transition/contact3.gif" TargetMode="External"/><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72.gif"/><Relationship Id="rId5" Type="http://schemas.openxmlformats.org/officeDocument/2006/relationships/image" Target="http://www.chemguide.co.uk/inorganic/transition/contact2.gif" TargetMode="External"/><Relationship Id="rId4" Type="http://schemas.openxmlformats.org/officeDocument/2006/relationships/image" Target="../media/image71.gif"/></Relationships>
</file>

<file path=ppt/slides/_rels/slide7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hyperlink" Target="http://www.galleries.com/rocks/meteorites.htm" TargetMode="External"/><Relationship Id="rId2" Type="http://schemas.openxmlformats.org/officeDocument/2006/relationships/hyperlink" Target="http://www.galleries.com/minerals/elements/iron/iron.htm" TargetMode="External"/><Relationship Id="rId1" Type="http://schemas.openxmlformats.org/officeDocument/2006/relationships/slideLayout" Target="../slideLayouts/slideLayout7.xml"/><Relationship Id="rId4" Type="http://schemas.openxmlformats.org/officeDocument/2006/relationships/hyperlink" Target="http://images-of-elements.com/nickel-sheet.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transition </a:t>
            </a:r>
            <a:r>
              <a:rPr lang="en-US" b="1" dirty="0" smtClean="0"/>
              <a:t>metals</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endParaRPr lang="en-US" dirty="0" smtClean="0"/>
          </a:p>
          <a:p>
            <a:endParaRPr lang="en-US" dirty="0"/>
          </a:p>
        </p:txBody>
      </p:sp>
      <p:pic>
        <p:nvPicPr>
          <p:cNvPr id="150532" name="Picture 4" descr="http://0.tqn.com/d/chemistry/1/7/P/4/1/nickel.jpg"/>
          <p:cNvPicPr>
            <a:picLocks noChangeAspect="1" noChangeArrowheads="1"/>
          </p:cNvPicPr>
          <p:nvPr/>
        </p:nvPicPr>
        <p:blipFill>
          <a:blip r:embed="rId2" cstate="print"/>
          <a:srcRect/>
          <a:stretch>
            <a:fillRect/>
          </a:stretch>
        </p:blipFill>
        <p:spPr bwMode="auto">
          <a:xfrm>
            <a:off x="3048000" y="1524000"/>
            <a:ext cx="3667125" cy="3667125"/>
          </a:xfrm>
          <a:prstGeom prst="rect">
            <a:avLst/>
          </a:prstGeom>
          <a:noFill/>
        </p:spPr>
      </p:pic>
      <p:sp>
        <p:nvSpPr>
          <p:cNvPr id="6" name="Rectangle 5"/>
          <p:cNvSpPr/>
          <p:nvPr/>
        </p:nvSpPr>
        <p:spPr>
          <a:xfrm>
            <a:off x="4495800" y="5257800"/>
            <a:ext cx="1295400" cy="584775"/>
          </a:xfrm>
          <a:prstGeom prst="rect">
            <a:avLst/>
          </a:prstGeom>
        </p:spPr>
        <p:txBody>
          <a:bodyPr wrap="square">
            <a:spAutoFit/>
          </a:bodyPr>
          <a:lstStyle/>
          <a:p>
            <a:r>
              <a:rPr lang="en-US" sz="3200" dirty="0" smtClean="0"/>
              <a:t>Nickel</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8" name="Picture 10" descr="Nickel sheet">
            <a:hlinkClick r:id="rId2"/>
          </p:cNvPr>
          <p:cNvPicPr>
            <a:picLocks noChangeAspect="1" noChangeArrowheads="1"/>
          </p:cNvPicPr>
          <p:nvPr/>
        </p:nvPicPr>
        <p:blipFill>
          <a:blip r:embed="rId3" cstate="print"/>
          <a:srcRect/>
          <a:stretch>
            <a:fillRect/>
          </a:stretch>
        </p:blipFill>
        <p:spPr bwMode="auto">
          <a:xfrm>
            <a:off x="228600" y="609600"/>
            <a:ext cx="2895600" cy="2895600"/>
          </a:xfrm>
          <a:prstGeom prst="rect">
            <a:avLst/>
          </a:prstGeom>
          <a:noFill/>
        </p:spPr>
      </p:pic>
      <p:sp>
        <p:nvSpPr>
          <p:cNvPr id="12" name="Rectangle 11"/>
          <p:cNvSpPr/>
          <p:nvPr/>
        </p:nvSpPr>
        <p:spPr>
          <a:xfrm>
            <a:off x="0" y="0"/>
            <a:ext cx="15240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Nickel sheet</a:t>
            </a:r>
            <a:endParaRPr lang="en-US" dirty="0">
              <a:solidFill>
                <a:schemeClr val="tx1"/>
              </a:solidFill>
            </a:endParaRPr>
          </a:p>
        </p:txBody>
      </p:sp>
      <p:pic>
        <p:nvPicPr>
          <p:cNvPr id="222220" name="Picture 12" descr="http://www.caranddriver.com/var/ezwebin_site/storage/images/buyers_guide/toyota/camry/2007_toyota_camry_hybrid/2007_toyota_camry_hybrid_short_take_road_test/camry_hybrid/camry_hybrid_2007_toyota_camry_hybrid_nickel_metal_hydride_battery_pack_image_001/350909-1-eng-US/camry_hybrid_2007_toyota_camry_hybrid_nickel_metal_hydride_battery_pack_image_0011_cd_gallery.jpg"/>
          <p:cNvPicPr>
            <a:picLocks noChangeAspect="1" noChangeArrowheads="1"/>
          </p:cNvPicPr>
          <p:nvPr/>
        </p:nvPicPr>
        <p:blipFill>
          <a:blip r:embed="rId4" cstate="print"/>
          <a:srcRect/>
          <a:stretch>
            <a:fillRect/>
          </a:stretch>
        </p:blipFill>
        <p:spPr bwMode="auto">
          <a:xfrm>
            <a:off x="3657600" y="1143000"/>
            <a:ext cx="3200400" cy="1955800"/>
          </a:xfrm>
          <a:prstGeom prst="rect">
            <a:avLst/>
          </a:prstGeom>
          <a:noFill/>
        </p:spPr>
      </p:pic>
      <p:sp>
        <p:nvSpPr>
          <p:cNvPr id="14" name="Rectangle 13"/>
          <p:cNvSpPr/>
          <p:nvPr/>
        </p:nvSpPr>
        <p:spPr>
          <a:xfrm>
            <a:off x="3657600" y="304800"/>
            <a:ext cx="4572000" cy="707886"/>
          </a:xfrm>
          <a:prstGeom prst="rect">
            <a:avLst/>
          </a:prstGeom>
        </p:spPr>
        <p:txBody>
          <a:bodyPr>
            <a:spAutoFit/>
          </a:bodyPr>
          <a:lstStyle/>
          <a:p>
            <a:r>
              <a:rPr lang="en-US" sz="2000" dirty="0" smtClean="0"/>
              <a:t>2007 Toyota Camry Hybrid nickel-metal hydride battery</a:t>
            </a:r>
            <a:r>
              <a:rPr lang="en-US" dirty="0" smtClean="0"/>
              <a:t> </a:t>
            </a:r>
            <a:endParaRPr lang="en-US" dirty="0"/>
          </a:p>
        </p:txBody>
      </p:sp>
      <p:pic>
        <p:nvPicPr>
          <p:cNvPr id="157698" name="Picture 2" descr="Image of Nickel Finishes"/>
          <p:cNvPicPr>
            <a:picLocks noChangeAspect="1" noChangeArrowheads="1"/>
          </p:cNvPicPr>
          <p:nvPr/>
        </p:nvPicPr>
        <p:blipFill>
          <a:blip r:embed="rId5" cstate="print"/>
          <a:srcRect/>
          <a:stretch>
            <a:fillRect/>
          </a:stretch>
        </p:blipFill>
        <p:spPr bwMode="auto">
          <a:xfrm>
            <a:off x="0" y="4114800"/>
            <a:ext cx="3231883" cy="2209800"/>
          </a:xfrm>
          <a:prstGeom prst="rect">
            <a:avLst/>
          </a:prstGeom>
          <a:noFill/>
        </p:spPr>
      </p:pic>
      <p:sp>
        <p:nvSpPr>
          <p:cNvPr id="16" name="Rectangle 15"/>
          <p:cNvSpPr/>
          <p:nvPr/>
        </p:nvSpPr>
        <p:spPr>
          <a:xfrm>
            <a:off x="228600" y="6488668"/>
            <a:ext cx="1581010" cy="369332"/>
          </a:xfrm>
          <a:prstGeom prst="rect">
            <a:avLst/>
          </a:prstGeom>
        </p:spPr>
        <p:txBody>
          <a:bodyPr wrap="none">
            <a:spAutoFit/>
          </a:bodyPr>
          <a:lstStyle/>
          <a:p>
            <a:r>
              <a:rPr lang="en-US" b="1" dirty="0" smtClean="0"/>
              <a:t>Nickel Finishes</a:t>
            </a:r>
            <a:endParaRPr lang="en-US" b="1" dirty="0"/>
          </a:p>
        </p:txBody>
      </p:sp>
      <p:pic>
        <p:nvPicPr>
          <p:cNvPr id="157700" name="Picture 4" descr="http://www.marc-newson.com/MasterImageLibrary/images/nickel_chair_001.jpg"/>
          <p:cNvPicPr>
            <a:picLocks noChangeAspect="1" noChangeArrowheads="1"/>
          </p:cNvPicPr>
          <p:nvPr/>
        </p:nvPicPr>
        <p:blipFill>
          <a:blip r:embed="rId6" cstate="print"/>
          <a:srcRect/>
          <a:stretch>
            <a:fillRect/>
          </a:stretch>
        </p:blipFill>
        <p:spPr bwMode="auto">
          <a:xfrm>
            <a:off x="4114800" y="4114800"/>
            <a:ext cx="2667000" cy="2086068"/>
          </a:xfrm>
          <a:prstGeom prst="rect">
            <a:avLst/>
          </a:prstGeom>
          <a:noFill/>
        </p:spPr>
      </p:pic>
      <p:sp>
        <p:nvSpPr>
          <p:cNvPr id="17" name="Rectangle 16"/>
          <p:cNvSpPr/>
          <p:nvPr/>
        </p:nvSpPr>
        <p:spPr>
          <a:xfrm>
            <a:off x="4724400" y="6248400"/>
            <a:ext cx="1473224" cy="400110"/>
          </a:xfrm>
          <a:prstGeom prst="rect">
            <a:avLst/>
          </a:prstGeom>
        </p:spPr>
        <p:txBody>
          <a:bodyPr wrap="none">
            <a:spAutoFit/>
          </a:bodyPr>
          <a:lstStyle/>
          <a:p>
            <a:r>
              <a:rPr lang="en-US" sz="2000" dirty="0" smtClean="0"/>
              <a:t>Nickel Chair </a:t>
            </a:r>
            <a:endParaRPr lang="en-US" sz="2000" dirty="0"/>
          </a:p>
        </p:txBody>
      </p:sp>
      <p:pic>
        <p:nvPicPr>
          <p:cNvPr id="18" name="Picture 2" descr="http://amxmetals.com/images/products/aluminum/Al%20Radiators.jpg?1257191136"/>
          <p:cNvPicPr>
            <a:picLocks noChangeAspect="1" noChangeArrowheads="1"/>
          </p:cNvPicPr>
          <p:nvPr/>
        </p:nvPicPr>
        <p:blipFill>
          <a:blip r:embed="rId7" cstate="print"/>
          <a:srcRect/>
          <a:stretch>
            <a:fillRect/>
          </a:stretch>
        </p:blipFill>
        <p:spPr bwMode="auto">
          <a:xfrm>
            <a:off x="7315200" y="1219200"/>
            <a:ext cx="1600200" cy="2133600"/>
          </a:xfrm>
          <a:prstGeom prst="rect">
            <a:avLst/>
          </a:prstGeom>
          <a:noFill/>
        </p:spPr>
      </p:pic>
      <p:sp>
        <p:nvSpPr>
          <p:cNvPr id="19" name="Rectangle 18"/>
          <p:cNvSpPr/>
          <p:nvPr/>
        </p:nvSpPr>
        <p:spPr>
          <a:xfrm>
            <a:off x="7162800" y="3505200"/>
            <a:ext cx="1641475" cy="707886"/>
          </a:xfrm>
          <a:prstGeom prst="rect">
            <a:avLst/>
          </a:prstGeom>
        </p:spPr>
        <p:txBody>
          <a:bodyPr wrap="none">
            <a:spAutoFit/>
          </a:bodyPr>
          <a:lstStyle/>
          <a:p>
            <a:r>
              <a:rPr lang="en-US" sz="2000" dirty="0" smtClean="0"/>
              <a:t>nickel </a:t>
            </a:r>
            <a:r>
              <a:rPr lang="en-US" sz="2000" dirty="0" smtClean="0"/>
              <a:t>alloys</a:t>
            </a:r>
          </a:p>
          <a:p>
            <a:r>
              <a:rPr lang="en-US" sz="2000" dirty="0" smtClean="0"/>
              <a:t>Ferrous </a:t>
            </a:r>
            <a:r>
              <a:rPr lang="en-US" sz="2000" dirty="0" smtClean="0"/>
              <a:t>scrap </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descr="Cobalt Cobalt Chloride">
            <a:hlinkClick r:id="rId2"/>
          </p:cNvPr>
          <p:cNvPicPr>
            <a:picLocks noChangeAspect="1" noChangeArrowheads="1"/>
          </p:cNvPicPr>
          <p:nvPr/>
        </p:nvPicPr>
        <p:blipFill>
          <a:blip r:embed="rId3" cstate="print"/>
          <a:srcRect/>
          <a:stretch>
            <a:fillRect/>
          </a:stretch>
        </p:blipFill>
        <p:spPr bwMode="auto">
          <a:xfrm>
            <a:off x="1" y="152401"/>
            <a:ext cx="2895599" cy="2895600"/>
          </a:xfrm>
          <a:prstGeom prst="rect">
            <a:avLst/>
          </a:prstGeom>
          <a:noFill/>
        </p:spPr>
      </p:pic>
      <p:pic>
        <p:nvPicPr>
          <p:cNvPr id="224260" name="Picture 4" descr="Cobalt Another anode button">
            <a:hlinkClick r:id="rId4"/>
          </p:cNvPr>
          <p:cNvPicPr>
            <a:picLocks noChangeAspect="1" noChangeArrowheads="1"/>
          </p:cNvPicPr>
          <p:nvPr/>
        </p:nvPicPr>
        <p:blipFill>
          <a:blip r:embed="rId5" cstate="print"/>
          <a:srcRect/>
          <a:stretch>
            <a:fillRect/>
          </a:stretch>
        </p:blipFill>
        <p:spPr bwMode="auto">
          <a:xfrm>
            <a:off x="2971800" y="228600"/>
            <a:ext cx="2895599" cy="2895600"/>
          </a:xfrm>
          <a:prstGeom prst="rect">
            <a:avLst/>
          </a:prstGeom>
          <a:noFill/>
        </p:spPr>
      </p:pic>
      <p:sp>
        <p:nvSpPr>
          <p:cNvPr id="4" name="Rectangle 3"/>
          <p:cNvSpPr/>
          <p:nvPr/>
        </p:nvSpPr>
        <p:spPr>
          <a:xfrm>
            <a:off x="2971800" y="3200400"/>
            <a:ext cx="4191000" cy="400110"/>
          </a:xfrm>
          <a:prstGeom prst="rect">
            <a:avLst/>
          </a:prstGeom>
        </p:spPr>
        <p:txBody>
          <a:bodyPr wrap="square">
            <a:spAutoFit/>
          </a:bodyPr>
          <a:lstStyle/>
          <a:p>
            <a:r>
              <a:rPr lang="en-US" sz="2000" b="1" dirty="0" smtClean="0"/>
              <a:t>Cobalt (II) chloride</a:t>
            </a:r>
            <a:endParaRPr lang="en-US" sz="2000" dirty="0"/>
          </a:p>
        </p:txBody>
      </p:sp>
      <p:sp>
        <p:nvSpPr>
          <p:cNvPr id="5" name="Rectangle 4"/>
          <p:cNvSpPr/>
          <p:nvPr/>
        </p:nvSpPr>
        <p:spPr>
          <a:xfrm>
            <a:off x="381000" y="3200400"/>
            <a:ext cx="2590800" cy="400110"/>
          </a:xfrm>
          <a:prstGeom prst="rect">
            <a:avLst/>
          </a:prstGeom>
        </p:spPr>
        <p:txBody>
          <a:bodyPr wrap="square">
            <a:spAutoFit/>
          </a:bodyPr>
          <a:lstStyle/>
          <a:p>
            <a:r>
              <a:rPr lang="en-US" sz="2000" b="1" dirty="0" smtClean="0"/>
              <a:t>Cobalt (II) chloride</a:t>
            </a:r>
            <a:endParaRPr lang="en-US" sz="2000" dirty="0"/>
          </a:p>
        </p:txBody>
      </p:sp>
      <p:pic>
        <p:nvPicPr>
          <p:cNvPr id="224262" name="Picture 6" descr="http://i00.i.aliimg.com/photo/v0/263518488/COBALT_BLUE.jpg"/>
          <p:cNvPicPr>
            <a:picLocks noChangeAspect="1" noChangeArrowheads="1"/>
          </p:cNvPicPr>
          <p:nvPr/>
        </p:nvPicPr>
        <p:blipFill>
          <a:blip r:embed="rId6" cstate="print"/>
          <a:srcRect/>
          <a:stretch>
            <a:fillRect/>
          </a:stretch>
        </p:blipFill>
        <p:spPr bwMode="auto">
          <a:xfrm>
            <a:off x="6117167" y="381000"/>
            <a:ext cx="3026833" cy="2270125"/>
          </a:xfrm>
          <a:prstGeom prst="rect">
            <a:avLst/>
          </a:prstGeom>
          <a:noFill/>
        </p:spPr>
      </p:pic>
      <p:sp>
        <p:nvSpPr>
          <p:cNvPr id="7" name="Rectangle 6"/>
          <p:cNvSpPr/>
          <p:nvPr/>
        </p:nvSpPr>
        <p:spPr>
          <a:xfrm>
            <a:off x="6629400" y="2895600"/>
            <a:ext cx="1399742" cy="400110"/>
          </a:xfrm>
          <a:prstGeom prst="rect">
            <a:avLst/>
          </a:prstGeom>
        </p:spPr>
        <p:txBody>
          <a:bodyPr wrap="none">
            <a:spAutoFit/>
          </a:bodyPr>
          <a:lstStyle/>
          <a:p>
            <a:r>
              <a:rPr lang="en-US" sz="2000" b="1" dirty="0" smtClean="0"/>
              <a:t>Cobalt blue</a:t>
            </a:r>
            <a:endParaRPr lang="en-US" sz="2000" dirty="0"/>
          </a:p>
        </p:txBody>
      </p:sp>
      <p:pic>
        <p:nvPicPr>
          <p:cNvPr id="224264" name="Picture 8" descr="http://sciencegeist.net/wp-content/uploads/2010/11/cobalt.jpg"/>
          <p:cNvPicPr>
            <a:picLocks noChangeAspect="1" noChangeArrowheads="1"/>
          </p:cNvPicPr>
          <p:nvPr/>
        </p:nvPicPr>
        <p:blipFill>
          <a:blip r:embed="rId7" cstate="print"/>
          <a:srcRect/>
          <a:stretch>
            <a:fillRect/>
          </a:stretch>
        </p:blipFill>
        <p:spPr bwMode="auto">
          <a:xfrm>
            <a:off x="228600" y="3657600"/>
            <a:ext cx="4417599" cy="2943226"/>
          </a:xfrm>
          <a:prstGeom prst="rect">
            <a:avLst/>
          </a:prstGeom>
          <a:noFill/>
        </p:spPr>
      </p:pic>
      <p:sp>
        <p:nvSpPr>
          <p:cNvPr id="10" name="Rectangle 9"/>
          <p:cNvSpPr/>
          <p:nvPr/>
        </p:nvSpPr>
        <p:spPr>
          <a:xfrm>
            <a:off x="304800" y="6172200"/>
            <a:ext cx="1570110" cy="369332"/>
          </a:xfrm>
          <a:prstGeom prst="rect">
            <a:avLst/>
          </a:prstGeom>
        </p:spPr>
        <p:txBody>
          <a:bodyPr wrap="none">
            <a:spAutoFit/>
          </a:bodyPr>
          <a:lstStyle/>
          <a:p>
            <a:r>
              <a:rPr lang="en-US" dirty="0" smtClean="0"/>
              <a:t>Metallic cobalt</a:t>
            </a:r>
            <a:endParaRPr lang="en-US" dirty="0"/>
          </a:p>
        </p:txBody>
      </p:sp>
      <p:pic>
        <p:nvPicPr>
          <p:cNvPr id="224266" name="Picture 10" descr="Cobalt Blue Ball Vase &amp; Matching Ashtray"/>
          <p:cNvPicPr>
            <a:picLocks noChangeAspect="1" noChangeArrowheads="1"/>
          </p:cNvPicPr>
          <p:nvPr/>
        </p:nvPicPr>
        <p:blipFill>
          <a:blip r:embed="rId8" cstate="print"/>
          <a:srcRect/>
          <a:stretch>
            <a:fillRect/>
          </a:stretch>
        </p:blipFill>
        <p:spPr bwMode="auto">
          <a:xfrm>
            <a:off x="5105400" y="3962400"/>
            <a:ext cx="2105025" cy="1790701"/>
          </a:xfrm>
          <a:prstGeom prst="rect">
            <a:avLst/>
          </a:prstGeom>
          <a:noFill/>
        </p:spPr>
      </p:pic>
      <p:sp>
        <p:nvSpPr>
          <p:cNvPr id="12" name="Rectangle 11"/>
          <p:cNvSpPr/>
          <p:nvPr/>
        </p:nvSpPr>
        <p:spPr>
          <a:xfrm>
            <a:off x="5009920" y="6019800"/>
            <a:ext cx="3769878" cy="707886"/>
          </a:xfrm>
          <a:prstGeom prst="rect">
            <a:avLst/>
          </a:prstGeom>
        </p:spPr>
        <p:txBody>
          <a:bodyPr wrap="none">
            <a:spAutoFit/>
          </a:bodyPr>
          <a:lstStyle/>
          <a:p>
            <a:r>
              <a:rPr lang="en-US" sz="2000" b="1" dirty="0" smtClean="0"/>
              <a:t>Cobalt Blue Ball Vase &amp; Matching </a:t>
            </a:r>
          </a:p>
          <a:p>
            <a:r>
              <a:rPr lang="en-US" sz="2000" b="1" dirty="0" smtClean="0"/>
              <a:t>Ashtray</a:t>
            </a:r>
            <a:endParaRPr lang="en-US" sz="20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2" descr="http://www.arapahoeroofing.com/images/uploads/Zinc_Roofing1.jpg"/>
          <p:cNvPicPr>
            <a:picLocks noChangeAspect="1" noChangeArrowheads="1"/>
          </p:cNvPicPr>
          <p:nvPr/>
        </p:nvPicPr>
        <p:blipFill>
          <a:blip r:embed="rId2" cstate="print"/>
          <a:srcRect/>
          <a:stretch>
            <a:fillRect/>
          </a:stretch>
        </p:blipFill>
        <p:spPr bwMode="auto">
          <a:xfrm>
            <a:off x="155575" y="0"/>
            <a:ext cx="3197225" cy="2397919"/>
          </a:xfrm>
          <a:prstGeom prst="rect">
            <a:avLst/>
          </a:prstGeom>
          <a:noFill/>
        </p:spPr>
      </p:pic>
      <p:sp>
        <p:nvSpPr>
          <p:cNvPr id="3" name="Rectangle 2"/>
          <p:cNvSpPr/>
          <p:nvPr/>
        </p:nvSpPr>
        <p:spPr>
          <a:xfrm>
            <a:off x="0" y="2514600"/>
            <a:ext cx="3886200" cy="646331"/>
          </a:xfrm>
          <a:prstGeom prst="rect">
            <a:avLst/>
          </a:prstGeom>
        </p:spPr>
        <p:txBody>
          <a:bodyPr wrap="square">
            <a:spAutoFit/>
          </a:bodyPr>
          <a:lstStyle/>
          <a:p>
            <a:r>
              <a:rPr lang="en-US" dirty="0" smtClean="0"/>
              <a:t>zinc </a:t>
            </a:r>
            <a:r>
              <a:rPr lang="en-US" dirty="0" smtClean="0"/>
              <a:t>has been used for roofing and various weatherproofing constructions</a:t>
            </a:r>
            <a:endParaRPr lang="en-US" dirty="0"/>
          </a:p>
        </p:txBody>
      </p:sp>
      <p:pic>
        <p:nvPicPr>
          <p:cNvPr id="225284" name="Picture 4" descr="http://i00.i.aliimg.com/photo/v0/238611228_1/Zinc_scrap.jpg"/>
          <p:cNvPicPr>
            <a:picLocks noChangeAspect="1" noChangeArrowheads="1"/>
          </p:cNvPicPr>
          <p:nvPr/>
        </p:nvPicPr>
        <p:blipFill>
          <a:blip r:embed="rId3" cstate="print"/>
          <a:srcRect/>
          <a:stretch>
            <a:fillRect/>
          </a:stretch>
        </p:blipFill>
        <p:spPr bwMode="auto">
          <a:xfrm>
            <a:off x="3810001" y="1"/>
            <a:ext cx="3428999" cy="2573420"/>
          </a:xfrm>
          <a:prstGeom prst="rect">
            <a:avLst/>
          </a:prstGeom>
          <a:noFill/>
        </p:spPr>
      </p:pic>
      <p:sp>
        <p:nvSpPr>
          <p:cNvPr id="5" name="Rectangle 4"/>
          <p:cNvSpPr/>
          <p:nvPr/>
        </p:nvSpPr>
        <p:spPr>
          <a:xfrm>
            <a:off x="3962400" y="2667001"/>
            <a:ext cx="1447800" cy="646331"/>
          </a:xfrm>
          <a:prstGeom prst="rect">
            <a:avLst/>
          </a:prstGeom>
        </p:spPr>
        <p:txBody>
          <a:bodyPr wrap="square">
            <a:spAutoFit/>
          </a:bodyPr>
          <a:lstStyle/>
          <a:p>
            <a:r>
              <a:rPr lang="en-US" dirty="0" smtClean="0"/>
              <a:t>Zinc scrap</a:t>
            </a:r>
            <a:br>
              <a:rPr lang="en-US" dirty="0" smtClean="0"/>
            </a:br>
            <a:endParaRPr lang="en-US" dirty="0"/>
          </a:p>
        </p:txBody>
      </p:sp>
      <p:pic>
        <p:nvPicPr>
          <p:cNvPr id="225286" name="Picture 6" descr="http://www.wilcoxmf.com.au/documents/Image/zinc/zinc_pictures_002.jpg"/>
          <p:cNvPicPr>
            <a:picLocks noChangeAspect="1" noChangeArrowheads="1"/>
          </p:cNvPicPr>
          <p:nvPr/>
        </p:nvPicPr>
        <p:blipFill>
          <a:blip r:embed="rId4" cstate="print"/>
          <a:srcRect/>
          <a:stretch>
            <a:fillRect/>
          </a:stretch>
        </p:blipFill>
        <p:spPr bwMode="auto">
          <a:xfrm>
            <a:off x="228600" y="3581400"/>
            <a:ext cx="3348588" cy="2514600"/>
          </a:xfrm>
          <a:prstGeom prst="rect">
            <a:avLst/>
          </a:prstGeom>
          <a:noFill/>
        </p:spPr>
      </p:pic>
      <p:sp>
        <p:nvSpPr>
          <p:cNvPr id="7" name="Rectangle 6"/>
          <p:cNvSpPr/>
          <p:nvPr/>
        </p:nvSpPr>
        <p:spPr>
          <a:xfrm>
            <a:off x="0" y="6324600"/>
            <a:ext cx="3574761" cy="369332"/>
          </a:xfrm>
          <a:prstGeom prst="rect">
            <a:avLst/>
          </a:prstGeom>
        </p:spPr>
        <p:txBody>
          <a:bodyPr wrap="none">
            <a:spAutoFit/>
          </a:bodyPr>
          <a:lstStyle/>
          <a:p>
            <a:r>
              <a:rPr lang="en-US" dirty="0" smtClean="0"/>
              <a:t>Metal Finishing - Zinc Electroplating </a:t>
            </a:r>
            <a:endParaRPr lang="en-US" dirty="0"/>
          </a:p>
        </p:txBody>
      </p:sp>
      <p:pic>
        <p:nvPicPr>
          <p:cNvPr id="225288" name="Picture 8" descr="http://c.photoshelter.com/img-get/I0000O94xma_AY_E/t/75">
            <a:hlinkClick r:id="rId5"/>
          </p:cNvPr>
          <p:cNvPicPr>
            <a:picLocks noChangeAspect="1" noChangeArrowheads="1"/>
          </p:cNvPicPr>
          <p:nvPr/>
        </p:nvPicPr>
        <p:blipFill>
          <a:blip r:embed="rId6" cstate="print"/>
          <a:srcRect/>
          <a:stretch>
            <a:fillRect/>
          </a:stretch>
        </p:blipFill>
        <p:spPr bwMode="auto">
          <a:xfrm>
            <a:off x="3733800" y="3733800"/>
            <a:ext cx="2362200" cy="2362200"/>
          </a:xfrm>
          <a:prstGeom prst="rect">
            <a:avLst/>
          </a:prstGeom>
          <a:noFill/>
        </p:spPr>
      </p:pic>
      <p:sp>
        <p:nvSpPr>
          <p:cNvPr id="9" name="Rectangle 8"/>
          <p:cNvSpPr/>
          <p:nvPr/>
        </p:nvSpPr>
        <p:spPr>
          <a:xfrm>
            <a:off x="4343400" y="6172200"/>
            <a:ext cx="1166473" cy="369332"/>
          </a:xfrm>
          <a:prstGeom prst="rect">
            <a:avLst/>
          </a:prstGeom>
        </p:spPr>
        <p:txBody>
          <a:bodyPr wrap="none">
            <a:spAutoFit/>
          </a:bodyPr>
          <a:lstStyle/>
          <a:p>
            <a:r>
              <a:rPr lang="en-US" dirty="0" smtClean="0"/>
              <a:t>Metal Zinc</a:t>
            </a:r>
            <a:endParaRPr lang="en-US" dirty="0"/>
          </a:p>
        </p:txBody>
      </p:sp>
      <p:pic>
        <p:nvPicPr>
          <p:cNvPr id="225290" name="Picture 10" descr="http://www.armedforces-int.com/upload/image_files/Zinc-metal-spray.jpg"/>
          <p:cNvPicPr>
            <a:picLocks noChangeAspect="1" noChangeArrowheads="1"/>
          </p:cNvPicPr>
          <p:nvPr/>
        </p:nvPicPr>
        <p:blipFill>
          <a:blip r:embed="rId7" cstate="print"/>
          <a:srcRect/>
          <a:stretch>
            <a:fillRect/>
          </a:stretch>
        </p:blipFill>
        <p:spPr bwMode="auto">
          <a:xfrm>
            <a:off x="6248400" y="3733800"/>
            <a:ext cx="2336800" cy="1752600"/>
          </a:xfrm>
          <a:prstGeom prst="rect">
            <a:avLst/>
          </a:prstGeom>
          <a:noFill/>
        </p:spPr>
      </p:pic>
      <p:sp>
        <p:nvSpPr>
          <p:cNvPr id="11" name="Rectangle 10"/>
          <p:cNvSpPr/>
          <p:nvPr/>
        </p:nvSpPr>
        <p:spPr>
          <a:xfrm>
            <a:off x="6858000" y="5715000"/>
            <a:ext cx="1295400" cy="923330"/>
          </a:xfrm>
          <a:prstGeom prst="rect">
            <a:avLst/>
          </a:prstGeom>
        </p:spPr>
        <p:txBody>
          <a:bodyPr wrap="square">
            <a:spAutoFit/>
          </a:bodyPr>
          <a:lstStyle/>
          <a:p>
            <a:r>
              <a:rPr lang="en-US" dirty="0" smtClean="0"/>
              <a:t>Zinc Metal Spraying</a:t>
            </a:r>
            <a:br>
              <a:rPr lang="en-US" dirty="0" smtClean="0"/>
            </a:b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381000"/>
            <a:ext cx="7391400" cy="6001643"/>
          </a:xfrm>
          <a:prstGeom prst="rect">
            <a:avLst/>
          </a:prstGeom>
        </p:spPr>
        <p:txBody>
          <a:bodyPr wrap="square">
            <a:spAutoFit/>
          </a:bodyPr>
          <a:lstStyle/>
          <a:p>
            <a:r>
              <a:rPr lang="en-US" sz="3200" dirty="0" smtClean="0"/>
              <a:t>The electronic structures of the d block elements shown are:</a:t>
            </a:r>
          </a:p>
          <a:p>
            <a:r>
              <a:rPr lang="en-US" sz="3200" dirty="0" smtClean="0"/>
              <a:t>Sc: [</a:t>
            </a:r>
            <a:r>
              <a:rPr lang="en-US" sz="3200" dirty="0" err="1" smtClean="0"/>
              <a:t>Ar</a:t>
            </a:r>
            <a:r>
              <a:rPr lang="en-US" sz="3200" dirty="0" smtClean="0"/>
              <a:t>] </a:t>
            </a:r>
            <a:r>
              <a:rPr lang="en-US" sz="3200" b="1" dirty="0" smtClean="0"/>
              <a:t>3d</a:t>
            </a:r>
            <a:r>
              <a:rPr lang="en-US" sz="3200" b="1" baseline="30000" dirty="0" smtClean="0"/>
              <a:t>1</a:t>
            </a:r>
            <a:r>
              <a:rPr lang="en-US" sz="3200" dirty="0" smtClean="0"/>
              <a:t>4s</a:t>
            </a:r>
            <a:r>
              <a:rPr lang="en-US" sz="3200" baseline="30000" dirty="0" smtClean="0"/>
              <a:t>2</a:t>
            </a:r>
            <a:endParaRPr lang="en-US" sz="3200" dirty="0" smtClean="0"/>
          </a:p>
          <a:p>
            <a:r>
              <a:rPr lang="en-US" sz="3200" dirty="0" smtClean="0"/>
              <a:t>Ti : [</a:t>
            </a:r>
            <a:r>
              <a:rPr lang="en-US" sz="3200" dirty="0" err="1" smtClean="0"/>
              <a:t>Ar</a:t>
            </a:r>
            <a:r>
              <a:rPr lang="en-US" sz="3200" dirty="0" smtClean="0"/>
              <a:t>] </a:t>
            </a:r>
            <a:r>
              <a:rPr lang="en-US" sz="3200" b="1" dirty="0" smtClean="0"/>
              <a:t>3d</a:t>
            </a:r>
            <a:r>
              <a:rPr lang="en-US" sz="3200" b="1" baseline="30000" dirty="0" smtClean="0"/>
              <a:t>2</a:t>
            </a:r>
            <a:r>
              <a:rPr lang="en-US" sz="3200" dirty="0" smtClean="0"/>
              <a:t>4s</a:t>
            </a:r>
            <a:r>
              <a:rPr lang="en-US" sz="3200" baseline="30000" dirty="0" smtClean="0"/>
              <a:t>2</a:t>
            </a:r>
            <a:endParaRPr lang="en-US" sz="3200" dirty="0" smtClean="0"/>
          </a:p>
          <a:p>
            <a:r>
              <a:rPr lang="en-US" sz="3200" dirty="0" smtClean="0"/>
              <a:t>V: [</a:t>
            </a:r>
            <a:r>
              <a:rPr lang="en-US" sz="3200" dirty="0" err="1" smtClean="0"/>
              <a:t>Ar</a:t>
            </a:r>
            <a:r>
              <a:rPr lang="en-US" sz="3200" dirty="0" smtClean="0"/>
              <a:t>] </a:t>
            </a:r>
            <a:r>
              <a:rPr lang="en-US" sz="3200" b="1" dirty="0" smtClean="0"/>
              <a:t>3d</a:t>
            </a:r>
            <a:r>
              <a:rPr lang="en-US" sz="3200" b="1" baseline="30000" dirty="0" smtClean="0"/>
              <a:t>3</a:t>
            </a:r>
            <a:r>
              <a:rPr lang="en-US" sz="3200" dirty="0" smtClean="0"/>
              <a:t>4s</a:t>
            </a:r>
            <a:r>
              <a:rPr lang="en-US" sz="3200" baseline="30000" dirty="0" smtClean="0"/>
              <a:t>2</a:t>
            </a:r>
            <a:endParaRPr lang="en-US" sz="3200" dirty="0" smtClean="0"/>
          </a:p>
          <a:p>
            <a:r>
              <a:rPr lang="en-US" sz="3200" dirty="0" smtClean="0"/>
              <a:t>Cr:[</a:t>
            </a:r>
            <a:r>
              <a:rPr lang="en-US" sz="3200" dirty="0" err="1" smtClean="0"/>
              <a:t>Ar</a:t>
            </a:r>
            <a:r>
              <a:rPr lang="en-US" sz="3200" dirty="0" smtClean="0"/>
              <a:t>] </a:t>
            </a:r>
            <a:r>
              <a:rPr lang="en-US" sz="3200" b="1" dirty="0" smtClean="0">
                <a:solidFill>
                  <a:srgbClr val="FF0000"/>
                </a:solidFill>
              </a:rPr>
              <a:t>3d</a:t>
            </a:r>
            <a:r>
              <a:rPr lang="en-US" sz="3200" b="1" baseline="30000" dirty="0" smtClean="0">
                <a:solidFill>
                  <a:srgbClr val="FF0000"/>
                </a:solidFill>
              </a:rPr>
              <a:t>5</a:t>
            </a:r>
            <a:r>
              <a:rPr lang="en-US" sz="3200" b="1" dirty="0" smtClean="0">
                <a:solidFill>
                  <a:srgbClr val="FF0000"/>
                </a:solidFill>
              </a:rPr>
              <a:t>4s</a:t>
            </a:r>
            <a:r>
              <a:rPr lang="en-US" sz="3200" b="1" baseline="30000" dirty="0" smtClean="0">
                <a:solidFill>
                  <a:srgbClr val="FF0000"/>
                </a:solidFill>
              </a:rPr>
              <a:t>1</a:t>
            </a:r>
            <a:endParaRPr lang="en-US" sz="3200" dirty="0" smtClean="0">
              <a:solidFill>
                <a:srgbClr val="FF0000"/>
              </a:solidFill>
            </a:endParaRPr>
          </a:p>
          <a:p>
            <a:r>
              <a:rPr lang="en-US" sz="3200" dirty="0" err="1" smtClean="0"/>
              <a:t>Mn</a:t>
            </a:r>
            <a:r>
              <a:rPr lang="en-US" sz="3200" dirty="0" smtClean="0"/>
              <a:t>:[</a:t>
            </a:r>
            <a:r>
              <a:rPr lang="en-US" sz="3200" dirty="0" err="1" smtClean="0"/>
              <a:t>Ar</a:t>
            </a:r>
            <a:r>
              <a:rPr lang="en-US" sz="3200" dirty="0" smtClean="0"/>
              <a:t>] </a:t>
            </a:r>
            <a:r>
              <a:rPr lang="en-US" sz="3200" b="1" dirty="0" smtClean="0"/>
              <a:t>3d</a:t>
            </a:r>
            <a:r>
              <a:rPr lang="en-US" sz="3200" b="1" baseline="30000" dirty="0" smtClean="0"/>
              <a:t>5</a:t>
            </a:r>
            <a:r>
              <a:rPr lang="en-US" sz="3200" b="1" dirty="0" smtClean="0"/>
              <a:t>4s</a:t>
            </a:r>
            <a:r>
              <a:rPr lang="en-US" sz="3200" b="1" baseline="30000" dirty="0" smtClean="0"/>
              <a:t>2</a:t>
            </a:r>
            <a:endParaRPr lang="en-US" sz="3200" dirty="0" smtClean="0"/>
          </a:p>
          <a:p>
            <a:r>
              <a:rPr lang="en-US" sz="3200" dirty="0" smtClean="0"/>
              <a:t>Fe:[</a:t>
            </a:r>
            <a:r>
              <a:rPr lang="en-US" sz="3200" dirty="0" err="1" smtClean="0"/>
              <a:t>Ar</a:t>
            </a:r>
            <a:r>
              <a:rPr lang="en-US" sz="3200" dirty="0" smtClean="0"/>
              <a:t>] </a:t>
            </a:r>
            <a:r>
              <a:rPr lang="en-US" sz="3200" b="1" dirty="0" smtClean="0"/>
              <a:t>3d</a:t>
            </a:r>
            <a:r>
              <a:rPr lang="en-US" sz="3200" b="1" baseline="30000" dirty="0" smtClean="0"/>
              <a:t>6</a:t>
            </a:r>
            <a:r>
              <a:rPr lang="en-US" sz="3200" dirty="0" smtClean="0"/>
              <a:t>4s</a:t>
            </a:r>
            <a:r>
              <a:rPr lang="en-US" sz="3200" baseline="30000" dirty="0" smtClean="0"/>
              <a:t>2</a:t>
            </a:r>
            <a:endParaRPr lang="en-US" sz="3200" dirty="0" smtClean="0"/>
          </a:p>
          <a:p>
            <a:r>
              <a:rPr lang="en-US" sz="3200" dirty="0" smtClean="0"/>
              <a:t>Co:[</a:t>
            </a:r>
            <a:r>
              <a:rPr lang="en-US" sz="3200" dirty="0" err="1" smtClean="0"/>
              <a:t>Ar</a:t>
            </a:r>
            <a:r>
              <a:rPr lang="en-US" sz="3200" dirty="0" smtClean="0"/>
              <a:t>] </a:t>
            </a:r>
            <a:r>
              <a:rPr lang="en-US" sz="3200" b="1" dirty="0" smtClean="0"/>
              <a:t>3d</a:t>
            </a:r>
            <a:r>
              <a:rPr lang="en-US" sz="3200" b="1" baseline="30000" dirty="0" smtClean="0"/>
              <a:t>7</a:t>
            </a:r>
            <a:r>
              <a:rPr lang="en-US" sz="3200" dirty="0" smtClean="0"/>
              <a:t>4s</a:t>
            </a:r>
            <a:r>
              <a:rPr lang="en-US" sz="3200" baseline="30000" dirty="0" smtClean="0"/>
              <a:t>2</a:t>
            </a:r>
            <a:endParaRPr lang="en-US" sz="3200" dirty="0" smtClean="0"/>
          </a:p>
          <a:p>
            <a:r>
              <a:rPr lang="en-US" sz="3200" dirty="0" smtClean="0"/>
              <a:t>Ni:[</a:t>
            </a:r>
            <a:r>
              <a:rPr lang="en-US" sz="3200" dirty="0" err="1" smtClean="0"/>
              <a:t>Ar</a:t>
            </a:r>
            <a:r>
              <a:rPr lang="en-US" sz="3200" dirty="0" smtClean="0"/>
              <a:t>] </a:t>
            </a:r>
            <a:r>
              <a:rPr lang="en-US" sz="3200" b="1" dirty="0" smtClean="0"/>
              <a:t>3d</a:t>
            </a:r>
            <a:r>
              <a:rPr lang="en-US" sz="3200" b="1" baseline="30000" dirty="0" smtClean="0"/>
              <a:t>8</a:t>
            </a:r>
            <a:r>
              <a:rPr lang="en-US" sz="3200" dirty="0" smtClean="0"/>
              <a:t>4s</a:t>
            </a:r>
            <a:r>
              <a:rPr lang="en-US" sz="3200" baseline="30000" dirty="0" smtClean="0"/>
              <a:t>2</a:t>
            </a:r>
            <a:endParaRPr lang="en-US" sz="3200" dirty="0" smtClean="0"/>
          </a:p>
          <a:p>
            <a:r>
              <a:rPr lang="en-US" sz="3200" dirty="0" smtClean="0"/>
              <a:t>Cu:[</a:t>
            </a:r>
            <a:r>
              <a:rPr lang="en-US" sz="3200" dirty="0" err="1" smtClean="0"/>
              <a:t>Ar</a:t>
            </a:r>
            <a:r>
              <a:rPr lang="en-US" sz="3200" dirty="0" smtClean="0"/>
              <a:t>] </a:t>
            </a:r>
            <a:r>
              <a:rPr lang="en-US" sz="3200" b="1" dirty="0" smtClean="0">
                <a:solidFill>
                  <a:srgbClr val="FF0000"/>
                </a:solidFill>
              </a:rPr>
              <a:t>3d</a:t>
            </a:r>
            <a:r>
              <a:rPr lang="en-US" sz="3200" b="1" baseline="30000" dirty="0" smtClean="0">
                <a:solidFill>
                  <a:srgbClr val="FF0000"/>
                </a:solidFill>
              </a:rPr>
              <a:t>10</a:t>
            </a:r>
            <a:r>
              <a:rPr lang="en-US" sz="3200" b="1" dirty="0" smtClean="0">
                <a:solidFill>
                  <a:srgbClr val="FF0000"/>
                </a:solidFill>
              </a:rPr>
              <a:t>4s</a:t>
            </a:r>
            <a:r>
              <a:rPr lang="en-US" sz="3200" b="1" baseline="30000" dirty="0" smtClean="0">
                <a:solidFill>
                  <a:srgbClr val="FF0000"/>
                </a:solidFill>
              </a:rPr>
              <a:t>1</a:t>
            </a:r>
            <a:endParaRPr lang="en-US" sz="3200" dirty="0" smtClean="0">
              <a:solidFill>
                <a:srgbClr val="FF0000"/>
              </a:solidFill>
            </a:endParaRPr>
          </a:p>
          <a:p>
            <a:r>
              <a:rPr lang="en-US" sz="3200" dirty="0" smtClean="0"/>
              <a:t>Zn:[</a:t>
            </a:r>
            <a:r>
              <a:rPr lang="en-US" sz="3200" dirty="0" err="1" smtClean="0"/>
              <a:t>Ar</a:t>
            </a:r>
            <a:r>
              <a:rPr lang="en-US" sz="3200" dirty="0" smtClean="0"/>
              <a:t>] </a:t>
            </a:r>
            <a:r>
              <a:rPr lang="en-US" sz="3200" b="1" dirty="0" smtClean="0"/>
              <a:t>3d</a:t>
            </a:r>
            <a:r>
              <a:rPr lang="en-US" sz="3200" b="1" baseline="30000" dirty="0" smtClean="0"/>
              <a:t>10</a:t>
            </a:r>
            <a:r>
              <a:rPr lang="en-US" sz="3200" b="1" dirty="0" smtClean="0"/>
              <a:t>4s</a:t>
            </a:r>
            <a:r>
              <a:rPr lang="en-US" sz="3200" b="1" baseline="30000" dirty="0" smtClean="0"/>
              <a:t>2</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8229600" cy="5516563"/>
          </a:xfrm>
        </p:spPr>
        <p:txBody>
          <a:bodyPr>
            <a:normAutofit/>
          </a:bodyPr>
          <a:lstStyle/>
          <a:p>
            <a:r>
              <a:rPr lang="en-US" b="1" dirty="0"/>
              <a:t>scandium </a:t>
            </a:r>
            <a:r>
              <a:rPr lang="en-US" dirty="0"/>
              <a:t>and </a:t>
            </a:r>
            <a:r>
              <a:rPr lang="en-US" b="1" dirty="0"/>
              <a:t>zinc</a:t>
            </a:r>
            <a:r>
              <a:rPr lang="en-US" dirty="0"/>
              <a:t> don't count as transition </a:t>
            </a:r>
            <a:r>
              <a:rPr lang="en-US" dirty="0" smtClean="0"/>
              <a:t>metals. </a:t>
            </a:r>
          </a:p>
          <a:p>
            <a:r>
              <a:rPr lang="en-US" dirty="0" smtClean="0"/>
              <a:t>Reason:</a:t>
            </a:r>
          </a:p>
          <a:p>
            <a:r>
              <a:rPr lang="en-US" dirty="0" smtClean="0"/>
              <a:t>E.C of Scandium atom: [</a:t>
            </a:r>
            <a:r>
              <a:rPr lang="en-US" dirty="0" err="1" smtClean="0"/>
              <a:t>Ar</a:t>
            </a:r>
            <a:r>
              <a:rPr lang="en-US" dirty="0" smtClean="0"/>
              <a:t>] 3d</a:t>
            </a:r>
            <a:r>
              <a:rPr lang="en-US" baseline="30000" dirty="0" smtClean="0"/>
              <a:t>1</a:t>
            </a:r>
            <a:r>
              <a:rPr lang="en-US" dirty="0" smtClean="0"/>
              <a:t>4s</a:t>
            </a:r>
            <a:r>
              <a:rPr lang="en-US" baseline="30000" dirty="0" smtClean="0"/>
              <a:t>2</a:t>
            </a:r>
            <a:r>
              <a:rPr lang="en-US" dirty="0" smtClean="0"/>
              <a:t>. </a:t>
            </a:r>
          </a:p>
          <a:p>
            <a:pPr>
              <a:buNone/>
            </a:pPr>
            <a:r>
              <a:rPr lang="en-US" dirty="0" smtClean="0"/>
              <a:t>               Sc</a:t>
            </a:r>
            <a:r>
              <a:rPr lang="en-US" baseline="30000" dirty="0" smtClean="0"/>
              <a:t>3+</a:t>
            </a:r>
            <a:r>
              <a:rPr lang="en-US" dirty="0" smtClean="0"/>
              <a:t> ion : [</a:t>
            </a:r>
            <a:r>
              <a:rPr lang="en-US" dirty="0" err="1" smtClean="0"/>
              <a:t>Ar</a:t>
            </a:r>
            <a:r>
              <a:rPr lang="en-US" dirty="0" smtClean="0"/>
              <a:t>] 3d</a:t>
            </a:r>
            <a:r>
              <a:rPr lang="en-US" baseline="30000" dirty="0" smtClean="0"/>
              <a:t>0</a:t>
            </a:r>
            <a:r>
              <a:rPr lang="en-US" dirty="0" smtClean="0"/>
              <a:t>4s</a:t>
            </a:r>
            <a:r>
              <a:rPr lang="en-US" baseline="30000" dirty="0" smtClean="0"/>
              <a:t>0</a:t>
            </a:r>
            <a:endParaRPr lang="en-US" dirty="0" smtClean="0"/>
          </a:p>
          <a:p>
            <a:r>
              <a:rPr lang="en-US" dirty="0" smtClean="0"/>
              <a:t> </a:t>
            </a:r>
            <a:r>
              <a:rPr lang="en-US" dirty="0"/>
              <a:t>The </a:t>
            </a:r>
            <a:r>
              <a:rPr lang="en-US" dirty="0" smtClean="0"/>
              <a:t>Sc</a:t>
            </a:r>
            <a:r>
              <a:rPr lang="en-US" baseline="30000" dirty="0" smtClean="0"/>
              <a:t>3+</a:t>
            </a:r>
            <a:r>
              <a:rPr lang="en-US" dirty="0" smtClean="0"/>
              <a:t> ion has </a:t>
            </a:r>
            <a:r>
              <a:rPr lang="en-US" b="1" i="1" dirty="0"/>
              <a:t>no d </a:t>
            </a:r>
            <a:r>
              <a:rPr lang="en-US" b="1" i="1" dirty="0" smtClean="0"/>
              <a:t>electrons</a:t>
            </a:r>
          </a:p>
          <a:p>
            <a:r>
              <a:rPr lang="en-US" dirty="0" smtClean="0"/>
              <a:t>E.C of zinc atom : [</a:t>
            </a:r>
            <a:r>
              <a:rPr lang="en-US" dirty="0" err="1"/>
              <a:t>Ar</a:t>
            </a:r>
            <a:r>
              <a:rPr lang="en-US" dirty="0"/>
              <a:t>] 3d</a:t>
            </a:r>
            <a:r>
              <a:rPr lang="en-US" baseline="30000" dirty="0"/>
              <a:t>10</a:t>
            </a:r>
            <a:r>
              <a:rPr lang="en-US" dirty="0"/>
              <a:t>4s</a:t>
            </a:r>
            <a:r>
              <a:rPr lang="en-US" baseline="30000" dirty="0"/>
              <a:t>2</a:t>
            </a:r>
            <a:r>
              <a:rPr lang="en-US" dirty="0"/>
              <a:t>. </a:t>
            </a:r>
            <a:endParaRPr lang="en-US" dirty="0" smtClean="0"/>
          </a:p>
          <a:p>
            <a:pPr>
              <a:buNone/>
            </a:pPr>
            <a:r>
              <a:rPr lang="en-US" dirty="0" smtClean="0"/>
              <a:t>                Zn</a:t>
            </a:r>
            <a:r>
              <a:rPr lang="en-US" baseline="30000" dirty="0" smtClean="0"/>
              <a:t>2+</a:t>
            </a:r>
            <a:r>
              <a:rPr lang="en-US" dirty="0" smtClean="0"/>
              <a:t> ion :[</a:t>
            </a:r>
            <a:r>
              <a:rPr lang="en-US" dirty="0" err="1" smtClean="0"/>
              <a:t>Ar</a:t>
            </a:r>
            <a:r>
              <a:rPr lang="en-US" dirty="0"/>
              <a:t>] 3d</a:t>
            </a:r>
            <a:r>
              <a:rPr lang="en-US" baseline="30000" dirty="0"/>
              <a:t>10</a:t>
            </a:r>
            <a:r>
              <a:rPr lang="en-US" dirty="0"/>
              <a:t>. </a:t>
            </a:r>
            <a:endParaRPr lang="en-US" dirty="0" smtClean="0"/>
          </a:p>
          <a:p>
            <a:pPr>
              <a:buNone/>
            </a:pPr>
            <a:r>
              <a:rPr lang="en-US" dirty="0" smtClean="0"/>
              <a:t>    The </a:t>
            </a:r>
            <a:r>
              <a:rPr lang="en-US" dirty="0"/>
              <a:t>zinc ion has </a:t>
            </a:r>
            <a:r>
              <a:rPr lang="en-US" b="1" i="1" dirty="0"/>
              <a:t>full d levels</a:t>
            </a:r>
            <a:r>
              <a:rPr lang="en-US" dirty="0"/>
              <a:t> </a:t>
            </a:r>
            <a:r>
              <a:rPr lang="en-US" dirty="0" smtClean="0"/>
              <a: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229600" cy="7478970"/>
          </a:xfrm>
          <a:prstGeom prst="rect">
            <a:avLst/>
          </a:prstGeom>
        </p:spPr>
        <p:txBody>
          <a:bodyPr wrap="square">
            <a:spAutoFit/>
          </a:bodyPr>
          <a:lstStyle/>
          <a:p>
            <a:endParaRPr lang="en-US" dirty="0" smtClean="0"/>
          </a:p>
          <a:p>
            <a:r>
              <a:rPr lang="en-US" sz="4000" dirty="0" smtClean="0">
                <a:solidFill>
                  <a:srgbClr val="002060"/>
                </a:solidFill>
              </a:rPr>
              <a:t>Transition metal ion:</a:t>
            </a:r>
          </a:p>
          <a:p>
            <a:r>
              <a:rPr lang="en-US" sz="2800" dirty="0" smtClean="0"/>
              <a:t>When </a:t>
            </a:r>
            <a:r>
              <a:rPr lang="en-US" sz="2800" dirty="0"/>
              <a:t>d-block elements form ions, the 4s electrons are lost </a:t>
            </a:r>
            <a:r>
              <a:rPr lang="en-US" sz="2800" dirty="0" smtClean="0"/>
              <a:t>first.</a:t>
            </a:r>
          </a:p>
          <a:p>
            <a:r>
              <a:rPr lang="en-US" sz="2800" dirty="0" smtClean="0"/>
              <a:t>Example 1:</a:t>
            </a:r>
          </a:p>
          <a:p>
            <a:r>
              <a:rPr lang="en-US" sz="2800" dirty="0" smtClean="0"/>
              <a:t>Co    : [</a:t>
            </a:r>
            <a:r>
              <a:rPr lang="en-US" sz="2800" dirty="0" err="1"/>
              <a:t>Ar</a:t>
            </a:r>
            <a:r>
              <a:rPr lang="en-US" sz="2800" dirty="0"/>
              <a:t>] 3d</a:t>
            </a:r>
            <a:r>
              <a:rPr lang="en-US" sz="2800" baseline="30000" dirty="0"/>
              <a:t>7</a:t>
            </a:r>
            <a:r>
              <a:rPr lang="en-US" sz="2800" dirty="0"/>
              <a:t>4s</a:t>
            </a:r>
            <a:r>
              <a:rPr lang="en-US" sz="2800" baseline="30000" dirty="0"/>
              <a:t>2</a:t>
            </a:r>
            <a:endParaRPr lang="en-US" sz="2800" dirty="0"/>
          </a:p>
          <a:p>
            <a:r>
              <a:rPr lang="en-US" sz="2800" dirty="0"/>
              <a:t>Co</a:t>
            </a:r>
            <a:r>
              <a:rPr lang="en-US" sz="2800" baseline="30000" dirty="0"/>
              <a:t>2</a:t>
            </a:r>
            <a:r>
              <a:rPr lang="en-US" sz="2800" baseline="30000" dirty="0" smtClean="0"/>
              <a:t>+ </a:t>
            </a:r>
            <a:r>
              <a:rPr lang="en-US" sz="2800" dirty="0" smtClean="0"/>
              <a:t>: [</a:t>
            </a:r>
            <a:r>
              <a:rPr lang="en-US" sz="2800" dirty="0" err="1" smtClean="0"/>
              <a:t>Ar</a:t>
            </a:r>
            <a:r>
              <a:rPr lang="en-US" sz="2800" dirty="0" smtClean="0"/>
              <a:t>] 3d</a:t>
            </a:r>
            <a:r>
              <a:rPr lang="en-US" sz="2800" baseline="30000" dirty="0" smtClean="0"/>
              <a:t>7 </a:t>
            </a:r>
          </a:p>
          <a:p>
            <a:endParaRPr lang="en-US" sz="2800" dirty="0"/>
          </a:p>
          <a:p>
            <a:r>
              <a:rPr lang="en-US" sz="2800" dirty="0" smtClean="0"/>
              <a:t>Example 2:</a:t>
            </a:r>
          </a:p>
          <a:p>
            <a:r>
              <a:rPr lang="en-US" sz="2800" dirty="0" smtClean="0"/>
              <a:t>V    : [</a:t>
            </a:r>
            <a:r>
              <a:rPr lang="en-US" sz="2800" dirty="0" err="1"/>
              <a:t>Ar</a:t>
            </a:r>
            <a:r>
              <a:rPr lang="en-US" sz="2800" dirty="0"/>
              <a:t>] 3d</a:t>
            </a:r>
            <a:r>
              <a:rPr lang="en-US" sz="2800" baseline="30000" dirty="0"/>
              <a:t>3</a:t>
            </a:r>
            <a:r>
              <a:rPr lang="en-US" sz="2800" dirty="0"/>
              <a:t>4s</a:t>
            </a:r>
            <a:r>
              <a:rPr lang="en-US" sz="2800" baseline="30000" dirty="0"/>
              <a:t>2</a:t>
            </a:r>
            <a:endParaRPr lang="en-US" sz="2800" dirty="0"/>
          </a:p>
          <a:p>
            <a:r>
              <a:rPr lang="en-US" sz="2800" dirty="0"/>
              <a:t>V</a:t>
            </a:r>
            <a:r>
              <a:rPr lang="en-US" sz="2800" baseline="30000" dirty="0"/>
              <a:t>3</a:t>
            </a:r>
            <a:r>
              <a:rPr lang="en-US" sz="2800" baseline="30000" dirty="0" smtClean="0"/>
              <a:t>+ </a:t>
            </a:r>
            <a:r>
              <a:rPr lang="en-US" sz="2800" dirty="0" smtClean="0"/>
              <a:t>: [</a:t>
            </a:r>
            <a:r>
              <a:rPr lang="en-US" sz="2800" dirty="0" err="1" smtClean="0"/>
              <a:t>Ar</a:t>
            </a:r>
            <a:r>
              <a:rPr lang="en-US" sz="2800" dirty="0" smtClean="0"/>
              <a:t>] 3d</a:t>
            </a:r>
            <a:r>
              <a:rPr lang="en-US" sz="2800" baseline="30000" dirty="0" smtClean="0"/>
              <a:t>2</a:t>
            </a:r>
          </a:p>
          <a:p>
            <a:r>
              <a:rPr lang="en-US" sz="2800" dirty="0" smtClean="0"/>
              <a:t>The 4s electrons are lost first followed by one of the 3d electrons.</a:t>
            </a:r>
          </a:p>
          <a:p>
            <a:endParaRPr lang="en-US" dirty="0"/>
          </a:p>
          <a:p>
            <a:endParaRPr lang="en-US" dirty="0" smtClean="0"/>
          </a:p>
          <a:p>
            <a:endParaRPr lang="en-US" baseline="30000" dirty="0" smtClean="0"/>
          </a:p>
          <a:p>
            <a:endParaRPr lang="en-US" baseline="30000" dirty="0"/>
          </a:p>
          <a:p>
            <a:endParaRPr lang="en-US" dirty="0" smtClean="0"/>
          </a:p>
          <a:p>
            <a:endParaRPr lang="en-US" dirty="0"/>
          </a:p>
          <a:p>
            <a:r>
              <a:rPr lang="en-US" dirty="0" smtClean="0"/>
              <a:t>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descr="http://www.revisionworld.co.uk/files/transitionmetals.jpg"/>
          <p:cNvPicPr>
            <a:picLocks noChangeAspect="1" noChangeArrowheads="1"/>
          </p:cNvPicPr>
          <p:nvPr/>
        </p:nvPicPr>
        <p:blipFill>
          <a:blip r:embed="rId2" cstate="print"/>
          <a:srcRect/>
          <a:stretch>
            <a:fillRect/>
          </a:stretch>
        </p:blipFill>
        <p:spPr bwMode="auto">
          <a:xfrm>
            <a:off x="457200" y="104612"/>
            <a:ext cx="8001000" cy="675338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0000"/>
                </a:solidFill>
                <a:ea typeface="Helvetica"/>
                <a:cs typeface="Arial" pitchFamily="34" charset="0"/>
              </a:rPr>
              <a:t>Characteristics properties of transition metals</a:t>
            </a:r>
            <a:endParaRPr lang="en-US" sz="3200" dirty="0"/>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pPr>
              <a:buNone/>
            </a:pPr>
            <a:r>
              <a:rPr lang="en-US" b="1" dirty="0" smtClean="0"/>
              <a:t>1. Variable oxidation states in compounds</a:t>
            </a:r>
          </a:p>
          <a:p>
            <a:pPr marL="514350" indent="-514350" fontAlgn="base">
              <a:spcBef>
                <a:spcPct val="0"/>
              </a:spcBef>
              <a:spcAft>
                <a:spcPct val="0"/>
              </a:spcAft>
            </a:pPr>
            <a:r>
              <a:rPr lang="en-US" b="1" dirty="0" smtClean="0">
                <a:solidFill>
                  <a:srgbClr val="000000"/>
                </a:solidFill>
                <a:cs typeface="Arial" pitchFamily="34" charset="0"/>
              </a:rPr>
              <a:t>Most transition metals form more than one oxidation state in their compounds.</a:t>
            </a:r>
          </a:p>
          <a:p>
            <a:r>
              <a:rPr lang="en-US" i="1" dirty="0" smtClean="0"/>
              <a:t>Example : </a:t>
            </a:r>
            <a:r>
              <a:rPr lang="en-US" b="1" i="1" dirty="0" smtClean="0"/>
              <a:t>Manganese</a:t>
            </a:r>
            <a:endParaRPr lang="en-US" dirty="0" smtClean="0"/>
          </a:p>
          <a:p>
            <a:r>
              <a:rPr lang="en-US" dirty="0" smtClean="0"/>
              <a:t>Manganese has a very wide range of oxidation states in its compounds. </a:t>
            </a:r>
          </a:p>
          <a:p>
            <a:r>
              <a:rPr lang="en-US" dirty="0" smtClean="0"/>
              <a:t>+2  in Mn</a:t>
            </a:r>
            <a:r>
              <a:rPr lang="en-US" baseline="30000" dirty="0" smtClean="0"/>
              <a:t>2+</a:t>
            </a:r>
            <a:endParaRPr lang="en-US" dirty="0" smtClean="0"/>
          </a:p>
          <a:p>
            <a:r>
              <a:rPr lang="en-US" dirty="0" smtClean="0"/>
              <a:t>+3  in Mn</a:t>
            </a:r>
            <a:r>
              <a:rPr lang="en-US" baseline="-25000" dirty="0" smtClean="0"/>
              <a:t>2</a:t>
            </a:r>
            <a:r>
              <a:rPr lang="en-US" dirty="0" smtClean="0"/>
              <a:t>O</a:t>
            </a:r>
            <a:r>
              <a:rPr lang="en-US" baseline="-25000" dirty="0" smtClean="0"/>
              <a:t>3</a:t>
            </a:r>
            <a:endParaRPr lang="en-US" dirty="0" smtClean="0"/>
          </a:p>
          <a:p>
            <a:r>
              <a:rPr lang="en-US" dirty="0" smtClean="0"/>
              <a:t>+4  in MnO</a:t>
            </a:r>
            <a:r>
              <a:rPr lang="en-US" baseline="-25000" dirty="0" smtClean="0"/>
              <a:t>2</a:t>
            </a:r>
            <a:endParaRPr lang="en-US" dirty="0" smtClean="0"/>
          </a:p>
          <a:p>
            <a:r>
              <a:rPr lang="en-US" dirty="0" smtClean="0"/>
              <a:t>+6  in MnO</a:t>
            </a:r>
            <a:r>
              <a:rPr lang="en-US" baseline="-25000" dirty="0" smtClean="0"/>
              <a:t>4</a:t>
            </a:r>
            <a:r>
              <a:rPr lang="en-US" baseline="30000" dirty="0" smtClean="0"/>
              <a:t>2-</a:t>
            </a:r>
            <a:endParaRPr lang="en-US" dirty="0" smtClean="0"/>
          </a:p>
          <a:p>
            <a:r>
              <a:rPr lang="en-US" dirty="0" smtClean="0"/>
              <a:t>+7 in MnO</a:t>
            </a:r>
            <a:r>
              <a:rPr lang="en-US" baseline="-25000" dirty="0" smtClean="0"/>
              <a:t>4</a:t>
            </a:r>
            <a:r>
              <a:rPr lang="en-US" baseline="30000" dirty="0" smtClean="0"/>
              <a:t>-</a:t>
            </a:r>
            <a:endParaRPr lang="en-US" dirty="0" smtClean="0"/>
          </a:p>
          <a:p>
            <a:pPr marL="514350" indent="-514350" fontAlgn="base">
              <a:spcBef>
                <a:spcPct val="0"/>
              </a:spcBef>
              <a:spcAft>
                <a:spcPct val="0"/>
              </a:spcAft>
            </a:pPr>
            <a:endParaRPr lang="en-US" b="1" dirty="0" smtClean="0">
              <a:solidFill>
                <a:srgbClr val="000000"/>
              </a:solidFill>
              <a:cs typeface="Arial" pitchFamily="34" charset="0"/>
            </a:endParaRPr>
          </a:p>
          <a:p>
            <a:pPr marL="514350" indent="-514350" fontAlgn="base">
              <a:spcBef>
                <a:spcPct val="0"/>
              </a:spcBef>
              <a:spcAft>
                <a:spcPct val="0"/>
              </a:spcAft>
            </a:pPr>
            <a:endParaRPr lang="en-US" b="1" dirty="0" smtClean="0">
              <a:solidFill>
                <a:srgbClr val="000000"/>
              </a:solidFill>
              <a:cs typeface="Arial" pitchFamily="34" charset="0"/>
            </a:endParaRPr>
          </a:p>
          <a:p>
            <a:pPr marL="514350" indent="-514350" fontAlgn="base">
              <a:spcBef>
                <a:spcPct val="0"/>
              </a:spcBef>
              <a:spcAft>
                <a:spcPct val="0"/>
              </a:spcAft>
            </a:pPr>
            <a:endParaRPr lang="en-US" sz="3000" b="1" dirty="0" smtClean="0">
              <a:solidFill>
                <a:srgbClr val="000000"/>
              </a:solidFill>
              <a:cs typeface="Arial" pitchFamily="34" charset="0"/>
            </a:endParaRP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US" dirty="0" smtClean="0"/>
              <a:t>Common oxidation state across the period</a:t>
            </a:r>
            <a:endParaRPr lang="en-US" dirty="0"/>
          </a:p>
        </p:txBody>
      </p:sp>
      <p:sp>
        <p:nvSpPr>
          <p:cNvPr id="4" name="Content Placeholder 3"/>
          <p:cNvSpPr>
            <a:spLocks noGrp="1"/>
          </p:cNvSpPr>
          <p:nvPr>
            <p:ph idx="1"/>
          </p:nvPr>
        </p:nvSpPr>
        <p:spPr/>
        <p:txBody>
          <a:bodyPr/>
          <a:lstStyle/>
          <a:p>
            <a:r>
              <a:rPr lang="en-US" dirty="0" smtClean="0"/>
              <a:t>Beginning of period: +3 increased to +7</a:t>
            </a:r>
          </a:p>
          <a:p>
            <a:r>
              <a:rPr lang="en-US" dirty="0" smtClean="0"/>
              <a:t>For Fe &amp; Co : +3 &amp; +2</a:t>
            </a:r>
          </a:p>
          <a:p>
            <a:r>
              <a:rPr lang="en-US" dirty="0" smtClean="0"/>
              <a:t>End of period: +2</a:t>
            </a:r>
            <a:endParaRPr lang="en-US" dirty="0"/>
          </a:p>
        </p:txBody>
      </p:sp>
      <p:graphicFrame>
        <p:nvGraphicFramePr>
          <p:cNvPr id="5" name="Table 4"/>
          <p:cNvGraphicFramePr>
            <a:graphicFrameLocks noGrp="1"/>
          </p:cNvGraphicFramePr>
          <p:nvPr/>
        </p:nvGraphicFramePr>
        <p:xfrm>
          <a:off x="762000" y="4191000"/>
          <a:ext cx="7467600" cy="1492084"/>
        </p:xfrm>
        <a:graphic>
          <a:graphicData uri="http://schemas.openxmlformats.org/drawingml/2006/table">
            <a:tbl>
              <a:tblPr firstRow="1" bandRow="1">
                <a:tableStyleId>{5C22544A-7EE6-4342-B048-85BDC9FD1C3A}</a:tableStyleId>
              </a:tblPr>
              <a:tblGrid>
                <a:gridCol w="746760"/>
                <a:gridCol w="746760"/>
                <a:gridCol w="746760"/>
                <a:gridCol w="746760"/>
                <a:gridCol w="746760"/>
                <a:gridCol w="746760"/>
                <a:gridCol w="746760"/>
                <a:gridCol w="746760"/>
                <a:gridCol w="746760"/>
                <a:gridCol w="746760"/>
              </a:tblGrid>
              <a:tr h="292082">
                <a:tc>
                  <a:txBody>
                    <a:bodyPr/>
                    <a:lstStyle/>
                    <a:p>
                      <a:r>
                        <a:rPr lang="en-US" sz="2200" dirty="0" smtClean="0">
                          <a:solidFill>
                            <a:schemeClr val="tx1"/>
                          </a:solidFill>
                        </a:rPr>
                        <a:t>Sc</a:t>
                      </a:r>
                      <a:endParaRPr lang="en-US" sz="2200" dirty="0">
                        <a:solidFill>
                          <a:schemeClr val="tx1"/>
                        </a:solidFill>
                      </a:endParaRPr>
                    </a:p>
                  </a:txBody>
                  <a:tcPr marL="75483" marR="75483" marT="37741" marB="37741">
                    <a:solidFill>
                      <a:schemeClr val="bg2"/>
                    </a:solidFill>
                  </a:tcPr>
                </a:tc>
                <a:tc>
                  <a:txBody>
                    <a:bodyPr/>
                    <a:lstStyle/>
                    <a:p>
                      <a:r>
                        <a:rPr lang="en-US" sz="2200" dirty="0" smtClean="0">
                          <a:solidFill>
                            <a:schemeClr val="tx1"/>
                          </a:solidFill>
                        </a:rPr>
                        <a:t>Ti</a:t>
                      </a:r>
                      <a:endParaRPr lang="en-US" sz="2200" dirty="0">
                        <a:solidFill>
                          <a:schemeClr val="tx1"/>
                        </a:solidFill>
                      </a:endParaRPr>
                    </a:p>
                  </a:txBody>
                  <a:tcPr marL="75483" marR="75483" marT="37741" marB="37741">
                    <a:solidFill>
                      <a:schemeClr val="bg2"/>
                    </a:solidFill>
                  </a:tcPr>
                </a:tc>
                <a:tc>
                  <a:txBody>
                    <a:bodyPr/>
                    <a:lstStyle/>
                    <a:p>
                      <a:r>
                        <a:rPr lang="en-US" sz="2200" dirty="0" smtClean="0">
                          <a:solidFill>
                            <a:schemeClr val="tx1"/>
                          </a:solidFill>
                        </a:rPr>
                        <a:t>V</a:t>
                      </a:r>
                      <a:endParaRPr lang="en-US" sz="2200" dirty="0">
                        <a:solidFill>
                          <a:schemeClr val="tx1"/>
                        </a:solidFill>
                      </a:endParaRPr>
                    </a:p>
                  </a:txBody>
                  <a:tcPr marL="75483" marR="75483" marT="37741" marB="37741">
                    <a:solidFill>
                      <a:schemeClr val="bg2"/>
                    </a:solidFill>
                  </a:tcPr>
                </a:tc>
                <a:tc>
                  <a:txBody>
                    <a:bodyPr/>
                    <a:lstStyle/>
                    <a:p>
                      <a:r>
                        <a:rPr lang="en-US" sz="2200" dirty="0" smtClean="0">
                          <a:solidFill>
                            <a:schemeClr val="tx1"/>
                          </a:solidFill>
                        </a:rPr>
                        <a:t>Cr</a:t>
                      </a:r>
                      <a:endParaRPr lang="en-US" sz="2200" dirty="0">
                        <a:solidFill>
                          <a:schemeClr val="tx1"/>
                        </a:solidFill>
                      </a:endParaRPr>
                    </a:p>
                  </a:txBody>
                  <a:tcPr marL="75483" marR="75483" marT="37741" marB="37741">
                    <a:solidFill>
                      <a:schemeClr val="bg2"/>
                    </a:solidFill>
                  </a:tcPr>
                </a:tc>
                <a:tc>
                  <a:txBody>
                    <a:bodyPr/>
                    <a:lstStyle/>
                    <a:p>
                      <a:r>
                        <a:rPr lang="en-US" sz="2200" dirty="0" err="1" smtClean="0">
                          <a:solidFill>
                            <a:schemeClr val="tx1"/>
                          </a:solidFill>
                        </a:rPr>
                        <a:t>Mn</a:t>
                      </a:r>
                      <a:endParaRPr lang="en-US" sz="2200" dirty="0">
                        <a:solidFill>
                          <a:schemeClr val="tx1"/>
                        </a:solidFill>
                      </a:endParaRPr>
                    </a:p>
                  </a:txBody>
                  <a:tcPr marL="75483" marR="75483" marT="37741" marB="37741">
                    <a:solidFill>
                      <a:schemeClr val="bg2"/>
                    </a:solidFill>
                  </a:tcPr>
                </a:tc>
                <a:tc>
                  <a:txBody>
                    <a:bodyPr/>
                    <a:lstStyle/>
                    <a:p>
                      <a:r>
                        <a:rPr lang="en-US" sz="2200" dirty="0" smtClean="0">
                          <a:solidFill>
                            <a:schemeClr val="tx1"/>
                          </a:solidFill>
                        </a:rPr>
                        <a:t>Fe</a:t>
                      </a:r>
                      <a:endParaRPr lang="en-US" sz="2200" dirty="0">
                        <a:solidFill>
                          <a:schemeClr val="tx1"/>
                        </a:solidFill>
                      </a:endParaRPr>
                    </a:p>
                  </a:txBody>
                  <a:tcPr marL="75483" marR="75483" marT="37741" marB="37741">
                    <a:solidFill>
                      <a:schemeClr val="bg2"/>
                    </a:solidFill>
                  </a:tcPr>
                </a:tc>
                <a:tc>
                  <a:txBody>
                    <a:bodyPr/>
                    <a:lstStyle/>
                    <a:p>
                      <a:r>
                        <a:rPr lang="en-US" sz="2200" dirty="0" smtClean="0">
                          <a:solidFill>
                            <a:schemeClr val="tx1"/>
                          </a:solidFill>
                        </a:rPr>
                        <a:t>Co</a:t>
                      </a:r>
                      <a:endParaRPr lang="en-US" sz="2200" dirty="0">
                        <a:solidFill>
                          <a:schemeClr val="tx1"/>
                        </a:solidFill>
                      </a:endParaRPr>
                    </a:p>
                  </a:txBody>
                  <a:tcPr marL="75483" marR="75483" marT="37741" marB="37741">
                    <a:solidFill>
                      <a:schemeClr val="bg2"/>
                    </a:solidFill>
                  </a:tcPr>
                </a:tc>
                <a:tc>
                  <a:txBody>
                    <a:bodyPr/>
                    <a:lstStyle/>
                    <a:p>
                      <a:r>
                        <a:rPr lang="en-US" sz="2200" dirty="0" smtClean="0">
                          <a:solidFill>
                            <a:schemeClr val="tx1"/>
                          </a:solidFill>
                        </a:rPr>
                        <a:t>Ni</a:t>
                      </a:r>
                      <a:endParaRPr lang="en-US" sz="2200" dirty="0">
                        <a:solidFill>
                          <a:schemeClr val="tx1"/>
                        </a:solidFill>
                      </a:endParaRPr>
                    </a:p>
                  </a:txBody>
                  <a:tcPr marL="75483" marR="75483" marT="37741" marB="37741">
                    <a:solidFill>
                      <a:schemeClr val="bg2"/>
                    </a:solidFill>
                  </a:tcPr>
                </a:tc>
                <a:tc>
                  <a:txBody>
                    <a:bodyPr/>
                    <a:lstStyle/>
                    <a:p>
                      <a:r>
                        <a:rPr lang="en-US" sz="2200" dirty="0" smtClean="0">
                          <a:solidFill>
                            <a:schemeClr val="tx1"/>
                          </a:solidFill>
                        </a:rPr>
                        <a:t>Cu</a:t>
                      </a:r>
                      <a:endParaRPr lang="en-US" sz="2200" dirty="0">
                        <a:solidFill>
                          <a:schemeClr val="tx1"/>
                        </a:solidFill>
                      </a:endParaRPr>
                    </a:p>
                  </a:txBody>
                  <a:tcPr marL="75483" marR="75483" marT="37741" marB="37741">
                    <a:solidFill>
                      <a:schemeClr val="bg2"/>
                    </a:solidFill>
                  </a:tcPr>
                </a:tc>
                <a:tc>
                  <a:txBody>
                    <a:bodyPr/>
                    <a:lstStyle/>
                    <a:p>
                      <a:r>
                        <a:rPr lang="en-US" sz="2200" dirty="0" smtClean="0">
                          <a:solidFill>
                            <a:schemeClr val="tx1"/>
                          </a:solidFill>
                        </a:rPr>
                        <a:t>Zn</a:t>
                      </a:r>
                      <a:endParaRPr lang="en-US" sz="2200" dirty="0">
                        <a:solidFill>
                          <a:schemeClr val="tx1"/>
                        </a:solidFill>
                      </a:endParaRPr>
                    </a:p>
                  </a:txBody>
                  <a:tcPr marL="75483" marR="75483" marT="37741" marB="37741">
                    <a:solidFill>
                      <a:schemeClr val="bg2"/>
                    </a:solidFill>
                  </a:tcPr>
                </a:tc>
              </a:tr>
              <a:tr h="730205">
                <a:tc>
                  <a:txBody>
                    <a:bodyPr/>
                    <a:lstStyle/>
                    <a:p>
                      <a:r>
                        <a:rPr lang="en-US" sz="2200" b="1" dirty="0" smtClean="0">
                          <a:solidFill>
                            <a:srgbClr val="000000"/>
                          </a:solidFill>
                          <a:cs typeface="Arial" pitchFamily="34" charset="0"/>
                        </a:rPr>
                        <a:t>+3</a:t>
                      </a:r>
                      <a:endParaRPr lang="en-US" sz="2200" dirty="0">
                        <a:solidFill>
                          <a:schemeClr val="tx1"/>
                        </a:solidFill>
                      </a:endParaRPr>
                    </a:p>
                  </a:txBody>
                  <a:tcPr marL="75483" marR="75483" marT="37741" marB="37741">
                    <a:solidFill>
                      <a:schemeClr val="bg2"/>
                    </a:solidFill>
                  </a:tcPr>
                </a:tc>
                <a:tc>
                  <a:txBody>
                    <a:bodyPr/>
                    <a:lstStyle/>
                    <a:p>
                      <a:r>
                        <a:rPr lang="en-US" sz="2200" b="1" dirty="0" smtClean="0">
                          <a:solidFill>
                            <a:srgbClr val="000000"/>
                          </a:solidFill>
                          <a:cs typeface="Arial" pitchFamily="34" charset="0"/>
                        </a:rPr>
                        <a:t>+3</a:t>
                      </a:r>
                    </a:p>
                    <a:p>
                      <a:r>
                        <a:rPr lang="en-US" sz="2200" b="1" dirty="0" smtClean="0">
                          <a:solidFill>
                            <a:srgbClr val="000000"/>
                          </a:solidFill>
                          <a:cs typeface="Arial" pitchFamily="34" charset="0"/>
                        </a:rPr>
                        <a:t>+4</a:t>
                      </a:r>
                      <a:endParaRPr lang="en-US" sz="2200" dirty="0">
                        <a:solidFill>
                          <a:schemeClr val="tx1"/>
                        </a:solidFill>
                      </a:endParaRPr>
                    </a:p>
                  </a:txBody>
                  <a:tcPr marL="75483" marR="75483" marT="37741" marB="37741">
                    <a:solidFill>
                      <a:schemeClr val="bg2"/>
                    </a:solidFill>
                  </a:tcPr>
                </a:tc>
                <a:tc>
                  <a:txBody>
                    <a:bodyPr/>
                    <a:lstStyle/>
                    <a:p>
                      <a:r>
                        <a:rPr lang="en-US" sz="2200" b="1" dirty="0" smtClean="0">
                          <a:solidFill>
                            <a:srgbClr val="000000"/>
                          </a:solidFill>
                          <a:cs typeface="Arial" pitchFamily="34" charset="0"/>
                        </a:rPr>
                        <a:t>+3</a:t>
                      </a:r>
                    </a:p>
                    <a:p>
                      <a:r>
                        <a:rPr lang="en-US" sz="2200" b="1" dirty="0" smtClean="0">
                          <a:solidFill>
                            <a:srgbClr val="000000"/>
                          </a:solidFill>
                          <a:cs typeface="Arial" pitchFamily="34" charset="0"/>
                        </a:rPr>
                        <a:t>+5</a:t>
                      </a:r>
                      <a:endParaRPr lang="en-US" sz="2200" dirty="0">
                        <a:solidFill>
                          <a:schemeClr val="tx1"/>
                        </a:solidFill>
                      </a:endParaRPr>
                    </a:p>
                  </a:txBody>
                  <a:tcPr marL="75483" marR="75483" marT="37741" marB="37741">
                    <a:solidFill>
                      <a:schemeClr val="bg2"/>
                    </a:solidFill>
                  </a:tcPr>
                </a:tc>
                <a:tc>
                  <a:txBody>
                    <a:bodyPr/>
                    <a:lstStyle/>
                    <a:p>
                      <a:r>
                        <a:rPr lang="en-US" sz="2200" b="1" dirty="0" smtClean="0">
                          <a:solidFill>
                            <a:srgbClr val="000000"/>
                          </a:solidFill>
                          <a:cs typeface="Arial" pitchFamily="34" charset="0"/>
                        </a:rPr>
                        <a:t>+3</a:t>
                      </a:r>
                    </a:p>
                    <a:p>
                      <a:r>
                        <a:rPr lang="en-US" sz="2200" b="1" dirty="0" smtClean="0">
                          <a:solidFill>
                            <a:srgbClr val="000000"/>
                          </a:solidFill>
                          <a:cs typeface="Arial" pitchFamily="34" charset="0"/>
                        </a:rPr>
                        <a:t>+6</a:t>
                      </a:r>
                    </a:p>
                  </a:txBody>
                  <a:tcPr marL="75483" marR="75483" marT="37741" marB="37741">
                    <a:solidFill>
                      <a:schemeClr val="bg2"/>
                    </a:solidFill>
                  </a:tcPr>
                </a:tc>
                <a:tc>
                  <a:txBody>
                    <a:bodyPr/>
                    <a:lstStyle/>
                    <a:p>
                      <a:r>
                        <a:rPr lang="en-US" sz="2200" dirty="0" smtClean="0">
                          <a:solidFill>
                            <a:schemeClr val="tx1"/>
                          </a:solidFill>
                        </a:rPr>
                        <a:t>+2</a:t>
                      </a:r>
                    </a:p>
                    <a:p>
                      <a:r>
                        <a:rPr lang="en-US" sz="2200" b="1" dirty="0" smtClean="0">
                          <a:solidFill>
                            <a:srgbClr val="000000"/>
                          </a:solidFill>
                          <a:cs typeface="Arial" pitchFamily="34" charset="0"/>
                        </a:rPr>
                        <a:t>+4</a:t>
                      </a:r>
                    </a:p>
                    <a:p>
                      <a:r>
                        <a:rPr lang="en-US" sz="2200" b="1" dirty="0" smtClean="0">
                          <a:solidFill>
                            <a:srgbClr val="000000"/>
                          </a:solidFill>
                          <a:cs typeface="Arial" pitchFamily="34" charset="0"/>
                        </a:rPr>
                        <a:t>+7</a:t>
                      </a:r>
                      <a:endParaRPr lang="en-US" sz="2200" dirty="0">
                        <a:solidFill>
                          <a:schemeClr val="tx1"/>
                        </a:solidFill>
                      </a:endParaRPr>
                    </a:p>
                  </a:txBody>
                  <a:tcPr marL="75483" marR="75483" marT="37741" marB="37741">
                    <a:solidFill>
                      <a:schemeClr val="bg2"/>
                    </a:solidFill>
                  </a:tcPr>
                </a:tc>
                <a:tc>
                  <a:txBody>
                    <a:bodyPr/>
                    <a:lstStyle/>
                    <a:p>
                      <a:r>
                        <a:rPr lang="en-US" sz="2200" b="1" dirty="0" smtClean="0">
                          <a:solidFill>
                            <a:srgbClr val="000000"/>
                          </a:solidFill>
                          <a:cs typeface="Arial" pitchFamily="34" charset="0"/>
                        </a:rPr>
                        <a:t>+2</a:t>
                      </a:r>
                    </a:p>
                    <a:p>
                      <a:r>
                        <a:rPr lang="en-US" sz="2200" b="1" dirty="0" smtClean="0">
                          <a:solidFill>
                            <a:srgbClr val="000000"/>
                          </a:solidFill>
                          <a:cs typeface="Arial" pitchFamily="34" charset="0"/>
                        </a:rPr>
                        <a:t>+3</a:t>
                      </a:r>
                      <a:endParaRPr lang="en-US" sz="2200" dirty="0">
                        <a:solidFill>
                          <a:schemeClr val="tx1"/>
                        </a:solidFill>
                      </a:endParaRPr>
                    </a:p>
                  </a:txBody>
                  <a:tcPr marL="75483" marR="75483" marT="37741" marB="37741">
                    <a:solidFill>
                      <a:schemeClr val="bg2"/>
                    </a:solidFill>
                  </a:tcPr>
                </a:tc>
                <a:tc>
                  <a:txBody>
                    <a:bodyPr/>
                    <a:lstStyle/>
                    <a:p>
                      <a:r>
                        <a:rPr lang="en-US" sz="2200" b="1" dirty="0" smtClean="0">
                          <a:solidFill>
                            <a:srgbClr val="000000"/>
                          </a:solidFill>
                          <a:cs typeface="Arial" pitchFamily="34" charset="0"/>
                        </a:rPr>
                        <a:t>+2</a:t>
                      </a:r>
                    </a:p>
                    <a:p>
                      <a:r>
                        <a:rPr lang="en-US" sz="2200" b="1" dirty="0" smtClean="0">
                          <a:solidFill>
                            <a:srgbClr val="000000"/>
                          </a:solidFill>
                          <a:cs typeface="Arial" pitchFamily="34" charset="0"/>
                        </a:rPr>
                        <a:t>+3</a:t>
                      </a:r>
                      <a:endParaRPr lang="en-US" sz="2200" dirty="0">
                        <a:solidFill>
                          <a:schemeClr val="tx1"/>
                        </a:solidFill>
                      </a:endParaRPr>
                    </a:p>
                  </a:txBody>
                  <a:tcPr marL="75483" marR="75483" marT="37741" marB="37741">
                    <a:solidFill>
                      <a:schemeClr val="bg2"/>
                    </a:solidFill>
                  </a:tcPr>
                </a:tc>
                <a:tc>
                  <a:txBody>
                    <a:bodyPr/>
                    <a:lstStyle/>
                    <a:p>
                      <a:r>
                        <a:rPr lang="en-US" sz="2200" b="1" dirty="0" smtClean="0">
                          <a:solidFill>
                            <a:srgbClr val="000000"/>
                          </a:solidFill>
                          <a:cs typeface="Arial" pitchFamily="34" charset="0"/>
                        </a:rPr>
                        <a:t>+2</a:t>
                      </a:r>
                      <a:endParaRPr lang="en-US" sz="2200" dirty="0">
                        <a:solidFill>
                          <a:schemeClr val="tx1"/>
                        </a:solidFill>
                      </a:endParaRPr>
                    </a:p>
                  </a:txBody>
                  <a:tcPr marL="75483" marR="75483" marT="37741" marB="37741">
                    <a:solidFill>
                      <a:schemeClr val="bg2"/>
                    </a:solidFill>
                  </a:tcPr>
                </a:tc>
                <a:tc>
                  <a:txBody>
                    <a:bodyPr/>
                    <a:lstStyle/>
                    <a:p>
                      <a:r>
                        <a:rPr lang="en-US" sz="2200" dirty="0" smtClean="0">
                          <a:solidFill>
                            <a:schemeClr val="tx1"/>
                          </a:solidFill>
                        </a:rPr>
                        <a:t>+2</a:t>
                      </a:r>
                      <a:endParaRPr lang="en-US" sz="2200" dirty="0">
                        <a:solidFill>
                          <a:schemeClr val="tx1"/>
                        </a:solidFill>
                      </a:endParaRPr>
                    </a:p>
                  </a:txBody>
                  <a:tcPr marL="75483" marR="75483" marT="37741" marB="37741">
                    <a:solidFill>
                      <a:schemeClr val="bg2"/>
                    </a:solidFill>
                  </a:tcPr>
                </a:tc>
                <a:tc>
                  <a:txBody>
                    <a:bodyPr/>
                    <a:lstStyle/>
                    <a:p>
                      <a:r>
                        <a:rPr lang="en-US" sz="2200" b="1" dirty="0" smtClean="0">
                          <a:solidFill>
                            <a:srgbClr val="000000"/>
                          </a:solidFill>
                          <a:cs typeface="Arial" pitchFamily="34" charset="0"/>
                        </a:rPr>
                        <a:t>+2</a:t>
                      </a:r>
                      <a:endParaRPr lang="en-US" sz="2200" dirty="0">
                        <a:solidFill>
                          <a:schemeClr val="tx1"/>
                        </a:solidFill>
                      </a:endParaRPr>
                    </a:p>
                  </a:txBody>
                  <a:tcPr marL="75483" marR="75483" marT="37741" marB="37741">
                    <a:solidFill>
                      <a:schemeClr val="bg2"/>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fontScale="90000"/>
          </a:bodyPr>
          <a:lstStyle/>
          <a:p>
            <a:r>
              <a:rPr lang="en-US" b="1" dirty="0" smtClean="0"/>
              <a:t/>
            </a:r>
            <a:br>
              <a:rPr lang="en-US" b="1" dirty="0" smtClean="0"/>
            </a:br>
            <a:r>
              <a:rPr lang="en-US" b="1" dirty="0" smtClean="0"/>
              <a:t>Explaining </a:t>
            </a:r>
            <a:r>
              <a:rPr lang="en-US" b="1" dirty="0"/>
              <a:t>the variable oxidation states in the transition metals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Reason: </a:t>
            </a:r>
          </a:p>
          <a:p>
            <a:pPr>
              <a:buNone/>
            </a:pPr>
            <a:r>
              <a:rPr lang="en-US" dirty="0" smtClean="0"/>
              <a:t>     Small energy difference between the 4s and 3d sub-shells.  So no big jump in </a:t>
            </a:r>
            <a:r>
              <a:rPr lang="en-US" dirty="0" err="1" smtClean="0"/>
              <a:t>ionisation</a:t>
            </a:r>
            <a:r>
              <a:rPr lang="en-US" dirty="0" smtClean="0"/>
              <a:t> energy on removing electron from 4s and 3d sub-shells.</a:t>
            </a:r>
          </a:p>
          <a:p>
            <a:endParaRPr lang="en-US" dirty="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dirty="0"/>
              <a:t>d block elements</a:t>
            </a:r>
            <a:r>
              <a:rPr lang="en-US" dirty="0"/>
              <a:t>. </a:t>
            </a:r>
          </a:p>
        </p:txBody>
      </p:sp>
      <p:pic>
        <p:nvPicPr>
          <p:cNvPr id="6" name="Picture 2" descr="dblock"/>
          <p:cNvPicPr>
            <a:picLocks noGrp="1" noChangeAspect="1" noChangeArrowheads="1"/>
          </p:cNvPicPr>
          <p:nvPr>
            <p:ph idx="1"/>
          </p:nvPr>
        </p:nvPicPr>
        <p:blipFill>
          <a:blip r:embed="rId2" cstate="print"/>
          <a:srcRect/>
          <a:stretch>
            <a:fillRect/>
          </a:stretch>
        </p:blipFill>
        <p:spPr bwMode="auto">
          <a:xfrm>
            <a:off x="640666" y="2057400"/>
            <a:ext cx="7741333" cy="355582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95400" y="2362200"/>
          <a:ext cx="7086597" cy="3688080"/>
        </p:xfrm>
        <a:graphic>
          <a:graphicData uri="http://schemas.openxmlformats.org/drawingml/2006/table">
            <a:tbl>
              <a:tblPr/>
              <a:tblGrid>
                <a:gridCol w="1012371"/>
                <a:gridCol w="968829"/>
                <a:gridCol w="914400"/>
                <a:gridCol w="990600"/>
                <a:gridCol w="990600"/>
                <a:gridCol w="990600"/>
                <a:gridCol w="1219197"/>
              </a:tblGrid>
              <a:tr h="881380">
                <a:tc>
                  <a:txBody>
                    <a:bodyPr/>
                    <a:lstStyle/>
                    <a:p>
                      <a:pPr marL="0" marR="0">
                        <a:spcBef>
                          <a:spcPts val="0"/>
                        </a:spcBef>
                        <a:spcAft>
                          <a:spcPts val="0"/>
                        </a:spcAft>
                      </a:pPr>
                      <a:r>
                        <a:rPr lang="en-US" sz="2800" b="1" dirty="0">
                          <a:latin typeface="Times New Roman"/>
                          <a:ea typeface="Times New Roman"/>
                          <a:cs typeface="Times New Roman"/>
                        </a:rPr>
                        <a:t>metal</a:t>
                      </a:r>
                      <a:endParaRPr lang="en-US" sz="2800" dirty="0">
                        <a:latin typeface="Times New Roman"/>
                        <a:ea typeface="Times New Roman"/>
                        <a:cs typeface="Times New Roman"/>
                      </a:endParaRPr>
                    </a:p>
                  </a:txBody>
                  <a:tcPr marL="95250" marR="9525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b="1" dirty="0">
                          <a:latin typeface="Times New Roman"/>
                          <a:ea typeface="Times New Roman"/>
                          <a:cs typeface="Times New Roman"/>
                        </a:rPr>
                        <a:t>1st IE</a:t>
                      </a:r>
                      <a:endParaRPr lang="en-US" sz="2800" dirty="0">
                        <a:latin typeface="Times New Roman"/>
                        <a:ea typeface="Times New Roman"/>
                        <a:cs typeface="Times New Roman"/>
                      </a:endParaRPr>
                    </a:p>
                  </a:txBody>
                  <a:tcPr marL="95250" marR="9525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b="1" dirty="0">
                          <a:latin typeface="Times New Roman"/>
                          <a:ea typeface="Times New Roman"/>
                          <a:cs typeface="Times New Roman"/>
                        </a:rPr>
                        <a:t>2nd IE</a:t>
                      </a:r>
                      <a:endParaRPr lang="en-US" sz="2800" dirty="0">
                        <a:latin typeface="Times New Roman"/>
                        <a:ea typeface="Times New Roman"/>
                        <a:cs typeface="Times New Roman"/>
                      </a:endParaRPr>
                    </a:p>
                  </a:txBody>
                  <a:tcPr marL="95250" marR="9525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b="1" dirty="0">
                          <a:latin typeface="Times New Roman"/>
                          <a:ea typeface="Times New Roman"/>
                          <a:cs typeface="Times New Roman"/>
                        </a:rPr>
                        <a:t>3rd IE</a:t>
                      </a:r>
                      <a:endParaRPr lang="en-US" sz="2800" dirty="0">
                        <a:latin typeface="Times New Roman"/>
                        <a:ea typeface="Times New Roman"/>
                        <a:cs typeface="Times New Roman"/>
                      </a:endParaRPr>
                    </a:p>
                  </a:txBody>
                  <a:tcPr marL="95250" marR="9525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b="1" dirty="0" smtClean="0">
                          <a:latin typeface="Times New Roman"/>
                          <a:ea typeface="Times New Roman"/>
                          <a:cs typeface="Times New Roman"/>
                        </a:rPr>
                        <a:t>4</a:t>
                      </a:r>
                      <a:r>
                        <a:rPr lang="en-US" sz="2800" b="1" baseline="30000" dirty="0" smtClean="0">
                          <a:latin typeface="Times New Roman"/>
                          <a:ea typeface="Times New Roman"/>
                          <a:cs typeface="Times New Roman"/>
                        </a:rPr>
                        <a:t>th</a:t>
                      </a:r>
                      <a:endParaRPr lang="en-US" sz="2800" b="1" dirty="0" smtClean="0">
                        <a:latin typeface="Times New Roman"/>
                        <a:ea typeface="Times New Roman"/>
                        <a:cs typeface="Times New Roman"/>
                      </a:endParaRPr>
                    </a:p>
                    <a:p>
                      <a:pPr marL="0" marR="0">
                        <a:spcBef>
                          <a:spcPts val="0"/>
                        </a:spcBef>
                        <a:spcAft>
                          <a:spcPts val="0"/>
                        </a:spcAft>
                      </a:pPr>
                      <a:r>
                        <a:rPr lang="en-US" sz="2800" b="1" dirty="0" smtClean="0">
                          <a:latin typeface="Times New Roman"/>
                          <a:ea typeface="Times New Roman"/>
                          <a:cs typeface="Times New Roman"/>
                        </a:rPr>
                        <a:t>IE</a:t>
                      </a:r>
                      <a:endParaRPr lang="en-US" sz="2800" b="1" dirty="0">
                        <a:latin typeface="Times New Roman"/>
                        <a:ea typeface="Times New Roman"/>
                        <a:cs typeface="Times New Roman"/>
                      </a:endParaRPr>
                    </a:p>
                  </a:txBody>
                  <a:tcPr marL="95250" marR="9525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b="1" dirty="0" smtClean="0">
                          <a:latin typeface="Times New Roman"/>
                          <a:ea typeface="Times New Roman"/>
                          <a:cs typeface="Times New Roman"/>
                        </a:rPr>
                        <a:t>5</a:t>
                      </a:r>
                      <a:r>
                        <a:rPr lang="en-US" sz="2800" b="1" baseline="30000" dirty="0" smtClean="0">
                          <a:latin typeface="Times New Roman"/>
                          <a:ea typeface="Times New Roman"/>
                          <a:cs typeface="Times New Roman"/>
                        </a:rPr>
                        <a:t>th</a:t>
                      </a:r>
                      <a:endParaRPr lang="en-US" sz="2800" b="1" dirty="0" smtClean="0">
                        <a:latin typeface="Times New Roman"/>
                        <a:ea typeface="Times New Roman"/>
                        <a:cs typeface="Times New Roman"/>
                      </a:endParaRPr>
                    </a:p>
                    <a:p>
                      <a:pPr marL="0" marR="0">
                        <a:spcBef>
                          <a:spcPts val="0"/>
                        </a:spcBef>
                        <a:spcAft>
                          <a:spcPts val="0"/>
                        </a:spcAft>
                      </a:pPr>
                      <a:r>
                        <a:rPr lang="en-US" sz="2800" b="1" dirty="0" smtClean="0">
                          <a:latin typeface="Times New Roman"/>
                          <a:ea typeface="Times New Roman"/>
                          <a:cs typeface="Times New Roman"/>
                        </a:rPr>
                        <a:t>IE</a:t>
                      </a:r>
                      <a:endParaRPr lang="en-US" sz="2800" b="1" dirty="0">
                        <a:latin typeface="Times New Roman"/>
                        <a:ea typeface="Times New Roman"/>
                        <a:cs typeface="Times New Roman"/>
                      </a:endParaRPr>
                    </a:p>
                  </a:txBody>
                  <a:tcPr marL="95250" marR="9525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b="1" dirty="0" smtClean="0">
                          <a:latin typeface="Times New Roman"/>
                          <a:ea typeface="Times New Roman"/>
                          <a:cs typeface="Times New Roman"/>
                        </a:rPr>
                        <a:t>6</a:t>
                      </a:r>
                      <a:r>
                        <a:rPr lang="en-US" sz="2800" b="1" baseline="30000" dirty="0" smtClean="0">
                          <a:latin typeface="Times New Roman"/>
                          <a:ea typeface="Times New Roman"/>
                          <a:cs typeface="Times New Roman"/>
                        </a:rPr>
                        <a:t>th</a:t>
                      </a:r>
                      <a:endParaRPr lang="en-US" sz="2800" b="1" dirty="0" smtClean="0">
                        <a:latin typeface="Times New Roman"/>
                        <a:ea typeface="Times New Roman"/>
                        <a:cs typeface="Times New Roman"/>
                      </a:endParaRPr>
                    </a:p>
                    <a:p>
                      <a:pPr marL="0" marR="0">
                        <a:spcBef>
                          <a:spcPts val="0"/>
                        </a:spcBef>
                        <a:spcAft>
                          <a:spcPts val="0"/>
                        </a:spcAft>
                      </a:pPr>
                      <a:r>
                        <a:rPr lang="en-US" sz="2800" b="1" dirty="0" smtClean="0">
                          <a:latin typeface="Times New Roman"/>
                          <a:ea typeface="Times New Roman"/>
                          <a:cs typeface="Times New Roman"/>
                        </a:rPr>
                        <a:t>IE</a:t>
                      </a:r>
                      <a:endParaRPr lang="en-US" sz="2800" b="1" dirty="0">
                        <a:latin typeface="Times New Roman"/>
                        <a:ea typeface="Times New Roman"/>
                        <a:cs typeface="Times New Roman"/>
                      </a:endParaRPr>
                    </a:p>
                  </a:txBody>
                  <a:tcPr marL="95250" marR="9525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1380">
                <a:tc>
                  <a:txBody>
                    <a:bodyPr/>
                    <a:lstStyle/>
                    <a:p>
                      <a:pPr marL="0" marR="0">
                        <a:spcBef>
                          <a:spcPts val="0"/>
                        </a:spcBef>
                        <a:spcAft>
                          <a:spcPts val="0"/>
                        </a:spcAft>
                      </a:pPr>
                      <a:r>
                        <a:rPr lang="en-US" sz="2800">
                          <a:latin typeface="Times New Roman"/>
                          <a:ea typeface="Times New Roman"/>
                          <a:cs typeface="Times New Roman"/>
                        </a:rPr>
                        <a:t>Ca</a:t>
                      </a:r>
                    </a:p>
                  </a:txBody>
                  <a:tcPr marL="95250" marR="9525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a:latin typeface="Times New Roman"/>
                          <a:ea typeface="Times New Roman"/>
                          <a:cs typeface="Times New Roman"/>
                        </a:rPr>
                        <a:t>590</a:t>
                      </a:r>
                    </a:p>
                  </a:txBody>
                  <a:tcPr marL="95250" marR="9525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a:latin typeface="Times New Roman"/>
                          <a:ea typeface="Times New Roman"/>
                          <a:cs typeface="Times New Roman"/>
                        </a:rPr>
                        <a:t>1150</a:t>
                      </a:r>
                    </a:p>
                  </a:txBody>
                  <a:tcPr marL="95250" marR="9525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a:latin typeface="Times New Roman"/>
                          <a:ea typeface="Times New Roman"/>
                          <a:cs typeface="Times New Roman"/>
                        </a:rPr>
                        <a:t>4940</a:t>
                      </a:r>
                    </a:p>
                  </a:txBody>
                  <a:tcPr marL="95250" marR="9525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smtClean="0">
                          <a:latin typeface="Times New Roman"/>
                          <a:ea typeface="Times New Roman"/>
                          <a:cs typeface="Times New Roman"/>
                        </a:rPr>
                        <a:t>-</a:t>
                      </a:r>
                      <a:endParaRPr lang="en-US" sz="2800" dirty="0">
                        <a:latin typeface="Times New Roman"/>
                        <a:ea typeface="Times New Roman"/>
                        <a:cs typeface="Times New Roman"/>
                      </a:endParaRPr>
                    </a:p>
                  </a:txBody>
                  <a:tcPr marL="95250" marR="9525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smtClean="0">
                          <a:latin typeface="Times New Roman"/>
                          <a:ea typeface="Times New Roman"/>
                          <a:cs typeface="Times New Roman"/>
                        </a:rPr>
                        <a:t>-</a:t>
                      </a:r>
                      <a:endParaRPr lang="en-US" sz="2800" dirty="0">
                        <a:latin typeface="Times New Roman"/>
                        <a:ea typeface="Times New Roman"/>
                        <a:cs typeface="Times New Roman"/>
                      </a:endParaRPr>
                    </a:p>
                  </a:txBody>
                  <a:tcPr marL="95250" marR="9525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800" dirty="0">
                        <a:latin typeface="Times New Roman"/>
                        <a:ea typeface="Times New Roman"/>
                        <a:cs typeface="Times New Roman"/>
                      </a:endParaRPr>
                    </a:p>
                  </a:txBody>
                  <a:tcPr marL="95250" marR="9525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1380">
                <a:tc>
                  <a:txBody>
                    <a:bodyPr/>
                    <a:lstStyle/>
                    <a:p>
                      <a:pPr marL="0" marR="0">
                        <a:spcBef>
                          <a:spcPts val="0"/>
                        </a:spcBef>
                        <a:spcAft>
                          <a:spcPts val="0"/>
                        </a:spcAft>
                      </a:pPr>
                      <a:r>
                        <a:rPr lang="en-US" sz="2800" dirty="0">
                          <a:latin typeface="Times New Roman"/>
                          <a:ea typeface="Times New Roman"/>
                          <a:cs typeface="Times New Roman"/>
                        </a:rPr>
                        <a:t>Fe</a:t>
                      </a:r>
                    </a:p>
                  </a:txBody>
                  <a:tcPr marL="95250" marR="9525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latin typeface="Times New Roman"/>
                          <a:ea typeface="Times New Roman"/>
                          <a:cs typeface="Times New Roman"/>
                        </a:rPr>
                        <a:t>762</a:t>
                      </a:r>
                    </a:p>
                  </a:txBody>
                  <a:tcPr marL="95250" marR="9525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a:latin typeface="Times New Roman"/>
                          <a:ea typeface="Times New Roman"/>
                          <a:cs typeface="Times New Roman"/>
                        </a:rPr>
                        <a:t>1560</a:t>
                      </a:r>
                    </a:p>
                  </a:txBody>
                  <a:tcPr marL="95250" marR="9525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a:latin typeface="Times New Roman"/>
                          <a:ea typeface="Times New Roman"/>
                          <a:cs typeface="Times New Roman"/>
                        </a:rPr>
                        <a:t>2960</a:t>
                      </a:r>
                    </a:p>
                  </a:txBody>
                  <a:tcPr marL="95250" marR="9525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smtClean="0">
                          <a:latin typeface="Times New Roman"/>
                          <a:ea typeface="Times New Roman"/>
                          <a:cs typeface="Times New Roman"/>
                        </a:rPr>
                        <a:t>5400</a:t>
                      </a:r>
                      <a:endParaRPr lang="en-US" sz="2800" dirty="0">
                        <a:latin typeface="Times New Roman"/>
                        <a:ea typeface="Times New Roman"/>
                        <a:cs typeface="Times New Roman"/>
                      </a:endParaRPr>
                    </a:p>
                  </a:txBody>
                  <a:tcPr marL="95250" marR="9525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smtClean="0">
                          <a:latin typeface="Times New Roman"/>
                          <a:ea typeface="Times New Roman"/>
                          <a:cs typeface="Times New Roman"/>
                        </a:rPr>
                        <a:t>7620</a:t>
                      </a:r>
                      <a:endParaRPr lang="en-US" sz="2800" dirty="0">
                        <a:latin typeface="Times New Roman"/>
                        <a:ea typeface="Times New Roman"/>
                        <a:cs typeface="Times New Roman"/>
                      </a:endParaRPr>
                    </a:p>
                  </a:txBody>
                  <a:tcPr marL="95250" marR="9525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smtClean="0">
                          <a:latin typeface="Times New Roman"/>
                          <a:ea typeface="Times New Roman"/>
                          <a:cs typeface="Times New Roman"/>
                        </a:rPr>
                        <a:t>10100</a:t>
                      </a:r>
                      <a:endParaRPr lang="en-US" sz="2800" dirty="0">
                        <a:latin typeface="Times New Roman"/>
                        <a:ea typeface="Times New Roman"/>
                        <a:cs typeface="Times New Roman"/>
                      </a:endParaRPr>
                    </a:p>
                  </a:txBody>
                  <a:tcPr marL="95250" marR="9525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1380">
                <a:tc>
                  <a:txBody>
                    <a:bodyPr/>
                    <a:lstStyle/>
                    <a:p>
                      <a:pPr marL="0" marR="0">
                        <a:spcBef>
                          <a:spcPts val="0"/>
                        </a:spcBef>
                        <a:spcAft>
                          <a:spcPts val="0"/>
                        </a:spcAft>
                      </a:pPr>
                      <a:r>
                        <a:rPr lang="en-US" sz="2800" dirty="0" err="1" smtClean="0">
                          <a:latin typeface="Times New Roman"/>
                          <a:ea typeface="Times New Roman"/>
                          <a:cs typeface="Times New Roman"/>
                        </a:rPr>
                        <a:t>Mn</a:t>
                      </a:r>
                      <a:endParaRPr lang="en-US" sz="2800" dirty="0">
                        <a:latin typeface="Times New Roman"/>
                        <a:ea typeface="Times New Roman"/>
                        <a:cs typeface="Times New Roman"/>
                      </a:endParaRPr>
                    </a:p>
                  </a:txBody>
                  <a:tcPr marL="95250" marR="9525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smtClean="0">
                          <a:latin typeface="Times New Roman"/>
                          <a:ea typeface="Times New Roman"/>
                          <a:cs typeface="Times New Roman"/>
                        </a:rPr>
                        <a:t>716</a:t>
                      </a:r>
                      <a:endParaRPr lang="en-US" sz="2800" dirty="0">
                        <a:latin typeface="Times New Roman"/>
                        <a:ea typeface="Times New Roman"/>
                        <a:cs typeface="Times New Roman"/>
                      </a:endParaRPr>
                    </a:p>
                  </a:txBody>
                  <a:tcPr marL="95250" marR="9525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smtClean="0">
                          <a:latin typeface="Times New Roman"/>
                          <a:ea typeface="Times New Roman"/>
                          <a:cs typeface="Times New Roman"/>
                        </a:rPr>
                        <a:t>1510</a:t>
                      </a:r>
                      <a:endParaRPr lang="en-US" sz="2800" dirty="0">
                        <a:latin typeface="Times New Roman"/>
                        <a:ea typeface="Times New Roman"/>
                        <a:cs typeface="Times New Roman"/>
                      </a:endParaRPr>
                    </a:p>
                  </a:txBody>
                  <a:tcPr marL="95250" marR="9525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smtClean="0">
                          <a:latin typeface="Times New Roman"/>
                          <a:ea typeface="Times New Roman"/>
                          <a:cs typeface="Times New Roman"/>
                        </a:rPr>
                        <a:t>3250</a:t>
                      </a:r>
                      <a:endParaRPr lang="en-US" sz="2800" dirty="0">
                        <a:latin typeface="Times New Roman"/>
                        <a:ea typeface="Times New Roman"/>
                        <a:cs typeface="Times New Roman"/>
                      </a:endParaRPr>
                    </a:p>
                  </a:txBody>
                  <a:tcPr marL="95250" marR="9525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smtClean="0">
                          <a:latin typeface="Times New Roman"/>
                          <a:ea typeface="Times New Roman"/>
                          <a:cs typeface="Times New Roman"/>
                        </a:rPr>
                        <a:t>5190</a:t>
                      </a:r>
                      <a:endParaRPr lang="en-US" sz="2800" dirty="0">
                        <a:latin typeface="Times New Roman"/>
                        <a:ea typeface="Times New Roman"/>
                        <a:cs typeface="Times New Roman"/>
                      </a:endParaRPr>
                    </a:p>
                  </a:txBody>
                  <a:tcPr marL="95250" marR="9525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smtClean="0">
                          <a:latin typeface="Times New Roman"/>
                          <a:ea typeface="Times New Roman"/>
                          <a:cs typeface="Times New Roman"/>
                        </a:rPr>
                        <a:t>7360</a:t>
                      </a:r>
                      <a:endParaRPr lang="en-US" sz="2800" dirty="0">
                        <a:latin typeface="Times New Roman"/>
                        <a:ea typeface="Times New Roman"/>
                        <a:cs typeface="Times New Roman"/>
                      </a:endParaRPr>
                    </a:p>
                  </a:txBody>
                  <a:tcPr marL="95250" marR="9525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smtClean="0">
                          <a:latin typeface="Times New Roman"/>
                          <a:ea typeface="Times New Roman"/>
                          <a:cs typeface="Times New Roman"/>
                        </a:rPr>
                        <a:t>9750</a:t>
                      </a:r>
                      <a:endParaRPr lang="en-US" sz="2800" dirty="0">
                        <a:latin typeface="Times New Roman"/>
                        <a:ea typeface="Times New Roman"/>
                        <a:cs typeface="Times New Roman"/>
                      </a:endParaRPr>
                    </a:p>
                  </a:txBody>
                  <a:tcPr marL="95250" marR="9525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914400" y="533400"/>
            <a:ext cx="7239000" cy="1569660"/>
          </a:xfrm>
          <a:prstGeom prst="rect">
            <a:avLst/>
          </a:prstGeom>
        </p:spPr>
        <p:txBody>
          <a:bodyPr wrap="square">
            <a:spAutoFit/>
          </a:bodyPr>
          <a:lstStyle/>
          <a:p>
            <a:r>
              <a:rPr lang="en-US" sz="3200" dirty="0" smtClean="0"/>
              <a:t>First six </a:t>
            </a:r>
            <a:r>
              <a:rPr lang="en-US" sz="3200" dirty="0" err="1" smtClean="0"/>
              <a:t>ionisation</a:t>
            </a:r>
            <a:r>
              <a:rPr lang="en-US" sz="3200" dirty="0" smtClean="0"/>
              <a:t> energies(in </a:t>
            </a:r>
            <a:r>
              <a:rPr lang="en-US" sz="3200" dirty="0"/>
              <a:t>kJ mol</a:t>
            </a:r>
            <a:r>
              <a:rPr lang="en-US" sz="3200" baseline="30000" dirty="0"/>
              <a:t>-1</a:t>
            </a:r>
            <a:r>
              <a:rPr lang="en-US" sz="3200" dirty="0"/>
              <a:t>) for iron </a:t>
            </a:r>
            <a:r>
              <a:rPr lang="en-US" sz="3200" dirty="0" smtClean="0"/>
              <a:t>and </a:t>
            </a:r>
            <a:r>
              <a:rPr lang="en-US" sz="3200" dirty="0" err="1" smtClean="0"/>
              <a:t>Mn</a:t>
            </a:r>
            <a:r>
              <a:rPr lang="en-US" sz="3200" dirty="0" smtClean="0"/>
              <a:t> compared </a:t>
            </a:r>
            <a:r>
              <a:rPr lang="en-US" sz="3200" dirty="0"/>
              <a:t>with those of calcium are: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2.  Readily form complex ions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Most  aqueous solution of d block compounds contain complexes ion. </a:t>
            </a:r>
          </a:p>
          <a:p>
            <a:r>
              <a:rPr lang="en-US" b="1" dirty="0" smtClean="0"/>
              <a:t>What is a complex ion?</a:t>
            </a:r>
          </a:p>
          <a:p>
            <a:r>
              <a:rPr lang="en-US" dirty="0" smtClean="0"/>
              <a:t>A complex ion has a metal ion at its centre with a number of other molecules or ions surrounding it.</a:t>
            </a:r>
          </a:p>
          <a:p>
            <a:r>
              <a:rPr lang="en-US" b="1" i="1" dirty="0" smtClean="0"/>
              <a:t>These species are called </a:t>
            </a:r>
            <a:r>
              <a:rPr lang="en-US" b="1" i="1" dirty="0" err="1" smtClean="0"/>
              <a:t>ligands</a:t>
            </a:r>
            <a:r>
              <a:rPr lang="en-US" b="1" i="1" dirty="0" smtClean="0"/>
              <a:t>.</a:t>
            </a:r>
          </a:p>
          <a:p>
            <a:r>
              <a:rPr lang="en-US" dirty="0" smtClean="0"/>
              <a:t> The </a:t>
            </a:r>
            <a:r>
              <a:rPr lang="en-US" dirty="0" err="1" smtClean="0"/>
              <a:t>ligands</a:t>
            </a:r>
            <a:r>
              <a:rPr lang="en-US" dirty="0" smtClean="0"/>
              <a:t> attached to the central ion by dative covalent bonds. </a:t>
            </a:r>
          </a:p>
          <a:p>
            <a:r>
              <a:rPr lang="en-US" dirty="0" smtClean="0"/>
              <a:t> </a:t>
            </a:r>
          </a:p>
          <a:p>
            <a:pPr>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gands"/>
          <p:cNvPicPr>
            <a:picLocks noChangeAspect="1" noChangeArrowheads="1"/>
          </p:cNvPicPr>
          <p:nvPr/>
        </p:nvPicPr>
        <p:blipFill>
          <a:blip r:embed="rId2" cstate="print"/>
          <a:srcRect/>
          <a:stretch>
            <a:fillRect/>
          </a:stretch>
        </p:blipFill>
        <p:spPr bwMode="auto">
          <a:xfrm>
            <a:off x="228600" y="2971800"/>
            <a:ext cx="8669867" cy="2438400"/>
          </a:xfrm>
          <a:prstGeom prst="rect">
            <a:avLst/>
          </a:prstGeom>
          <a:noFill/>
          <a:ln w="9525">
            <a:noFill/>
            <a:miter lim="800000"/>
            <a:headEnd/>
            <a:tailEnd/>
          </a:ln>
        </p:spPr>
      </p:pic>
      <p:sp>
        <p:nvSpPr>
          <p:cNvPr id="3" name="Rectangle 2"/>
          <p:cNvSpPr/>
          <p:nvPr/>
        </p:nvSpPr>
        <p:spPr>
          <a:xfrm>
            <a:off x="914400" y="381000"/>
            <a:ext cx="7391400"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mj-lt"/>
              </a:rPr>
              <a:t> </a:t>
            </a:r>
            <a:r>
              <a:rPr lang="en-US" sz="2800" dirty="0" err="1" smtClean="0">
                <a:solidFill>
                  <a:schemeClr val="tx1"/>
                </a:solidFill>
                <a:latin typeface="+mj-lt"/>
              </a:rPr>
              <a:t>ligands</a:t>
            </a:r>
            <a:r>
              <a:rPr lang="en-US" sz="2800" dirty="0" smtClean="0">
                <a:solidFill>
                  <a:schemeClr val="tx1"/>
                </a:solidFill>
                <a:latin typeface="+mj-lt"/>
              </a:rPr>
              <a:t> like water, ammonia and chloride ions  have at least one lone pair of electron that can donate to the metal ion.</a:t>
            </a:r>
            <a:endParaRPr lang="en-US" sz="2800" dirty="0">
              <a:solidFill>
                <a:schemeClr val="tx1"/>
              </a:solidFill>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81000" y="433627"/>
            <a:ext cx="85344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Helvetica" charset="0"/>
                <a:ea typeface="Helvetica" charset="0"/>
                <a:cs typeface="Arial" pitchFamily="34" charset="0"/>
              </a:rPr>
              <a:t>Examples of complex ions:</a:t>
            </a:r>
          </a:p>
          <a:p>
            <a:pPr lvl="0" fontAlgn="base">
              <a:spcBef>
                <a:spcPct val="0"/>
              </a:spcBef>
              <a:spcAft>
                <a:spcPct val="0"/>
              </a:spcAft>
              <a:buFont typeface="Arial" pitchFamily="34" charset="0"/>
              <a:buChar char="•"/>
            </a:pPr>
            <a:r>
              <a:rPr lang="en-US" sz="2800" dirty="0" smtClean="0"/>
              <a:t> </a:t>
            </a:r>
            <a:r>
              <a:rPr lang="en-US" sz="3200" dirty="0" smtClean="0"/>
              <a:t>Fe</a:t>
            </a:r>
            <a:r>
              <a:rPr lang="en-US" sz="3200" baseline="30000" dirty="0" smtClean="0"/>
              <a:t>2+ </a:t>
            </a:r>
            <a:r>
              <a:rPr lang="en-US" sz="3200" dirty="0" smtClean="0"/>
              <a:t>ions in aqueous solution form the </a:t>
            </a:r>
            <a:r>
              <a:rPr lang="en-US" sz="3200" dirty="0" smtClean="0"/>
              <a:t>complexes</a:t>
            </a:r>
          </a:p>
          <a:p>
            <a:pPr lvl="0" fontAlgn="base">
              <a:spcBef>
                <a:spcPct val="0"/>
              </a:spcBef>
              <a:spcAft>
                <a:spcPct val="0"/>
              </a:spcAft>
            </a:pPr>
            <a:r>
              <a:rPr lang="en-US" sz="3200" dirty="0" smtClean="0"/>
              <a:t> </a:t>
            </a:r>
            <a:r>
              <a:rPr lang="en-US" sz="3200" dirty="0" smtClean="0"/>
              <a:t> </a:t>
            </a:r>
            <a:r>
              <a:rPr lang="en-US" sz="3200" dirty="0" smtClean="0"/>
              <a:t>ion, </a:t>
            </a:r>
            <a:r>
              <a:rPr lang="en-US" sz="3200" baseline="30000" dirty="0" smtClean="0"/>
              <a:t> </a:t>
            </a:r>
            <a:r>
              <a:rPr lang="en-US" sz="3200" dirty="0" smtClean="0"/>
              <a:t>[Fe(H</a:t>
            </a:r>
            <a:r>
              <a:rPr lang="en-US" sz="3200" baseline="-25000" dirty="0" smtClean="0"/>
              <a:t>2</a:t>
            </a:r>
            <a:r>
              <a:rPr lang="en-US" sz="3200" dirty="0" smtClean="0"/>
              <a:t>O)</a:t>
            </a:r>
            <a:r>
              <a:rPr lang="en-US" sz="3200" baseline="-25000" dirty="0" smtClean="0"/>
              <a:t>6</a:t>
            </a:r>
            <a:r>
              <a:rPr lang="en-US" sz="3200" dirty="0" smtClean="0"/>
              <a:t>]</a:t>
            </a:r>
            <a:r>
              <a:rPr lang="en-US" sz="3200" baseline="30000" dirty="0" smtClean="0"/>
              <a:t>2+</a:t>
            </a:r>
            <a:endParaRPr lang="en-US" sz="3200" dirty="0" smtClean="0"/>
          </a:p>
          <a:p>
            <a:pPr>
              <a:buFont typeface="Arial" pitchFamily="34" charset="0"/>
              <a:buChar char="•"/>
            </a:pPr>
            <a:r>
              <a:rPr lang="en-US" sz="3600" dirty="0" smtClean="0"/>
              <a:t> Complexes that contain </a:t>
            </a:r>
          </a:p>
          <a:p>
            <a:r>
              <a:rPr lang="en-US" sz="3600" dirty="0" smtClean="0"/>
              <a:t>  </a:t>
            </a:r>
            <a:r>
              <a:rPr lang="en-US" sz="3600" dirty="0" smtClean="0"/>
              <a:t>(</a:t>
            </a:r>
            <a:r>
              <a:rPr lang="en-US" sz="3600" dirty="0" err="1" smtClean="0"/>
              <a:t>i</a:t>
            </a:r>
            <a:r>
              <a:rPr lang="en-US" sz="3600" dirty="0" smtClean="0"/>
              <a:t>) neutral </a:t>
            </a:r>
            <a:r>
              <a:rPr lang="en-US" sz="3600" dirty="0" err="1" smtClean="0"/>
              <a:t>ligands</a:t>
            </a:r>
            <a:r>
              <a:rPr lang="en-US" sz="3600" dirty="0" smtClean="0"/>
              <a:t> are positively charged. </a:t>
            </a:r>
          </a:p>
          <a:p>
            <a:r>
              <a:rPr lang="en-US" sz="3600" dirty="0" smtClean="0"/>
              <a:t>       </a:t>
            </a:r>
            <a:r>
              <a:rPr lang="en-US" sz="3600" dirty="0" err="1" smtClean="0"/>
              <a:t>eg</a:t>
            </a:r>
            <a:r>
              <a:rPr lang="en-US" sz="3600" dirty="0" smtClean="0"/>
              <a:t>. [Co(NH</a:t>
            </a:r>
            <a:r>
              <a:rPr lang="en-US" sz="3600" baseline="-25000" dirty="0" smtClean="0"/>
              <a:t>3</a:t>
            </a:r>
            <a:r>
              <a:rPr lang="en-US" sz="3600" dirty="0" smtClean="0"/>
              <a:t>)</a:t>
            </a:r>
            <a:r>
              <a:rPr lang="en-US" sz="3600" baseline="-25000" dirty="0" smtClean="0"/>
              <a:t>6</a:t>
            </a:r>
            <a:r>
              <a:rPr lang="en-US" sz="3600" dirty="0" smtClean="0"/>
              <a:t>]</a:t>
            </a:r>
            <a:r>
              <a:rPr lang="en-US" sz="3600" baseline="30000" dirty="0" smtClean="0"/>
              <a:t>2+</a:t>
            </a:r>
            <a:r>
              <a:rPr lang="en-US" sz="3600" dirty="0" smtClean="0"/>
              <a:t> </a:t>
            </a:r>
          </a:p>
          <a:p>
            <a:r>
              <a:rPr lang="en-US" sz="3600" dirty="0" smtClean="0"/>
              <a:t>  </a:t>
            </a:r>
            <a:r>
              <a:rPr lang="en-US" sz="3600" dirty="0" smtClean="0"/>
              <a:t>(ii) </a:t>
            </a:r>
            <a:r>
              <a:rPr lang="en-US" sz="3600" dirty="0" smtClean="0"/>
              <a:t>anions as </a:t>
            </a:r>
            <a:r>
              <a:rPr lang="en-US" sz="3600" dirty="0" err="1" smtClean="0"/>
              <a:t>ligands</a:t>
            </a:r>
            <a:r>
              <a:rPr lang="en-US" sz="3600" dirty="0" smtClean="0"/>
              <a:t> may be electrically  </a:t>
            </a:r>
          </a:p>
          <a:p>
            <a:r>
              <a:rPr lang="en-US" sz="3600" dirty="0" smtClean="0"/>
              <a:t>    neutral or have an overall negative charge.</a:t>
            </a:r>
          </a:p>
          <a:p>
            <a:r>
              <a:rPr lang="en-US" sz="3600" dirty="0" smtClean="0"/>
              <a:t>    </a:t>
            </a:r>
            <a:r>
              <a:rPr lang="en-US" sz="3600" dirty="0" err="1" smtClean="0"/>
              <a:t>Eg</a:t>
            </a:r>
            <a:r>
              <a:rPr lang="en-US" sz="3600" dirty="0" smtClean="0"/>
              <a:t>. [ Fe(OH)</a:t>
            </a:r>
            <a:r>
              <a:rPr lang="en-US" sz="3600" baseline="-25000" dirty="0" smtClean="0"/>
              <a:t>3</a:t>
            </a:r>
            <a:r>
              <a:rPr lang="en-US" sz="3600" dirty="0" smtClean="0"/>
              <a:t>(H</a:t>
            </a:r>
            <a:r>
              <a:rPr lang="en-US" sz="3600" baseline="-25000" dirty="0" smtClean="0"/>
              <a:t>2</a:t>
            </a:r>
            <a:r>
              <a:rPr lang="en-US" sz="3600" dirty="0" smtClean="0"/>
              <a:t>O)</a:t>
            </a:r>
            <a:r>
              <a:rPr lang="en-US" sz="3600" baseline="-25000" dirty="0" smtClean="0"/>
              <a:t>3</a:t>
            </a:r>
            <a:r>
              <a:rPr lang="en-US" sz="3600" dirty="0" smtClean="0"/>
              <a:t>], [Cr(OH)</a:t>
            </a:r>
            <a:r>
              <a:rPr lang="en-US" sz="3600" baseline="-25000" dirty="0" smtClean="0"/>
              <a:t>6</a:t>
            </a:r>
            <a:r>
              <a:rPr lang="en-US" sz="3600" dirty="0" smtClean="0"/>
              <a:t>]</a:t>
            </a:r>
            <a:r>
              <a:rPr lang="en-US" sz="3600" baseline="30000" dirty="0" smtClean="0"/>
              <a:t>3-</a:t>
            </a:r>
            <a:r>
              <a:rPr lang="en-US" sz="3600" dirty="0" smtClean="0"/>
              <a:t>&amp;[CuCl</a:t>
            </a:r>
            <a:r>
              <a:rPr lang="en-US" sz="3600" baseline="-25000" dirty="0" smtClean="0"/>
              <a:t>4</a:t>
            </a:r>
            <a:r>
              <a:rPr lang="en-US" sz="3600" dirty="0" smtClean="0"/>
              <a:t>]</a:t>
            </a:r>
            <a:r>
              <a:rPr lang="en-US" sz="3600" baseline="30000" dirty="0" smtClean="0"/>
              <a:t>2-</a:t>
            </a:r>
            <a:endParaRPr lang="en-US" sz="3600" dirty="0" smtClean="0"/>
          </a:p>
          <a:p>
            <a:pPr lvl="0" fontAlgn="base">
              <a:spcBef>
                <a:spcPct val="0"/>
              </a:spcBef>
              <a:spcAft>
                <a:spcPct val="0"/>
              </a:spcAf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534400" cy="5837495"/>
          </a:xfrm>
          <a:prstGeom prst="rect">
            <a:avLst/>
          </a:prstGeom>
        </p:spPr>
        <p:txBody>
          <a:bodyPr wrap="square">
            <a:spAutoFit/>
          </a:bodyPr>
          <a:lstStyle/>
          <a:p>
            <a:r>
              <a:rPr lang="en-US" sz="3200" dirty="0" smtClean="0"/>
              <a:t>Note: </a:t>
            </a:r>
          </a:p>
          <a:p>
            <a:pPr>
              <a:buFont typeface="Arial" pitchFamily="34" charset="0"/>
              <a:buChar char="•"/>
            </a:pPr>
            <a:r>
              <a:rPr lang="en-US" sz="3200" dirty="0" smtClean="0"/>
              <a:t>Other metals also form complex ions however</a:t>
            </a:r>
          </a:p>
          <a:p>
            <a:r>
              <a:rPr lang="en-US" sz="3200" dirty="0" smtClean="0"/>
              <a:t>  transition metals form a very wide range of </a:t>
            </a:r>
          </a:p>
          <a:p>
            <a:r>
              <a:rPr lang="en-US" sz="3200" dirty="0" smtClean="0"/>
              <a:t>  complex ions.</a:t>
            </a:r>
          </a:p>
          <a:p>
            <a:pPr>
              <a:buFont typeface="Arial" pitchFamily="34" charset="0"/>
              <a:buChar char="•"/>
            </a:pPr>
            <a:r>
              <a:rPr lang="en-US" sz="3200" dirty="0" err="1" smtClean="0"/>
              <a:t>Eg</a:t>
            </a:r>
            <a:r>
              <a:rPr lang="en-US" sz="3200" dirty="0" smtClean="0"/>
              <a:t>. [Al(H</a:t>
            </a:r>
            <a:r>
              <a:rPr lang="en-US" sz="3200" baseline="-25000" dirty="0" smtClean="0"/>
              <a:t>2</a:t>
            </a:r>
            <a:r>
              <a:rPr lang="en-US" sz="3200" dirty="0" smtClean="0"/>
              <a:t>O)</a:t>
            </a:r>
            <a:r>
              <a:rPr lang="en-US" sz="3200" baseline="-25000" dirty="0" smtClean="0"/>
              <a:t>6</a:t>
            </a:r>
            <a:r>
              <a:rPr lang="en-US" sz="3200" dirty="0" smtClean="0"/>
              <a:t>]</a:t>
            </a:r>
            <a:r>
              <a:rPr lang="en-US" sz="3200" baseline="30000" dirty="0" smtClean="0"/>
              <a:t>3+</a:t>
            </a:r>
            <a:endParaRPr lang="en-US" sz="3200" dirty="0" smtClean="0"/>
          </a:p>
          <a:p>
            <a:pPr>
              <a:buFont typeface="Arial" pitchFamily="34" charset="0"/>
              <a:buChar char="•"/>
            </a:pPr>
            <a:endParaRPr lang="en-US" sz="3200" baseline="30000" dirty="0" smtClean="0"/>
          </a:p>
          <a:p>
            <a:pPr>
              <a:buFont typeface="Arial" pitchFamily="34" charset="0"/>
              <a:buChar char="•"/>
            </a:pPr>
            <a:r>
              <a:rPr lang="en-US" sz="3200" dirty="0" smtClean="0"/>
              <a:t>Electrically charged complexes attract polar </a:t>
            </a:r>
          </a:p>
          <a:p>
            <a:r>
              <a:rPr lang="en-US" sz="3200" dirty="0" smtClean="0"/>
              <a:t>  molecules strongly and therefore water soluble,</a:t>
            </a:r>
          </a:p>
          <a:p>
            <a:r>
              <a:rPr lang="en-US" sz="3200" dirty="0" smtClean="0"/>
              <a:t>  whereas neutral complexes are insoluble and</a:t>
            </a:r>
          </a:p>
          <a:p>
            <a:r>
              <a:rPr lang="en-US" sz="3200" dirty="0" smtClean="0"/>
              <a:t>  readily precipitate from solution.</a:t>
            </a:r>
          </a:p>
          <a:p>
            <a:pPr>
              <a:buFont typeface="Arial" pitchFamily="34" charset="0"/>
              <a:buChar char="•"/>
            </a:pPr>
            <a:r>
              <a:rPr lang="en-US" sz="3200" dirty="0" smtClean="0"/>
              <a:t>When writing formulae, a complex is enclosed </a:t>
            </a:r>
          </a:p>
          <a:p>
            <a:r>
              <a:rPr lang="en-US" sz="3200" dirty="0" smtClean="0"/>
              <a:t>   within square brackets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381000" y="3306362"/>
            <a:ext cx="704039" cy="13849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514350" marR="0" lvl="0" indent="-5143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2800" b="0" i="0" u="none" strike="noStrike" cap="none" normalizeH="0" baseline="0" dirty="0" smtClean="0">
              <a:ln>
                <a:noFill/>
              </a:ln>
              <a:solidFill>
                <a:srgbClr val="000000"/>
              </a:solidFill>
              <a:effectLst/>
              <a:ea typeface="Helvetica" charset="0"/>
              <a:cs typeface="Arial" pitchFamily="34" charset="0"/>
            </a:endParaRPr>
          </a:p>
          <a:p>
            <a:pPr marL="514350" marR="0" lvl="0" indent="-514350" algn="l" defTabSz="914400" rtl="0" eaLnBrk="1" fontAlgn="base" latinLnBrk="0" hangingPunct="1">
              <a:lnSpc>
                <a:spcPct val="100000"/>
              </a:lnSpc>
              <a:spcBef>
                <a:spcPct val="0"/>
              </a:spcBef>
              <a:spcAft>
                <a:spcPct val="0"/>
              </a:spcAft>
              <a:buClrTx/>
              <a:buSzTx/>
              <a:buFont typeface="Arial" pitchFamily="34" charset="0"/>
              <a:buChar char="•"/>
              <a:tabLst/>
            </a:pPr>
            <a:endParaRPr lang="en-US" sz="2800" dirty="0" smtClean="0">
              <a:solidFill>
                <a:srgbClr val="000000"/>
              </a:solidFill>
              <a:ea typeface="Helvetica"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cs typeface="Arial" pitchFamily="34" charset="0"/>
            </a:endParaRPr>
          </a:p>
        </p:txBody>
      </p:sp>
      <p:sp>
        <p:nvSpPr>
          <p:cNvPr id="6" name="Title 5"/>
          <p:cNvSpPr>
            <a:spLocks noGrp="1"/>
          </p:cNvSpPr>
          <p:nvPr>
            <p:ph type="title"/>
          </p:nvPr>
        </p:nvSpPr>
        <p:spPr>
          <a:xfrm>
            <a:off x="457200" y="274638"/>
            <a:ext cx="8229600" cy="944562"/>
          </a:xfrm>
        </p:spPr>
        <p:txBody>
          <a:bodyPr>
            <a:normAutofit fontScale="90000"/>
          </a:bodyPr>
          <a:lstStyle/>
          <a:p>
            <a:r>
              <a:rPr lang="en-US" sz="3600" dirty="0" smtClean="0">
                <a:solidFill>
                  <a:srgbClr val="000000"/>
                </a:solidFill>
                <a:ea typeface="Helvetica" charset="0"/>
                <a:cs typeface="Arial" pitchFamily="34" charset="0"/>
              </a:rPr>
              <a:t/>
            </a:r>
            <a:br>
              <a:rPr lang="en-US" sz="3600" dirty="0" smtClean="0">
                <a:solidFill>
                  <a:srgbClr val="000000"/>
                </a:solidFill>
                <a:ea typeface="Helvetica" charset="0"/>
                <a:cs typeface="Arial" pitchFamily="34" charset="0"/>
              </a:rPr>
            </a:br>
            <a:r>
              <a:rPr lang="en-US" sz="3600" b="1" dirty="0" smtClean="0">
                <a:solidFill>
                  <a:srgbClr val="000000"/>
                </a:solidFill>
                <a:ea typeface="Helvetica" charset="0"/>
                <a:cs typeface="Arial" pitchFamily="34" charset="0"/>
              </a:rPr>
              <a:t>Using</a:t>
            </a:r>
            <a:r>
              <a:rPr lang="en-US" sz="3600" dirty="0" smtClean="0">
                <a:solidFill>
                  <a:srgbClr val="000000"/>
                </a:solidFill>
                <a:ea typeface="Helvetica" charset="0"/>
                <a:cs typeface="Arial" pitchFamily="34" charset="0"/>
              </a:rPr>
              <a:t> </a:t>
            </a:r>
            <a:r>
              <a:rPr lang="en-US" sz="3600" b="1" dirty="0" smtClean="0">
                <a:solidFill>
                  <a:srgbClr val="000000"/>
                </a:solidFill>
                <a:ea typeface="Helvetica" charset="0"/>
                <a:cs typeface="Arial" pitchFamily="34" charset="0"/>
              </a:rPr>
              <a:t>orbital </a:t>
            </a:r>
            <a:r>
              <a:rPr lang="en-US" sz="3600" b="1" dirty="0" smtClean="0">
                <a:solidFill>
                  <a:srgbClr val="000000"/>
                </a:solidFill>
                <a:ea typeface="Helvetica" charset="0"/>
                <a:cs typeface="Arial" pitchFamily="34" charset="0"/>
              </a:rPr>
              <a:t>diagram to show the formation of  complex ion and shape of complexes.</a:t>
            </a:r>
            <a:r>
              <a:rPr lang="en-US" b="1" dirty="0" smtClean="0"/>
              <a:t/>
            </a:r>
            <a:br>
              <a:rPr lang="en-US" b="1" dirty="0" smtClean="0"/>
            </a:br>
            <a:endParaRPr lang="en-US" b="1" dirty="0"/>
          </a:p>
        </p:txBody>
      </p:sp>
      <p:sp>
        <p:nvSpPr>
          <p:cNvPr id="7" name="Content Placeholder 6"/>
          <p:cNvSpPr>
            <a:spLocks noGrp="1"/>
          </p:cNvSpPr>
          <p:nvPr>
            <p:ph idx="1"/>
          </p:nvPr>
        </p:nvSpPr>
        <p:spPr/>
        <p:txBody>
          <a:bodyPr/>
          <a:lstStyle/>
          <a:p>
            <a:pPr marL="514350" lvl="0" indent="-514350" fontAlgn="base">
              <a:spcBef>
                <a:spcPct val="0"/>
              </a:spcBef>
              <a:spcAft>
                <a:spcPct val="0"/>
              </a:spcAft>
            </a:pPr>
            <a:r>
              <a:rPr lang="en-US" dirty="0" smtClean="0">
                <a:solidFill>
                  <a:srgbClr val="000000"/>
                </a:solidFill>
                <a:ea typeface="Helvetica" charset="0"/>
                <a:cs typeface="Arial" pitchFamily="34" charset="0"/>
              </a:rPr>
              <a:t>Example 1 : [</a:t>
            </a:r>
            <a:r>
              <a:rPr lang="en-US" dirty="0" smtClean="0"/>
              <a:t>Fe(H</a:t>
            </a:r>
            <a:r>
              <a:rPr lang="en-US" baseline="-25000" dirty="0" smtClean="0"/>
              <a:t>2</a:t>
            </a:r>
            <a:r>
              <a:rPr lang="en-US" dirty="0" smtClean="0"/>
              <a:t>O)</a:t>
            </a:r>
            <a:r>
              <a:rPr lang="en-US" baseline="-25000" dirty="0" smtClean="0"/>
              <a:t>6</a:t>
            </a:r>
            <a:r>
              <a:rPr lang="en-US" dirty="0" smtClean="0"/>
              <a:t>]</a:t>
            </a:r>
            <a:r>
              <a:rPr lang="en-US" baseline="30000" dirty="0" smtClean="0"/>
              <a:t>3+</a:t>
            </a:r>
          </a:p>
          <a:p>
            <a:pPr marL="514350" lvl="0" indent="-514350" fontAlgn="base">
              <a:spcBef>
                <a:spcPct val="0"/>
              </a:spcBef>
              <a:spcAft>
                <a:spcPct val="0"/>
              </a:spcAft>
            </a:pPr>
            <a:endParaRPr lang="en-US" baseline="30000" dirty="0" smtClean="0"/>
          </a:p>
          <a:p>
            <a:pPr marL="514350" lvl="0" indent="-514350" fontAlgn="base">
              <a:spcBef>
                <a:spcPct val="0"/>
              </a:spcBef>
              <a:spcAft>
                <a:spcPct val="0"/>
              </a:spcAft>
            </a:pPr>
            <a:r>
              <a:rPr lang="en-US" dirty="0" smtClean="0">
                <a:solidFill>
                  <a:srgbClr val="000000"/>
                </a:solidFill>
                <a:ea typeface="Helvetica" charset="0"/>
                <a:cs typeface="Arial" pitchFamily="34" charset="0"/>
              </a:rPr>
              <a:t>Iron has the electronic structure    1s</a:t>
            </a:r>
            <a:r>
              <a:rPr lang="en-US" baseline="30000" dirty="0" smtClean="0">
                <a:solidFill>
                  <a:srgbClr val="000000"/>
                </a:solidFill>
                <a:ea typeface="Helvetica" charset="0"/>
                <a:cs typeface="Arial" pitchFamily="34" charset="0"/>
              </a:rPr>
              <a:t>2</a:t>
            </a:r>
            <a:r>
              <a:rPr lang="en-US" dirty="0" smtClean="0">
                <a:solidFill>
                  <a:srgbClr val="000000"/>
                </a:solidFill>
                <a:ea typeface="Helvetica" charset="0"/>
                <a:cs typeface="Arial" pitchFamily="34" charset="0"/>
              </a:rPr>
              <a:t>2s</a:t>
            </a:r>
            <a:r>
              <a:rPr lang="en-US" baseline="30000" dirty="0" smtClean="0">
                <a:solidFill>
                  <a:srgbClr val="000000"/>
                </a:solidFill>
                <a:ea typeface="Helvetica" charset="0"/>
                <a:cs typeface="Arial" pitchFamily="34" charset="0"/>
              </a:rPr>
              <a:t>2</a:t>
            </a:r>
            <a:r>
              <a:rPr lang="en-US" dirty="0" smtClean="0">
                <a:solidFill>
                  <a:srgbClr val="000000"/>
                </a:solidFill>
                <a:ea typeface="Helvetica" charset="0"/>
                <a:cs typeface="Arial" pitchFamily="34" charset="0"/>
              </a:rPr>
              <a:t>2p</a:t>
            </a:r>
            <a:r>
              <a:rPr lang="en-US" baseline="30000" dirty="0" smtClean="0">
                <a:solidFill>
                  <a:srgbClr val="000000"/>
                </a:solidFill>
                <a:ea typeface="Helvetica" charset="0"/>
                <a:cs typeface="Arial" pitchFamily="34" charset="0"/>
              </a:rPr>
              <a:t>6</a:t>
            </a:r>
            <a:r>
              <a:rPr lang="en-US" dirty="0" smtClean="0">
                <a:solidFill>
                  <a:srgbClr val="000000"/>
                </a:solidFill>
                <a:ea typeface="Helvetica" charset="0"/>
                <a:cs typeface="Arial" pitchFamily="34" charset="0"/>
              </a:rPr>
              <a:t>3s</a:t>
            </a:r>
            <a:r>
              <a:rPr lang="en-US" baseline="30000" dirty="0" smtClean="0">
                <a:solidFill>
                  <a:srgbClr val="000000"/>
                </a:solidFill>
                <a:ea typeface="Helvetica" charset="0"/>
                <a:cs typeface="Arial" pitchFamily="34" charset="0"/>
              </a:rPr>
              <a:t>2</a:t>
            </a:r>
            <a:r>
              <a:rPr lang="en-US" dirty="0" smtClean="0">
                <a:solidFill>
                  <a:srgbClr val="000000"/>
                </a:solidFill>
                <a:ea typeface="Helvetica" charset="0"/>
                <a:cs typeface="Arial" pitchFamily="34" charset="0"/>
              </a:rPr>
              <a:t>3p</a:t>
            </a:r>
            <a:r>
              <a:rPr lang="en-US" baseline="30000" dirty="0" smtClean="0">
                <a:solidFill>
                  <a:srgbClr val="000000"/>
                </a:solidFill>
                <a:ea typeface="Helvetica" charset="0"/>
                <a:cs typeface="Arial" pitchFamily="34" charset="0"/>
              </a:rPr>
              <a:t>6</a:t>
            </a:r>
            <a:r>
              <a:rPr lang="en-US" dirty="0" smtClean="0">
                <a:solidFill>
                  <a:srgbClr val="000000"/>
                </a:solidFill>
                <a:ea typeface="Helvetica" charset="0"/>
                <a:cs typeface="Arial" pitchFamily="34" charset="0"/>
              </a:rPr>
              <a:t>3d</a:t>
            </a:r>
            <a:r>
              <a:rPr lang="en-US" baseline="30000" dirty="0" smtClean="0">
                <a:solidFill>
                  <a:srgbClr val="000000"/>
                </a:solidFill>
                <a:ea typeface="Helvetica" charset="0"/>
                <a:cs typeface="Arial" pitchFamily="34" charset="0"/>
              </a:rPr>
              <a:t>6</a:t>
            </a:r>
            <a:r>
              <a:rPr lang="en-US" dirty="0" smtClean="0">
                <a:solidFill>
                  <a:srgbClr val="000000"/>
                </a:solidFill>
                <a:ea typeface="Helvetica" charset="0"/>
                <a:cs typeface="Arial" pitchFamily="34" charset="0"/>
              </a:rPr>
              <a:t>4s</a:t>
            </a:r>
            <a:r>
              <a:rPr lang="en-US" baseline="30000" dirty="0" smtClean="0">
                <a:solidFill>
                  <a:srgbClr val="000000"/>
                </a:solidFill>
                <a:ea typeface="Helvetica" charset="0"/>
                <a:cs typeface="Arial" pitchFamily="34" charset="0"/>
              </a:rPr>
              <a:t>2</a:t>
            </a:r>
            <a:r>
              <a:rPr lang="en-US" dirty="0" smtClean="0">
                <a:cs typeface="Arial" pitchFamily="34" charset="0"/>
              </a:rPr>
              <a:t> </a:t>
            </a:r>
          </a:p>
          <a:p>
            <a:r>
              <a:rPr lang="en-US" dirty="0" smtClean="0"/>
              <a:t> forms an Fe</a:t>
            </a:r>
            <a:r>
              <a:rPr lang="en-US" baseline="30000" dirty="0" smtClean="0"/>
              <a:t>3+</a:t>
            </a:r>
            <a:r>
              <a:rPr lang="en-US" dirty="0" smtClean="0"/>
              <a:t> ion it loses the 4s electrons </a:t>
            </a:r>
          </a:p>
          <a:p>
            <a:pPr>
              <a:buNone/>
            </a:pPr>
            <a:r>
              <a:rPr lang="en-US" dirty="0" smtClean="0"/>
              <a:t>     and one of the 3d electrons to leave</a:t>
            </a:r>
          </a:p>
          <a:p>
            <a:pPr>
              <a:buNone/>
            </a:pPr>
            <a:r>
              <a:rPr lang="en-US" dirty="0" smtClean="0"/>
              <a:t>      1s</a:t>
            </a:r>
            <a:r>
              <a:rPr lang="en-US" baseline="30000" dirty="0" smtClean="0"/>
              <a:t>2</a:t>
            </a:r>
            <a:r>
              <a:rPr lang="en-US" dirty="0" smtClean="0"/>
              <a:t>2s</a:t>
            </a:r>
            <a:r>
              <a:rPr lang="en-US" baseline="30000" dirty="0" smtClean="0"/>
              <a:t>2</a:t>
            </a:r>
            <a:r>
              <a:rPr lang="en-US" dirty="0" smtClean="0"/>
              <a:t>2p</a:t>
            </a:r>
            <a:r>
              <a:rPr lang="en-US" baseline="30000" dirty="0" smtClean="0"/>
              <a:t>6</a:t>
            </a:r>
            <a:r>
              <a:rPr lang="en-US" dirty="0" smtClean="0"/>
              <a:t>3s</a:t>
            </a:r>
            <a:r>
              <a:rPr lang="en-US" baseline="30000" dirty="0" smtClean="0"/>
              <a:t>2</a:t>
            </a:r>
            <a:r>
              <a:rPr lang="en-US" dirty="0" smtClean="0"/>
              <a:t>3p</a:t>
            </a:r>
            <a:r>
              <a:rPr lang="en-US" baseline="30000" dirty="0" smtClean="0"/>
              <a:t>6</a:t>
            </a:r>
            <a:r>
              <a:rPr lang="en-US" dirty="0" smtClean="0"/>
              <a:t>3d</a:t>
            </a:r>
            <a:r>
              <a:rPr lang="en-US" baseline="30000" dirty="0" smtClean="0"/>
              <a:t>5</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fefe3"/>
          <p:cNvPicPr>
            <a:picLocks noChangeAspect="1" noChangeArrowheads="1"/>
          </p:cNvPicPr>
          <p:nvPr/>
        </p:nvPicPr>
        <p:blipFill>
          <a:blip r:embed="rId2" cstate="print"/>
          <a:srcRect/>
          <a:stretch>
            <a:fillRect/>
          </a:stretch>
        </p:blipFill>
        <p:spPr bwMode="auto">
          <a:xfrm>
            <a:off x="2057400" y="1534362"/>
            <a:ext cx="5257800" cy="398947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457200" y="161836"/>
            <a:ext cx="8458200" cy="21544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the ion uses 6 </a:t>
            </a:r>
            <a:r>
              <a:rPr kumimoji="0" lang="en-US" sz="2800" b="0" i="0" u="none" strike="noStrike" cap="none" normalizeH="0" baseline="0" dirty="0" err="1" smtClean="0">
                <a:ln>
                  <a:noFill/>
                </a:ln>
                <a:solidFill>
                  <a:srgbClr val="000000"/>
                </a:solidFill>
                <a:effectLst/>
                <a:latin typeface="Helvetica" charset="0"/>
                <a:ea typeface="Helvetica" charset="0"/>
                <a:cs typeface="Arial" pitchFamily="34" charset="0"/>
              </a:rPr>
              <a:t>orbitals</a:t>
            </a: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 from the 4s, 4p and 4d levels to accept lone pairs from the water molecules</a:t>
            </a:r>
            <a:r>
              <a:rPr kumimoji="0" lang="en-US" sz="1200" b="0" i="0" u="none" strike="noStrike" cap="none" normalizeH="0" baseline="0" dirty="0" smtClean="0">
                <a:ln>
                  <a:noFill/>
                </a:ln>
                <a:solidFill>
                  <a:srgbClr val="000000"/>
                </a:solidFill>
                <a:effectLst/>
                <a:latin typeface="Helvetica" charset="0"/>
                <a:ea typeface="Helvetica"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Helvetica" charset="0"/>
              <a:ea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Helvetica" charset="0"/>
              <a:ea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solidFill>
                <a:srgbClr val="000000"/>
              </a:solidFill>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solidFill>
                <a:srgbClr val="000000"/>
              </a:solidFill>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1" descr="fe3hybrid"/>
          <p:cNvPicPr>
            <a:picLocks noChangeAspect="1" noChangeArrowheads="1"/>
          </p:cNvPicPr>
          <p:nvPr/>
        </p:nvPicPr>
        <p:blipFill>
          <a:blip r:embed="rId2" cstate="print"/>
          <a:srcRect/>
          <a:stretch>
            <a:fillRect/>
          </a:stretch>
        </p:blipFill>
        <p:spPr bwMode="auto">
          <a:xfrm>
            <a:off x="152400" y="1600200"/>
            <a:ext cx="803148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eh2oion"/>
          <p:cNvPicPr>
            <a:picLocks noChangeAspect="1" noChangeArrowheads="1"/>
          </p:cNvPicPr>
          <p:nvPr/>
        </p:nvPicPr>
        <p:blipFill>
          <a:blip r:embed="rId2" cstate="print"/>
          <a:srcRect/>
          <a:stretch>
            <a:fillRect/>
          </a:stretch>
        </p:blipFill>
        <p:spPr bwMode="auto">
          <a:xfrm>
            <a:off x="2209800" y="2209800"/>
            <a:ext cx="4191000" cy="3536914"/>
          </a:xfrm>
          <a:prstGeom prst="rect">
            <a:avLst/>
          </a:prstGeom>
          <a:noFill/>
          <a:ln w="9525">
            <a:noFill/>
            <a:miter lim="800000"/>
            <a:headEnd/>
            <a:tailEnd/>
          </a:ln>
        </p:spPr>
      </p:pic>
      <p:sp>
        <p:nvSpPr>
          <p:cNvPr id="6" name="Rectangle 5"/>
          <p:cNvSpPr/>
          <p:nvPr/>
        </p:nvSpPr>
        <p:spPr>
          <a:xfrm>
            <a:off x="990600" y="685800"/>
            <a:ext cx="7010400" cy="954107"/>
          </a:xfrm>
          <a:prstGeom prst="rect">
            <a:avLst/>
          </a:prstGeom>
        </p:spPr>
        <p:txBody>
          <a:bodyPr wrap="square">
            <a:spAutoFit/>
          </a:bodyPr>
          <a:lstStyle/>
          <a:p>
            <a:r>
              <a:rPr lang="en-US" sz="2800" dirty="0" smtClean="0"/>
              <a:t>Because the iron is forming 6 bonds, the co-ordination number of the iron is 6.</a:t>
            </a: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457200" y="553998"/>
            <a:ext cx="8686800" cy="53040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b="1" i="1" dirty="0" smtClean="0">
                <a:solidFill>
                  <a:srgbClr val="000000"/>
                </a:solidFill>
                <a:latin typeface="Helvetica" charset="0"/>
                <a:ea typeface="Helvetica" charset="0"/>
                <a:cs typeface="Arial" pitchFamily="34" charset="0"/>
              </a:rPr>
              <a:t>Example 2 : Formation of </a:t>
            </a:r>
            <a:r>
              <a:rPr kumimoji="0" lang="en-US" sz="2800" b="1" i="1" u="none" strike="noStrike" cap="none" normalizeH="0" baseline="0" dirty="0" smtClean="0">
                <a:ln>
                  <a:noFill/>
                </a:ln>
                <a:solidFill>
                  <a:srgbClr val="000000"/>
                </a:solidFill>
                <a:effectLst/>
                <a:latin typeface="Helvetica" charset="0"/>
                <a:ea typeface="Helvetica" charset="0"/>
                <a:cs typeface="Arial" pitchFamily="34" charset="0"/>
              </a:rPr>
              <a:t>CuCl</a:t>
            </a:r>
            <a:r>
              <a:rPr kumimoji="0" lang="en-US" sz="2800" b="1" i="1" u="none" strike="noStrike" cap="none" normalizeH="0" baseline="-30000" dirty="0" smtClean="0">
                <a:ln>
                  <a:noFill/>
                </a:ln>
                <a:solidFill>
                  <a:srgbClr val="000000"/>
                </a:solidFill>
                <a:effectLst/>
                <a:latin typeface="Helvetica" charset="0"/>
                <a:ea typeface="Helvetica" charset="0"/>
                <a:cs typeface="Arial" pitchFamily="34" charset="0"/>
              </a:rPr>
              <a:t>4</a:t>
            </a:r>
            <a:r>
              <a:rPr kumimoji="0" lang="en-US" sz="2800" b="1" i="1" u="none" strike="noStrike" cap="none" normalizeH="0" baseline="0" dirty="0" smtClean="0">
                <a:ln>
                  <a:noFill/>
                </a:ln>
                <a:solidFill>
                  <a:srgbClr val="000000"/>
                </a:solidFill>
                <a:effectLst/>
                <a:latin typeface="Helvetica" charset="0"/>
                <a:ea typeface="Helvetica" charset="0"/>
                <a:cs typeface="Arial" pitchFamily="34" charset="0"/>
              </a:rPr>
              <a:t> </a:t>
            </a:r>
            <a:r>
              <a:rPr kumimoji="0" lang="en-US" sz="2800" b="1" i="1" u="none" strike="noStrike" cap="none" normalizeH="0" baseline="30000" dirty="0" smtClean="0">
                <a:ln>
                  <a:noFill/>
                </a:ln>
                <a:solidFill>
                  <a:srgbClr val="000000"/>
                </a:solidFill>
                <a:effectLst/>
                <a:latin typeface="Helvetica" charset="0"/>
                <a:ea typeface="Helvetica" charset="0"/>
                <a:cs typeface="Arial" pitchFamily="34" charset="0"/>
              </a:rPr>
              <a:t>2-</a:t>
            </a:r>
          </a:p>
          <a:p>
            <a:pPr>
              <a:buFont typeface="Arial" pitchFamily="34" charset="0"/>
              <a:buChar char="•"/>
            </a:pPr>
            <a:r>
              <a:rPr lang="en-US" sz="2800" dirty="0" smtClean="0"/>
              <a:t> EC of Copper  atom :</a:t>
            </a:r>
            <a:r>
              <a:rPr lang="en-US" sz="3200" dirty="0" smtClean="0"/>
              <a:t>1s</a:t>
            </a:r>
            <a:r>
              <a:rPr lang="en-US" sz="3200" baseline="30000" dirty="0" smtClean="0"/>
              <a:t>2</a:t>
            </a:r>
            <a:r>
              <a:rPr lang="en-US" sz="3200" dirty="0" smtClean="0"/>
              <a:t>2s</a:t>
            </a:r>
            <a:r>
              <a:rPr lang="en-US" sz="3200" baseline="30000" dirty="0" smtClean="0"/>
              <a:t>2</a:t>
            </a:r>
            <a:r>
              <a:rPr lang="en-US" sz="3200" dirty="0" smtClean="0"/>
              <a:t>2p</a:t>
            </a:r>
            <a:r>
              <a:rPr lang="en-US" sz="3200" baseline="30000" dirty="0" smtClean="0"/>
              <a:t>6</a:t>
            </a:r>
            <a:r>
              <a:rPr lang="en-US" sz="3200" dirty="0" smtClean="0"/>
              <a:t>3s</a:t>
            </a:r>
            <a:r>
              <a:rPr lang="en-US" sz="3200" baseline="30000" dirty="0" smtClean="0"/>
              <a:t>2</a:t>
            </a:r>
            <a:r>
              <a:rPr lang="en-US" sz="3200" dirty="0" smtClean="0"/>
              <a:t>3p</a:t>
            </a:r>
            <a:r>
              <a:rPr lang="en-US" sz="3200" baseline="30000" dirty="0" smtClean="0"/>
              <a:t>6</a:t>
            </a:r>
            <a:r>
              <a:rPr lang="en-US" sz="3200" dirty="0" smtClean="0"/>
              <a:t>3d</a:t>
            </a:r>
            <a:r>
              <a:rPr lang="en-US" sz="3200" baseline="30000" dirty="0" smtClean="0"/>
              <a:t>10</a:t>
            </a:r>
            <a:r>
              <a:rPr lang="en-US" sz="3200" dirty="0" smtClean="0"/>
              <a:t>4s</a:t>
            </a:r>
            <a:r>
              <a:rPr lang="en-US" sz="3200" baseline="30000" dirty="0" smtClean="0"/>
              <a:t>1</a:t>
            </a:r>
          </a:p>
          <a:p>
            <a:endParaRPr lang="en-US" sz="2800" dirty="0" smtClean="0"/>
          </a:p>
          <a:p>
            <a:pPr>
              <a:buFont typeface="Arial" pitchFamily="34" charset="0"/>
              <a:buChar char="•"/>
            </a:pPr>
            <a:r>
              <a:rPr lang="en-US" sz="2800" dirty="0" smtClean="0"/>
              <a:t>  Cu</a:t>
            </a:r>
            <a:r>
              <a:rPr lang="en-US" sz="2800" baseline="30000" dirty="0" smtClean="0"/>
              <a:t>2+</a:t>
            </a:r>
            <a:r>
              <a:rPr lang="en-US" sz="2800" dirty="0" smtClean="0"/>
              <a:t> ion : </a:t>
            </a:r>
            <a:r>
              <a:rPr lang="en-US" sz="3200" dirty="0" smtClean="0"/>
              <a:t>1s</a:t>
            </a:r>
            <a:r>
              <a:rPr lang="en-US" sz="3200" baseline="30000" dirty="0" smtClean="0"/>
              <a:t>2</a:t>
            </a:r>
            <a:r>
              <a:rPr lang="en-US" sz="3200" dirty="0" smtClean="0"/>
              <a:t>2s</a:t>
            </a:r>
            <a:r>
              <a:rPr lang="en-US" sz="3200" baseline="30000" dirty="0" smtClean="0"/>
              <a:t>2</a:t>
            </a:r>
            <a:r>
              <a:rPr lang="en-US" sz="3200" dirty="0" smtClean="0"/>
              <a:t>2p</a:t>
            </a:r>
            <a:r>
              <a:rPr lang="en-US" sz="3200" baseline="30000" dirty="0" smtClean="0"/>
              <a:t>6</a:t>
            </a:r>
            <a:r>
              <a:rPr lang="en-US" sz="3200" dirty="0" smtClean="0"/>
              <a:t>3s</a:t>
            </a:r>
            <a:r>
              <a:rPr lang="en-US" sz="3200" baseline="30000" dirty="0" smtClean="0"/>
              <a:t>2</a:t>
            </a:r>
            <a:r>
              <a:rPr lang="en-US" sz="3200" dirty="0" smtClean="0"/>
              <a:t>3p</a:t>
            </a:r>
            <a:r>
              <a:rPr lang="en-US" sz="3200" baseline="30000" dirty="0" smtClean="0"/>
              <a:t>6</a:t>
            </a:r>
            <a:r>
              <a:rPr lang="en-US" sz="3200" dirty="0" smtClean="0"/>
              <a:t>3d</a:t>
            </a:r>
            <a:r>
              <a:rPr lang="en-US" sz="3200" baseline="30000" dirty="0" smtClean="0"/>
              <a:t>9</a:t>
            </a:r>
            <a:r>
              <a:rPr lang="en-US" sz="3200" dirty="0" smtClean="0"/>
              <a:t>4s</a:t>
            </a:r>
            <a:r>
              <a:rPr lang="en-US" sz="3200" baseline="30000" dirty="0" smtClean="0"/>
              <a:t>0</a:t>
            </a:r>
            <a:r>
              <a:rPr lang="en-US" sz="3200" dirty="0" smtClean="0"/>
              <a:t>4p</a:t>
            </a:r>
            <a:r>
              <a:rPr lang="en-US" sz="3200" baseline="30000" dirty="0" smtClean="0"/>
              <a:t>0</a:t>
            </a:r>
          </a:p>
          <a:p>
            <a:endParaRPr lang="en-US" sz="2800" baseline="30000" dirty="0" smtClean="0"/>
          </a:p>
          <a:p>
            <a:pPr>
              <a:buFont typeface="Arial" pitchFamily="34" charset="0"/>
              <a:buChar char="•"/>
            </a:pPr>
            <a:r>
              <a:rPr lang="en-US" sz="2800" dirty="0" smtClean="0"/>
              <a:t> the empty </a:t>
            </a:r>
            <a:r>
              <a:rPr lang="en-US" sz="3200" dirty="0" smtClean="0"/>
              <a:t>4s and 4p</a:t>
            </a:r>
            <a:r>
              <a:rPr lang="en-US" sz="2800" dirty="0" smtClean="0"/>
              <a:t> </a:t>
            </a:r>
            <a:r>
              <a:rPr lang="en-US" sz="2800" dirty="0" err="1" smtClean="0"/>
              <a:t>orbitals</a:t>
            </a:r>
            <a:r>
              <a:rPr lang="en-US" sz="2800" dirty="0" smtClean="0"/>
              <a:t> are used to accept a lone</a:t>
            </a:r>
          </a:p>
          <a:p>
            <a:r>
              <a:rPr lang="en-US" sz="2800" dirty="0" smtClean="0"/>
              <a:t>  pair of electrons from each chloride ion. </a:t>
            </a:r>
          </a:p>
          <a:p>
            <a:pPr>
              <a:buFont typeface="Arial" pitchFamily="34" charset="0"/>
              <a:buChar char="•"/>
            </a:pPr>
            <a:r>
              <a:rPr lang="en-US" sz="2800" dirty="0" smtClean="0"/>
              <a:t> Because chloride ions are bigger than water molecules, </a:t>
            </a:r>
          </a:p>
          <a:p>
            <a:r>
              <a:rPr lang="en-US" sz="2800" dirty="0" smtClean="0"/>
              <a:t>  you can't fit 6 of them around the central ion - that's why</a:t>
            </a:r>
          </a:p>
          <a:p>
            <a:r>
              <a:rPr lang="en-US" sz="2800" dirty="0" smtClean="0"/>
              <a:t>  you only use 4.</a:t>
            </a:r>
          </a:p>
          <a:p>
            <a:endParaRPr lang="en-US" sz="2800"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descr="http://www.glogster.com/media/4/22/11/29/22112999.jpg"/>
          <p:cNvPicPr>
            <a:picLocks noChangeAspect="1" noChangeArrowheads="1"/>
          </p:cNvPicPr>
          <p:nvPr/>
        </p:nvPicPr>
        <p:blipFill>
          <a:blip r:embed="rId2" cstate="print"/>
          <a:srcRect/>
          <a:stretch>
            <a:fillRect/>
          </a:stretch>
        </p:blipFill>
        <p:spPr bwMode="auto">
          <a:xfrm>
            <a:off x="228600" y="1371600"/>
            <a:ext cx="3667125" cy="3667125"/>
          </a:xfrm>
          <a:prstGeom prst="rect">
            <a:avLst/>
          </a:prstGeom>
          <a:noFill/>
        </p:spPr>
      </p:pic>
      <p:pic>
        <p:nvPicPr>
          <p:cNvPr id="201732" name="Picture 4" descr="http://images-of-elements.com/scandium-2.jpg"/>
          <p:cNvPicPr>
            <a:picLocks noChangeAspect="1" noChangeArrowheads="1"/>
          </p:cNvPicPr>
          <p:nvPr/>
        </p:nvPicPr>
        <p:blipFill>
          <a:blip r:embed="rId3" cstate="print"/>
          <a:srcRect/>
          <a:stretch>
            <a:fillRect/>
          </a:stretch>
        </p:blipFill>
        <p:spPr bwMode="auto">
          <a:xfrm>
            <a:off x="4419600" y="1371600"/>
            <a:ext cx="3667125" cy="3667125"/>
          </a:xfrm>
          <a:prstGeom prst="rect">
            <a:avLst/>
          </a:prstGeom>
          <a:noFill/>
        </p:spPr>
      </p:pic>
      <p:sp>
        <p:nvSpPr>
          <p:cNvPr id="4" name="Rectangle 3"/>
          <p:cNvSpPr/>
          <p:nvPr/>
        </p:nvSpPr>
        <p:spPr>
          <a:xfrm>
            <a:off x="533400" y="457200"/>
            <a:ext cx="14478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scandium</a:t>
            </a:r>
            <a:endParaRPr lang="en-US" sz="2000"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cl4hybr"/>
          <p:cNvPicPr>
            <a:picLocks noChangeAspect="1" noChangeArrowheads="1"/>
          </p:cNvPicPr>
          <p:nvPr/>
        </p:nvPicPr>
        <p:blipFill>
          <a:blip r:embed="rId2" cstate="print"/>
          <a:srcRect/>
          <a:stretch>
            <a:fillRect/>
          </a:stretch>
        </p:blipFill>
        <p:spPr bwMode="auto">
          <a:xfrm>
            <a:off x="1447800" y="670859"/>
            <a:ext cx="7078394" cy="45107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cl4shape"/>
          <p:cNvPicPr>
            <a:picLocks noChangeAspect="1" noChangeArrowheads="1"/>
          </p:cNvPicPr>
          <p:nvPr/>
        </p:nvPicPr>
        <p:blipFill>
          <a:blip r:embed="rId2" cstate="print"/>
          <a:srcRect/>
          <a:stretch>
            <a:fillRect/>
          </a:stretch>
        </p:blipFill>
        <p:spPr bwMode="auto">
          <a:xfrm>
            <a:off x="2590800" y="1143000"/>
            <a:ext cx="3581400" cy="3166482"/>
          </a:xfrm>
          <a:prstGeom prst="rect">
            <a:avLst/>
          </a:prstGeom>
          <a:noFill/>
          <a:ln w="9525">
            <a:noFill/>
            <a:miter lim="800000"/>
            <a:headEnd/>
            <a:tailEnd/>
          </a:ln>
        </p:spPr>
      </p:pic>
      <p:sp>
        <p:nvSpPr>
          <p:cNvPr id="60419" name="Rectangle 3"/>
          <p:cNvSpPr>
            <a:spLocks noChangeArrowheads="1"/>
          </p:cNvSpPr>
          <p:nvPr/>
        </p:nvSpPr>
        <p:spPr bwMode="auto">
          <a:xfrm>
            <a:off x="0" y="272847"/>
            <a:ext cx="7162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smtClean="0">
                <a:ln>
                  <a:noFill/>
                </a:ln>
                <a:solidFill>
                  <a:srgbClr val="000000"/>
                </a:solidFill>
                <a:effectLst/>
                <a:latin typeface="Helvetica" charset="0"/>
                <a:ea typeface="Helvetica" charset="0"/>
                <a:cs typeface="Arial" pitchFamily="34" charset="0"/>
              </a:rPr>
              <a:t>That gives you the complex ion:</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457200"/>
            <a:ext cx="78486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why transition metals form stable complex ions </a:t>
            </a:r>
            <a:r>
              <a:rPr lang="en-US" sz="4000" dirty="0" smtClean="0">
                <a:solidFill>
                  <a:schemeClr val="tx1"/>
                </a:solidFill>
              </a:rPr>
              <a:t>:</a:t>
            </a:r>
          </a:p>
          <a:p>
            <a:pPr marL="514350" indent="-514350">
              <a:buAutoNum type="alphaLcPeriod"/>
            </a:pPr>
            <a:r>
              <a:rPr lang="en-US" sz="3600" dirty="0" smtClean="0">
                <a:solidFill>
                  <a:schemeClr val="tx1"/>
                </a:solidFill>
              </a:rPr>
              <a:t>Their ions are small and have a high charge density.</a:t>
            </a:r>
          </a:p>
          <a:p>
            <a:pPr marL="514350" indent="-514350">
              <a:buAutoNum type="alphaLcPeriod"/>
            </a:pPr>
            <a:r>
              <a:rPr lang="en-US" sz="3600" dirty="0" smtClean="0">
                <a:solidFill>
                  <a:schemeClr val="tx1"/>
                </a:solidFill>
              </a:rPr>
              <a:t>They have 3d </a:t>
            </a:r>
            <a:r>
              <a:rPr lang="en-US" sz="3600" dirty="0" err="1" smtClean="0">
                <a:solidFill>
                  <a:schemeClr val="tx1"/>
                </a:solidFill>
              </a:rPr>
              <a:t>orbitals</a:t>
            </a:r>
            <a:r>
              <a:rPr lang="en-US" sz="3600" dirty="0" smtClean="0">
                <a:solidFill>
                  <a:schemeClr val="tx1"/>
                </a:solidFill>
              </a:rPr>
              <a:t> of low energy level that can accommodate electrons donated by the </a:t>
            </a:r>
            <a:r>
              <a:rPr lang="en-US" sz="3600" dirty="0" err="1" smtClean="0">
                <a:solidFill>
                  <a:schemeClr val="tx1"/>
                </a:solidFill>
              </a:rPr>
              <a:t>ligands</a:t>
            </a:r>
            <a:r>
              <a:rPr lang="en-US" sz="3600" dirty="0" smtClean="0">
                <a:solidFill>
                  <a:schemeClr val="tx1"/>
                </a:solidFill>
              </a:rPr>
              <a:t>.</a:t>
            </a:r>
            <a:endParaRPr lang="en-US" sz="3600"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3. Their compounds are colored</a:t>
            </a:r>
            <a:endParaRPr lang="en-US" dirty="0"/>
          </a:p>
        </p:txBody>
      </p:sp>
      <p:pic>
        <p:nvPicPr>
          <p:cNvPr id="4" name="Picture 2" descr="http://upload.wikimedia.org/wikipedia/commons/5/57/Coloured-transition-metal-solutions.jpg"/>
          <p:cNvPicPr>
            <a:picLocks noGrp="1" noChangeAspect="1" noChangeArrowheads="1"/>
          </p:cNvPicPr>
          <p:nvPr>
            <p:ph idx="1"/>
          </p:nvPr>
        </p:nvPicPr>
        <p:blipFill>
          <a:blip r:embed="rId2" cstate="print"/>
          <a:srcRect/>
          <a:stretch>
            <a:fillRect/>
          </a:stretch>
        </p:blipFill>
        <p:spPr bwMode="auto">
          <a:xfrm>
            <a:off x="485171" y="2362200"/>
            <a:ext cx="7676584" cy="28194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b="1" dirty="0" smtClean="0"/>
              <a:t> </a:t>
            </a:r>
            <a:r>
              <a:rPr lang="en-US" dirty="0" smtClean="0"/>
              <a:t/>
            </a:r>
            <a:br>
              <a:rPr lang="en-US" dirty="0" smtClean="0"/>
            </a:br>
            <a:endParaRPr lang="en-US" dirty="0"/>
          </a:p>
        </p:txBody>
      </p:sp>
      <p:sp>
        <p:nvSpPr>
          <p:cNvPr id="3" name="Content Placeholder 2"/>
          <p:cNvSpPr>
            <a:spLocks noGrp="1"/>
          </p:cNvSpPr>
          <p:nvPr>
            <p:ph idx="4294967295"/>
          </p:nvPr>
        </p:nvSpPr>
        <p:spPr>
          <a:xfrm>
            <a:off x="0" y="1600200"/>
            <a:ext cx="8229600" cy="4525963"/>
          </a:xfrm>
        </p:spPr>
        <p:txBody>
          <a:bodyPr/>
          <a:lstStyle/>
          <a:p>
            <a:r>
              <a:rPr lang="en-US" dirty="0" smtClean="0"/>
              <a:t>The diagrams show approximate colors for some common transition metal complex ions.</a:t>
            </a:r>
          </a:p>
          <a:p>
            <a:endParaRPr lang="en-US" dirty="0" smtClean="0"/>
          </a:p>
          <a:p>
            <a:endParaRPr lang="en-US" dirty="0"/>
          </a:p>
        </p:txBody>
      </p:sp>
      <p:pic>
        <p:nvPicPr>
          <p:cNvPr id="4" name="Picture 2" descr="colourions"/>
          <p:cNvPicPr>
            <a:picLocks noChangeAspect="1" noChangeArrowheads="1"/>
          </p:cNvPicPr>
          <p:nvPr/>
        </p:nvPicPr>
        <p:blipFill>
          <a:blip r:embed="rId2" cstate="print"/>
          <a:srcRect r="199" b="49966"/>
          <a:stretch>
            <a:fillRect/>
          </a:stretch>
        </p:blipFill>
        <p:spPr bwMode="auto">
          <a:xfrm>
            <a:off x="838200" y="2895600"/>
            <a:ext cx="7696200" cy="3428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olourions"/>
          <p:cNvPicPr>
            <a:picLocks noChangeAspect="1" noChangeArrowheads="1"/>
          </p:cNvPicPr>
          <p:nvPr/>
        </p:nvPicPr>
        <p:blipFill>
          <a:blip r:embed="rId2" cstate="print"/>
          <a:srcRect t="47090" r="199" b="-7425"/>
          <a:stretch>
            <a:fillRect/>
          </a:stretch>
        </p:blipFill>
        <p:spPr bwMode="auto">
          <a:xfrm>
            <a:off x="304800" y="457200"/>
            <a:ext cx="8270488"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228600" y="-143708"/>
            <a:ext cx="8264314" cy="661719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000000"/>
                </a:solidFill>
                <a:effectLst/>
                <a:ea typeface="Helvetica" charset="0"/>
                <a:cs typeface="Arial" pitchFamily="34" charset="0"/>
              </a:rPr>
              <a:t>Why do we see some compounds as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000000"/>
                </a:solidFill>
                <a:effectLst/>
                <a:ea typeface="Helvetica" charset="0"/>
                <a:cs typeface="Arial" pitchFamily="34" charset="0"/>
              </a:rPr>
              <a:t>being colored?</a:t>
            </a:r>
            <a:endParaRPr kumimoji="0" lang="en-US" sz="40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00"/>
                </a:solidFill>
                <a:effectLst/>
                <a:ea typeface="Helvetica" charset="0"/>
                <a:cs typeface="Arial" pitchFamily="34" charset="0"/>
              </a:rPr>
              <a:t>White light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000000"/>
              </a:solidFill>
              <a:effectLst/>
              <a:ea typeface="Helvetica" charset="0"/>
              <a:cs typeface="Arial" pitchFamily="34" charset="0"/>
            </a:endParaRPr>
          </a:p>
          <a:p>
            <a:pPr eaLnBrk="0" fontAlgn="base" hangingPunct="0">
              <a:spcBef>
                <a:spcPct val="0"/>
              </a:spcBef>
              <a:spcAft>
                <a:spcPct val="0"/>
              </a:spcAft>
              <a:buFont typeface="Arial" pitchFamily="34" charset="0"/>
              <a:buChar char="•"/>
            </a:pPr>
            <a:r>
              <a:rPr lang="en-US" sz="2800" dirty="0" smtClean="0"/>
              <a:t>The diagram shows an approximation to the spectrum </a:t>
            </a:r>
          </a:p>
          <a:p>
            <a:pPr eaLnBrk="0" fontAlgn="base" hangingPunct="0">
              <a:spcBef>
                <a:spcPct val="0"/>
              </a:spcBef>
              <a:spcAft>
                <a:spcPct val="0"/>
              </a:spcAft>
            </a:pPr>
            <a:r>
              <a:rPr lang="en-US" sz="2800" dirty="0" smtClean="0"/>
              <a:t>of visible light.</a:t>
            </a:r>
          </a:p>
          <a:p>
            <a:pPr eaLnBrk="0" fontAlgn="base" hangingPunct="0">
              <a:spcBef>
                <a:spcPct val="0"/>
              </a:spcBef>
              <a:spcAft>
                <a:spcPct val="0"/>
              </a:spcAft>
            </a:pPr>
            <a:endParaRPr lang="en-US" sz="2800" dirty="0" smtClean="0"/>
          </a:p>
          <a:p>
            <a:pPr eaLnBrk="0" fontAlgn="base" hangingPunct="0">
              <a:spcBef>
                <a:spcPct val="0"/>
              </a:spcBef>
              <a:spcAft>
                <a:spcPct val="0"/>
              </a:spcAft>
            </a:pPr>
            <a:endParaRPr lang="en-US" sz="28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000000"/>
              </a:solidFill>
              <a:effectLst/>
              <a:ea typeface="Helvetica"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800" b="1" dirty="0" smtClean="0">
              <a:solidFill>
                <a:srgbClr val="000000"/>
              </a:solidFill>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000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800" b="1" dirty="0" smtClean="0">
              <a:solidFill>
                <a:srgbClr val="000000"/>
              </a:solidFill>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000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cs typeface="Arial" pitchFamily="34" charset="0"/>
            </a:endParaRPr>
          </a:p>
        </p:txBody>
      </p:sp>
      <p:pic>
        <p:nvPicPr>
          <p:cNvPr id="3" name="Picture 1" descr="spectrum"/>
          <p:cNvPicPr>
            <a:picLocks noChangeAspect="1" noChangeArrowheads="1"/>
          </p:cNvPicPr>
          <p:nvPr/>
        </p:nvPicPr>
        <p:blipFill>
          <a:blip r:embed="rId2" cstate="print"/>
          <a:srcRect/>
          <a:stretch>
            <a:fillRect/>
          </a:stretch>
        </p:blipFill>
        <p:spPr bwMode="auto">
          <a:xfrm>
            <a:off x="838200" y="3505200"/>
            <a:ext cx="7620000" cy="17798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861773"/>
            <a:ext cx="86868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Helvetica" charset="0"/>
                <a:ea typeface="Helvetica" charset="0"/>
                <a:cs typeface="Arial" pitchFamily="34" charset="0"/>
              </a:rPr>
              <a:t>Why is copper(II) </a:t>
            </a:r>
            <a:r>
              <a:rPr kumimoji="0" lang="en-US" sz="2800" b="1" i="0" u="none" strike="noStrike" cap="none" normalizeH="0" baseline="0" dirty="0" err="1" smtClean="0">
                <a:ln>
                  <a:noFill/>
                </a:ln>
                <a:solidFill>
                  <a:srgbClr val="000000"/>
                </a:solidFill>
                <a:effectLst/>
                <a:latin typeface="Helvetica" charset="0"/>
                <a:ea typeface="Helvetica" charset="0"/>
                <a:cs typeface="Arial" pitchFamily="34" charset="0"/>
              </a:rPr>
              <a:t>sulphate</a:t>
            </a:r>
            <a:r>
              <a:rPr kumimoji="0" lang="en-US" sz="2800" b="1" i="0" u="none" strike="noStrike" cap="none" normalizeH="0" baseline="0" dirty="0" smtClean="0">
                <a:ln>
                  <a:noFill/>
                </a:ln>
                <a:solidFill>
                  <a:srgbClr val="000000"/>
                </a:solidFill>
                <a:effectLst/>
                <a:latin typeface="Helvetica" charset="0"/>
                <a:ea typeface="Helvetica" charset="0"/>
                <a:cs typeface="Arial" pitchFamily="34" charset="0"/>
              </a:rPr>
              <a:t> solution blue?</a:t>
            </a:r>
          </a:p>
          <a:p>
            <a:pPr marL="0" marR="0" lvl="0" indent="0" algn="l" defTabSz="914400" rtl="0" eaLnBrk="1" fontAlgn="base" latinLnBrk="0" hangingPunct="1">
              <a:lnSpc>
                <a:spcPct val="100000"/>
              </a:lnSpc>
              <a:spcBef>
                <a:spcPct val="0"/>
              </a:spcBef>
              <a:spcAft>
                <a:spcPct val="0"/>
              </a:spcAft>
              <a:buClrTx/>
              <a:buSzTx/>
              <a:buFontTx/>
              <a:buNone/>
              <a:tabLst/>
            </a:pPr>
            <a:endParaRPr lang="en-US" sz="2800" b="1" dirty="0" smtClean="0">
              <a:solidFill>
                <a:srgbClr val="000000"/>
              </a:solidFill>
              <a:latin typeface="Helvetica" charset="0"/>
              <a:cs typeface="Arial" pitchFamily="34" charset="0"/>
            </a:endParaRPr>
          </a:p>
          <a:p>
            <a:pPr lvl="0" fontAlgn="base">
              <a:spcBef>
                <a:spcPct val="0"/>
              </a:spcBef>
              <a:spcAft>
                <a:spcPct val="0"/>
              </a:spcAft>
              <a:buFont typeface="Arial" pitchFamily="34" charset="0"/>
              <a:buChar char="•"/>
            </a:pPr>
            <a:r>
              <a:rPr lang="en-US" sz="2800" dirty="0" smtClean="0"/>
              <a:t> If white light passes through copper(II) </a:t>
            </a:r>
            <a:r>
              <a:rPr lang="en-US" sz="2800" dirty="0" err="1" smtClean="0"/>
              <a:t>sulphate</a:t>
            </a:r>
            <a:r>
              <a:rPr lang="en-US" sz="2800" dirty="0" smtClean="0"/>
              <a:t> solution, </a:t>
            </a:r>
          </a:p>
          <a:p>
            <a:pPr lvl="0" fontAlgn="base">
              <a:spcBef>
                <a:spcPct val="0"/>
              </a:spcBef>
              <a:spcAft>
                <a:spcPct val="0"/>
              </a:spcAft>
            </a:pPr>
            <a:r>
              <a:rPr lang="en-US" sz="2800" dirty="0" smtClean="0"/>
              <a:t> some wavelengths in the light are absorbed by the</a:t>
            </a:r>
          </a:p>
          <a:p>
            <a:pPr lvl="0" fontAlgn="base">
              <a:spcBef>
                <a:spcPct val="0"/>
              </a:spcBef>
              <a:spcAft>
                <a:spcPct val="0"/>
              </a:spcAft>
            </a:pPr>
            <a:r>
              <a:rPr lang="en-US" sz="2800" dirty="0" smtClean="0"/>
              <a:t> solution. </a:t>
            </a:r>
          </a:p>
          <a:p>
            <a:pPr lvl="0" fontAlgn="base">
              <a:spcBef>
                <a:spcPct val="0"/>
              </a:spcBef>
              <a:spcAft>
                <a:spcPct val="0"/>
              </a:spcAft>
              <a:buFont typeface="Arial" pitchFamily="34" charset="0"/>
              <a:buChar char="•"/>
            </a:pPr>
            <a:r>
              <a:rPr lang="en-US" sz="2800" dirty="0" smtClean="0"/>
              <a:t> Copper(II) ions in solution absorb light in the </a:t>
            </a:r>
            <a:r>
              <a:rPr lang="en-US" sz="2800" dirty="0" smtClean="0">
                <a:solidFill>
                  <a:srgbClr val="FF0000"/>
                </a:solidFill>
              </a:rPr>
              <a:t>red </a:t>
            </a:r>
            <a:r>
              <a:rPr lang="en-US" sz="2800" dirty="0" smtClean="0"/>
              <a:t>region</a:t>
            </a:r>
          </a:p>
          <a:p>
            <a:pPr lvl="0" fontAlgn="base">
              <a:spcBef>
                <a:spcPct val="0"/>
              </a:spcBef>
              <a:spcAft>
                <a:spcPct val="0"/>
              </a:spcAft>
            </a:pPr>
            <a:r>
              <a:rPr lang="en-US" sz="2800" dirty="0" smtClean="0"/>
              <a:t>   of the spectrum.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fontAlgn="base">
              <a:spcBef>
                <a:spcPct val="0"/>
              </a:spcBef>
              <a:spcAft>
                <a:spcPct val="0"/>
              </a:spcAft>
              <a:buFont typeface="Arial" pitchFamily="34" charset="0"/>
              <a:buChar char="•"/>
            </a:pPr>
            <a:r>
              <a:rPr lang="en-US" sz="2800" dirty="0" smtClean="0"/>
              <a:t> The light which passes through the solution will have all</a:t>
            </a:r>
          </a:p>
          <a:p>
            <a:pPr fontAlgn="base">
              <a:spcBef>
                <a:spcPct val="0"/>
              </a:spcBef>
              <a:spcAft>
                <a:spcPct val="0"/>
              </a:spcAft>
            </a:pPr>
            <a:r>
              <a:rPr lang="en-US" sz="2800" dirty="0" smtClean="0"/>
              <a:t>   the colors in it except for the red. </a:t>
            </a:r>
          </a:p>
          <a:p>
            <a:pPr fontAlgn="base">
              <a:spcBef>
                <a:spcPct val="0"/>
              </a:spcBef>
              <a:spcAft>
                <a:spcPct val="0"/>
              </a:spcAft>
              <a:buFont typeface="Arial" pitchFamily="34" charset="0"/>
              <a:buChar char="•"/>
            </a:pPr>
            <a:r>
              <a:rPr lang="en-US" sz="2800" dirty="0" smtClean="0"/>
              <a:t> We see this mixture of wavelengths as pale blue (cyan).</a:t>
            </a:r>
          </a:p>
          <a:p>
            <a:pPr fontAlgn="base">
              <a:spcBef>
                <a:spcPct val="0"/>
              </a:spcBef>
              <a:spcAft>
                <a:spcPct val="0"/>
              </a:spcAft>
              <a:buFont typeface="Arial" pitchFamily="34" charset="0"/>
              <a:buChar char="•"/>
            </a:pPr>
            <a:endParaRPr lang="en-US" sz="2800" dirty="0" smtClean="0"/>
          </a:p>
          <a:p>
            <a:pPr lvl="0" fontAlgn="base">
              <a:spcBef>
                <a:spcPct val="0"/>
              </a:spcBef>
              <a:spcAft>
                <a:spcPct val="0"/>
              </a:spcAft>
              <a:buFont typeface="Arial" pitchFamily="34" charset="0"/>
              <a:buChar char="•"/>
            </a:pPr>
            <a:endParaRPr lang="en-US" sz="2800" dirty="0" smtClean="0">
              <a:latin typeface="Arial" pitchFamily="34" charset="0"/>
              <a:cs typeface="Arial" pitchFamily="34" charset="0"/>
            </a:endParaRPr>
          </a:p>
          <a:p>
            <a:pPr lvl="0" fontAlgn="base">
              <a:spcBef>
                <a:spcPct val="0"/>
              </a:spcBef>
              <a:spcAft>
                <a:spcPct val="0"/>
              </a:spcAft>
              <a:buFont typeface="Arial" pitchFamily="34" charset="0"/>
              <a:buChar char="•"/>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lvl="0" fontAlgn="base">
              <a:spcBef>
                <a:spcPct val="0"/>
              </a:spcBef>
              <a:spcAft>
                <a:spcPct val="0"/>
              </a:spcAft>
              <a:buFont typeface="Arial" pitchFamily="34" charset="0"/>
              <a:buChar char="•"/>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absorb"/>
          <p:cNvPicPr>
            <a:picLocks noChangeAspect="1" noChangeArrowheads="1"/>
          </p:cNvPicPr>
          <p:nvPr/>
        </p:nvPicPr>
        <p:blipFill>
          <a:blip r:embed="rId2" cstate="print"/>
          <a:srcRect/>
          <a:stretch>
            <a:fillRect/>
          </a:stretch>
        </p:blipFill>
        <p:spPr bwMode="auto">
          <a:xfrm>
            <a:off x="1066800" y="2057400"/>
            <a:ext cx="7638473" cy="4236501"/>
          </a:xfrm>
          <a:prstGeom prst="rect">
            <a:avLst/>
          </a:prstGeom>
          <a:noFill/>
          <a:ln w="9525">
            <a:noFill/>
            <a:miter lim="800000"/>
            <a:headEnd/>
            <a:tailEnd/>
          </a:ln>
        </p:spPr>
      </p:pic>
      <p:sp>
        <p:nvSpPr>
          <p:cNvPr id="4" name="Rectangle 3"/>
          <p:cNvSpPr/>
          <p:nvPr/>
        </p:nvSpPr>
        <p:spPr>
          <a:xfrm>
            <a:off x="457200" y="304800"/>
            <a:ext cx="8382000" cy="137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tx1"/>
              </a:solidFill>
            </a:endParaRPr>
          </a:p>
          <a:p>
            <a:pPr algn="ctr"/>
            <a:r>
              <a:rPr lang="en-US" sz="2800" dirty="0" smtClean="0">
                <a:solidFill>
                  <a:schemeClr val="tx1"/>
                </a:solidFill>
              </a:rPr>
              <a:t>The diagram below  show what happens if you pass white light through copper(II) </a:t>
            </a:r>
            <a:r>
              <a:rPr lang="en-US" sz="2800" dirty="0" err="1" smtClean="0">
                <a:solidFill>
                  <a:schemeClr val="tx1"/>
                </a:solidFill>
              </a:rPr>
              <a:t>sulphate</a:t>
            </a:r>
            <a:r>
              <a:rPr lang="en-US" sz="2800" dirty="0" smtClean="0">
                <a:solidFill>
                  <a:schemeClr val="tx1"/>
                </a:solidFill>
              </a:rPr>
              <a:t> solution.</a:t>
            </a:r>
          </a:p>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142818" y="0"/>
            <a:ext cx="9001182" cy="667875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Mixing different wavelengths of light doesn't give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you the same result as mixing paints or other pigments.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endParaRPr>
          </a:p>
          <a:p>
            <a:pPr fontAlgn="base">
              <a:spcBef>
                <a:spcPct val="0"/>
              </a:spcBef>
              <a:spcAft>
                <a:spcPct val="0"/>
              </a:spcAft>
              <a:buFont typeface="Arial" pitchFamily="34" charset="0"/>
              <a:buChar char="•"/>
            </a:pPr>
            <a:r>
              <a:rPr lang="en-US" sz="2800" dirty="0" smtClean="0"/>
              <a:t>You can get some estimate of the color you </a:t>
            </a:r>
          </a:p>
          <a:p>
            <a:pPr fontAlgn="base">
              <a:spcBef>
                <a:spcPct val="0"/>
              </a:spcBef>
              <a:spcAft>
                <a:spcPct val="0"/>
              </a:spcAft>
            </a:pPr>
            <a:r>
              <a:rPr lang="en-US" sz="2800" dirty="0" smtClean="0"/>
              <a:t>  would see using the idea of </a:t>
            </a:r>
            <a:r>
              <a:rPr lang="en-US" sz="2800" b="1" i="1" dirty="0" smtClean="0"/>
              <a:t>complementary colors</a:t>
            </a:r>
            <a:r>
              <a:rPr lang="en-US" sz="2800" dirty="0" smtClean="0"/>
              <a:t>.</a:t>
            </a:r>
          </a:p>
          <a:p>
            <a:r>
              <a:rPr lang="en-US" sz="2800" b="1" dirty="0" smtClean="0"/>
              <a:t> </a:t>
            </a:r>
          </a:p>
          <a:p>
            <a:r>
              <a:rPr lang="en-US" sz="3200" b="1" dirty="0" smtClean="0"/>
              <a:t>Complementary colors</a:t>
            </a:r>
          </a:p>
          <a:p>
            <a:endParaRPr lang="en-US" sz="3200" dirty="0" smtClean="0"/>
          </a:p>
          <a:p>
            <a:pPr>
              <a:buFont typeface="Arial" pitchFamily="34" charset="0"/>
              <a:buChar char="•"/>
            </a:pPr>
            <a:r>
              <a:rPr lang="en-US" sz="2800" dirty="0" smtClean="0"/>
              <a:t>If you arrange some colors in a circle, you get </a:t>
            </a:r>
          </a:p>
          <a:p>
            <a:r>
              <a:rPr lang="en-US" sz="2800" dirty="0" smtClean="0"/>
              <a:t>a "color wheel". </a:t>
            </a:r>
          </a:p>
          <a:p>
            <a:pPr>
              <a:buFont typeface="Arial" pitchFamily="34" charset="0"/>
              <a:buChar char="•"/>
            </a:pPr>
            <a:r>
              <a:rPr lang="en-US" sz="2800" dirty="0" smtClean="0"/>
              <a:t>The diagram shows one possible version of this.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800" dirty="0" smtClean="0">
              <a:solidFill>
                <a:srgbClr val="000000"/>
              </a:solidFill>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rkm.com.au/METALS/metal-images/METAL-TITANIUM-ovoid-500.jpg"/>
          <p:cNvPicPr>
            <a:picLocks noChangeAspect="1" noChangeArrowheads="1"/>
          </p:cNvPicPr>
          <p:nvPr/>
        </p:nvPicPr>
        <p:blipFill>
          <a:blip r:embed="rId2" cstate="print"/>
          <a:srcRect/>
          <a:stretch>
            <a:fillRect/>
          </a:stretch>
        </p:blipFill>
        <p:spPr bwMode="auto">
          <a:xfrm>
            <a:off x="0" y="1028700"/>
            <a:ext cx="3962400" cy="3962400"/>
          </a:xfrm>
          <a:prstGeom prst="rect">
            <a:avLst/>
          </a:prstGeom>
          <a:noFill/>
        </p:spPr>
      </p:pic>
      <p:sp>
        <p:nvSpPr>
          <p:cNvPr id="3" name="Rectangle 2"/>
          <p:cNvSpPr/>
          <p:nvPr/>
        </p:nvSpPr>
        <p:spPr>
          <a:xfrm>
            <a:off x="533400" y="5105400"/>
            <a:ext cx="2895600" cy="152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Titanium atoms arranged in a face </a:t>
            </a:r>
            <a:r>
              <a:rPr lang="en-US" sz="2400" dirty="0" err="1" smtClean="0">
                <a:solidFill>
                  <a:schemeClr val="tx1"/>
                </a:solidFill>
              </a:rPr>
              <a:t>centred</a:t>
            </a:r>
            <a:r>
              <a:rPr lang="en-US" sz="2400" dirty="0" smtClean="0">
                <a:solidFill>
                  <a:schemeClr val="tx1"/>
                </a:solidFill>
              </a:rPr>
              <a:t> cubic pattern</a:t>
            </a:r>
            <a:endParaRPr lang="en-US" sz="2400" dirty="0">
              <a:solidFill>
                <a:schemeClr val="tx1"/>
              </a:solidFill>
            </a:endParaRPr>
          </a:p>
        </p:txBody>
      </p:sp>
      <p:pic>
        <p:nvPicPr>
          <p:cNvPr id="211970" name="Picture 2" descr="titanite"/>
          <p:cNvPicPr>
            <a:picLocks noChangeAspect="1" noChangeArrowheads="1"/>
          </p:cNvPicPr>
          <p:nvPr/>
        </p:nvPicPr>
        <p:blipFill>
          <a:blip r:embed="rId3" cstate="print"/>
          <a:srcRect/>
          <a:stretch>
            <a:fillRect/>
          </a:stretch>
        </p:blipFill>
        <p:spPr bwMode="auto">
          <a:xfrm>
            <a:off x="4419600" y="1295400"/>
            <a:ext cx="4506951" cy="3695700"/>
          </a:xfrm>
          <a:prstGeom prst="rect">
            <a:avLst/>
          </a:prstGeom>
          <a:noFill/>
        </p:spPr>
      </p:pic>
      <p:sp>
        <p:nvSpPr>
          <p:cNvPr id="6" name="Rectangle 5"/>
          <p:cNvSpPr/>
          <p:nvPr/>
        </p:nvSpPr>
        <p:spPr>
          <a:xfrm flipV="1">
            <a:off x="4191000" y="5174397"/>
            <a:ext cx="4648200" cy="830997"/>
          </a:xfrm>
          <a:prstGeom prst="rect">
            <a:avLst/>
          </a:prstGeom>
        </p:spPr>
        <p:txBody>
          <a:bodyPr wrap="square">
            <a:spAutoFit/>
          </a:bodyPr>
          <a:lstStyle/>
          <a:p>
            <a:r>
              <a:rPr lang="en-US" sz="2400" dirty="0" smtClean="0"/>
              <a:t>the photo is a mineral collector’s specimen of </a:t>
            </a:r>
            <a:r>
              <a:rPr lang="en-US" sz="2400" dirty="0" err="1" smtClean="0"/>
              <a:t>titanite</a:t>
            </a:r>
            <a:r>
              <a:rPr lang="en-US" sz="2400" dirty="0" smtClean="0"/>
              <a:t> . </a:t>
            </a:r>
            <a:endParaRPr lang="en-US" sz="2400" dirty="0"/>
          </a:p>
        </p:txBody>
      </p:sp>
      <p:sp>
        <p:nvSpPr>
          <p:cNvPr id="7" name="Rectangle 6"/>
          <p:cNvSpPr/>
          <p:nvPr/>
        </p:nvSpPr>
        <p:spPr>
          <a:xfrm>
            <a:off x="533400" y="304800"/>
            <a:ext cx="14478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Titanium</a:t>
            </a:r>
            <a:endParaRPr lang="en-US" sz="2400" dirty="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olourwheel"/>
          <p:cNvPicPr>
            <a:picLocks noChangeAspect="1" noChangeArrowheads="1"/>
          </p:cNvPicPr>
          <p:nvPr/>
        </p:nvPicPr>
        <p:blipFill>
          <a:blip r:embed="rId2" cstate="print"/>
          <a:srcRect/>
          <a:stretch>
            <a:fillRect/>
          </a:stretch>
        </p:blipFill>
        <p:spPr bwMode="auto">
          <a:xfrm>
            <a:off x="1371600" y="1066800"/>
            <a:ext cx="5638800" cy="46135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7848600" cy="5262979"/>
          </a:xfrm>
          <a:prstGeom prst="rect">
            <a:avLst/>
          </a:prstGeom>
        </p:spPr>
        <p:txBody>
          <a:bodyPr wrap="square">
            <a:spAutoFit/>
          </a:bodyPr>
          <a:lstStyle/>
          <a:p>
            <a:pPr>
              <a:buFont typeface="Arial" pitchFamily="34" charset="0"/>
              <a:buChar char="•"/>
            </a:pPr>
            <a:r>
              <a:rPr lang="en-US" sz="2800" dirty="0" smtClean="0"/>
              <a:t>Colors directly opposite each other on the color wheel are said to be complementary colors. </a:t>
            </a:r>
          </a:p>
          <a:p>
            <a:pPr>
              <a:buFont typeface="Arial" pitchFamily="34" charset="0"/>
              <a:buChar char="•"/>
            </a:pPr>
            <a:r>
              <a:rPr lang="en-US" sz="2800" dirty="0" smtClean="0"/>
              <a:t>Mixing together two complementary colors of light will give you white light. </a:t>
            </a:r>
          </a:p>
          <a:p>
            <a:pPr>
              <a:buFont typeface="Arial" pitchFamily="34" charset="0"/>
              <a:buChar char="•"/>
            </a:pPr>
            <a:endParaRPr lang="en-US" sz="2800" dirty="0" smtClean="0"/>
          </a:p>
          <a:p>
            <a:pPr>
              <a:buFont typeface="Arial" pitchFamily="34" charset="0"/>
              <a:buChar char="•"/>
            </a:pPr>
            <a:r>
              <a:rPr lang="en-US" sz="2800" dirty="0" smtClean="0"/>
              <a:t>What this all means is that if a particular color is absorbed from white light, what your eye detects by mixing up all the other wavelengths of light is its complementary color. </a:t>
            </a:r>
          </a:p>
          <a:p>
            <a:pPr>
              <a:buFont typeface="Arial" pitchFamily="34" charset="0"/>
              <a:buChar char="•"/>
            </a:pPr>
            <a:r>
              <a:rPr lang="en-US" sz="2800" dirty="0" smtClean="0"/>
              <a:t>Copper(II) </a:t>
            </a:r>
            <a:r>
              <a:rPr lang="en-US" sz="2800" dirty="0" err="1" smtClean="0"/>
              <a:t>sulphate</a:t>
            </a:r>
            <a:r>
              <a:rPr lang="en-US" sz="2800" dirty="0" smtClean="0"/>
              <a:t> solution is pale blue (cyan) because it absorbs light in the red region of the spectrum. Cyan is the complementary color of red.</a:t>
            </a:r>
            <a:endParaRPr 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0" y="110706"/>
            <a:ext cx="88392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000000"/>
                </a:solidFill>
                <a:effectLst/>
                <a:ea typeface="Helvetica"/>
                <a:cs typeface="Arial" pitchFamily="34" charset="0"/>
              </a:rPr>
              <a:t>Some sample colors</a:t>
            </a:r>
            <a:endParaRPr kumimoji="0" lang="en-US" sz="2800" b="0" i="0" u="none" strike="noStrike" cap="none" normalizeH="0" baseline="0" dirty="0" smtClean="0">
              <a:ln>
                <a:noFill/>
              </a:ln>
              <a:solidFill>
                <a:srgbClr val="000000"/>
              </a:solidFill>
              <a:effectLst/>
              <a:ea typeface="Helvetica"/>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000000"/>
                </a:solidFill>
                <a:effectLst/>
                <a:ea typeface="Helvetica"/>
                <a:cs typeface="Arial" pitchFamily="34" charset="0"/>
              </a:rPr>
              <a:t>The diagrams show the approximate colors of some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ea typeface="Helvetica"/>
                <a:cs typeface="Arial" pitchFamily="34" charset="0"/>
              </a:rPr>
              <a:t> typical metal ions, with the formula [ M(H</a:t>
            </a:r>
            <a:r>
              <a:rPr kumimoji="0" lang="en-US" sz="2800" b="0" i="0" u="none" strike="noStrike" cap="none" normalizeH="0" baseline="-30000" dirty="0" smtClean="0">
                <a:ln>
                  <a:noFill/>
                </a:ln>
                <a:solidFill>
                  <a:srgbClr val="000000"/>
                </a:solidFill>
                <a:effectLst/>
                <a:ea typeface="Helvetica"/>
                <a:cs typeface="Arial" pitchFamily="34" charset="0"/>
              </a:rPr>
              <a:t>2</a:t>
            </a:r>
            <a:r>
              <a:rPr kumimoji="0" lang="en-US" sz="2800" b="0" i="0" u="none" strike="noStrike" cap="none" normalizeH="0" baseline="0" dirty="0" smtClean="0">
                <a:ln>
                  <a:noFill/>
                </a:ln>
                <a:solidFill>
                  <a:srgbClr val="000000"/>
                </a:solidFill>
                <a:effectLst/>
                <a:ea typeface="Helvetica"/>
                <a:cs typeface="Arial" pitchFamily="34" charset="0"/>
              </a:rPr>
              <a:t>O)</a:t>
            </a:r>
            <a:r>
              <a:rPr kumimoji="0" lang="en-US" sz="2800" b="0" i="0" u="none" strike="noStrike" cap="none" normalizeH="0" baseline="-30000" dirty="0" smtClean="0">
                <a:ln>
                  <a:noFill/>
                </a:ln>
                <a:solidFill>
                  <a:srgbClr val="000000"/>
                </a:solidFill>
                <a:effectLst/>
                <a:ea typeface="Helvetica"/>
                <a:cs typeface="Arial" pitchFamily="34" charset="0"/>
              </a:rPr>
              <a:t>6</a:t>
            </a:r>
            <a:r>
              <a:rPr kumimoji="0" lang="en-US" sz="2800" b="0" i="0" u="none" strike="noStrike" cap="none" normalizeH="0" baseline="0" dirty="0" smtClean="0">
                <a:ln>
                  <a:noFill/>
                </a:ln>
                <a:solidFill>
                  <a:srgbClr val="000000"/>
                </a:solidFill>
                <a:effectLst/>
                <a:ea typeface="Helvetica"/>
                <a:cs typeface="Arial" pitchFamily="34" charset="0"/>
              </a:rPr>
              <a:t> ] </a:t>
            </a:r>
            <a:r>
              <a:rPr kumimoji="0" lang="en-US" sz="2800" b="0" i="0" u="none" strike="noStrike" cap="none" normalizeH="0" baseline="30000" dirty="0" smtClean="0">
                <a:ln>
                  <a:noFill/>
                </a:ln>
                <a:solidFill>
                  <a:srgbClr val="000000"/>
                </a:solidFill>
                <a:effectLst/>
                <a:ea typeface="Helvetica"/>
                <a:cs typeface="Arial" pitchFamily="34" charset="0"/>
              </a:rPr>
              <a:t>n+</a:t>
            </a:r>
            <a:r>
              <a:rPr kumimoji="0" lang="en-US" sz="2800" b="0" i="0" u="none" strike="noStrike" cap="none" normalizeH="0" baseline="0" dirty="0" smtClean="0">
                <a:ln>
                  <a:noFill/>
                </a:ln>
                <a:solidFill>
                  <a:srgbClr val="000000"/>
                </a:solidFill>
                <a:effectLst/>
                <a:ea typeface="Helvetica"/>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000000"/>
                </a:solidFill>
                <a:effectLst/>
                <a:ea typeface="Helvetica"/>
                <a:cs typeface="Arial" pitchFamily="34" charset="0"/>
              </a:rPr>
              <a:t>The charge on these ions is typically 2+ or 3+.</a:t>
            </a:r>
            <a:r>
              <a:rPr kumimoji="0" lang="en-US" sz="2800" b="0" i="0" u="none" strike="noStrike" cap="none" normalizeH="0" baseline="0" dirty="0" smtClean="0">
                <a:ln>
                  <a:noFill/>
                </a:ln>
                <a:solidFill>
                  <a:schemeClr val="tx1"/>
                </a:solidFill>
                <a:effectLst/>
                <a:cs typeface="Arial" pitchFamily="34" charset="0"/>
              </a:rPr>
              <a:t> </a:t>
            </a:r>
          </a:p>
          <a:p>
            <a:pPr eaLnBrk="0" fontAlgn="base" hangingPunct="0">
              <a:spcBef>
                <a:spcPct val="0"/>
              </a:spcBef>
              <a:spcAft>
                <a:spcPct val="0"/>
              </a:spcAft>
              <a:buFont typeface="Arial" pitchFamily="34" charset="0"/>
              <a:buChar char="•"/>
            </a:pPr>
            <a:r>
              <a:rPr lang="en-US" sz="2800" i="1" dirty="0" smtClean="0"/>
              <a:t>They are non-transition metal ions</a:t>
            </a:r>
          </a:p>
          <a:p>
            <a:pPr eaLnBrk="0" fontAlgn="base" hangingPunct="0">
              <a:spcBef>
                <a:spcPct val="0"/>
              </a:spcBef>
              <a:spcAft>
                <a:spcPct val="0"/>
              </a:spcAft>
              <a:buFont typeface="Arial" pitchFamily="34" charset="0"/>
              <a:buChar char="•"/>
            </a:pPr>
            <a:r>
              <a:rPr lang="en-US" sz="2800" dirty="0" smtClean="0"/>
              <a:t>These ions are all colorless.</a:t>
            </a:r>
            <a:endParaRPr lang="en-US" sz="2800" i="1" dirty="0" smtClean="0"/>
          </a:p>
          <a:p>
            <a:pPr eaLnBrk="0" fontAlgn="base" hangingPunct="0">
              <a:spcBef>
                <a:spcPct val="0"/>
              </a:spcBef>
              <a:spcAft>
                <a:spcPct val="0"/>
              </a:spcAft>
            </a:pPr>
            <a:endParaRPr lang="en-US" sz="2800" i="1" dirty="0" smtClean="0"/>
          </a:p>
          <a:p>
            <a:pPr eaLnBrk="0" fontAlgn="base" hangingPunct="0">
              <a:spcBef>
                <a:spcPct val="0"/>
              </a:spcBef>
              <a:spcAft>
                <a:spcPct val="0"/>
              </a:spcAft>
            </a:pPr>
            <a:endParaRPr lang="en-US" sz="28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cs typeface="Arial" pitchFamily="34" charset="0"/>
            </a:endParaRPr>
          </a:p>
        </p:txBody>
      </p:sp>
      <p:pic>
        <p:nvPicPr>
          <p:cNvPr id="3" name="Picture 2" descr="nontmions"/>
          <p:cNvPicPr>
            <a:picLocks noChangeAspect="1" noChangeArrowheads="1"/>
          </p:cNvPicPr>
          <p:nvPr/>
        </p:nvPicPr>
        <p:blipFill>
          <a:blip r:embed="rId2" cstate="print"/>
          <a:srcRect/>
          <a:stretch>
            <a:fillRect/>
          </a:stretch>
        </p:blipFill>
        <p:spPr bwMode="auto">
          <a:xfrm>
            <a:off x="533400" y="3276600"/>
            <a:ext cx="791905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ChangeArrowheads="1"/>
          </p:cNvSpPr>
          <p:nvPr/>
        </p:nvSpPr>
        <p:spPr bwMode="auto">
          <a:xfrm>
            <a:off x="533400" y="520243"/>
            <a:ext cx="7239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smtClean="0">
                <a:ln>
                  <a:noFill/>
                </a:ln>
                <a:solidFill>
                  <a:srgbClr val="000000"/>
                </a:solidFill>
                <a:effectLst/>
                <a:ea typeface="Helvetica"/>
                <a:cs typeface="Arial" pitchFamily="34" charset="0"/>
              </a:rPr>
              <a:t>Transition metal ions</a:t>
            </a:r>
          </a:p>
          <a:p>
            <a:pPr lvl="0" fontAlgn="base">
              <a:spcBef>
                <a:spcPct val="0"/>
              </a:spcBef>
              <a:spcAft>
                <a:spcPct val="0"/>
              </a:spcAft>
              <a:buFont typeface="Arial" pitchFamily="34" charset="0"/>
              <a:buChar char="•"/>
            </a:pPr>
            <a:r>
              <a:rPr lang="en-US" sz="2800" dirty="0" smtClean="0"/>
              <a:t>The transition metal ions are colored. </a:t>
            </a:r>
            <a:endParaRPr kumimoji="0" lang="en-US" sz="2800" b="0" i="1" u="none" strike="noStrike" cap="none" normalizeH="0" baseline="0" dirty="0" smtClean="0">
              <a:ln>
                <a:noFill/>
              </a:ln>
              <a:solidFill>
                <a:srgbClr val="000000"/>
              </a:solidFill>
              <a:effectLst/>
              <a:ea typeface="Helvetic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800" i="1" dirty="0" smtClean="0">
              <a:solidFill>
                <a:srgbClr val="000000"/>
              </a:solidFill>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cs typeface="Arial" pitchFamily="34" charset="0"/>
            </a:endParaRPr>
          </a:p>
        </p:txBody>
      </p:sp>
      <p:pic>
        <p:nvPicPr>
          <p:cNvPr id="4" name="Picture 2" descr="tmions"/>
          <p:cNvPicPr>
            <a:picLocks noChangeAspect="1" noChangeArrowheads="1"/>
          </p:cNvPicPr>
          <p:nvPr/>
        </p:nvPicPr>
        <p:blipFill>
          <a:blip r:embed="rId2" cstate="print"/>
          <a:srcRect/>
          <a:stretch>
            <a:fillRect/>
          </a:stretch>
        </p:blipFill>
        <p:spPr bwMode="auto">
          <a:xfrm>
            <a:off x="609600" y="1676400"/>
            <a:ext cx="7430219" cy="3124200"/>
          </a:xfrm>
          <a:prstGeom prst="rect">
            <a:avLst/>
          </a:prstGeom>
          <a:noFill/>
          <a:ln w="9525">
            <a:noFill/>
            <a:miter lim="800000"/>
            <a:headEnd/>
            <a:tailEnd/>
          </a:ln>
        </p:spPr>
      </p:pic>
      <p:sp>
        <p:nvSpPr>
          <p:cNvPr id="1095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Helvetica"/>
                <a:cs typeface="Arial" pitchFamily="34" charset="0"/>
              </a:rPr>
              <a:t>what causes transition metal ions to absorb wavelengths from visible light (causing colour) whereas non-transition metal ions don't? And why does the colour vary so much from ion to 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ChangeArrowheads="1"/>
          </p:cNvSpPr>
          <p:nvPr/>
        </p:nvSpPr>
        <p:spPr bwMode="auto">
          <a:xfrm>
            <a:off x="0" y="178714"/>
            <a:ext cx="8303876" cy="267765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 What causes transition metal ions to absorb </a:t>
            </a:r>
          </a:p>
          <a:p>
            <a:pPr marL="0" marR="0" lvl="0" indent="0" algn="l" defTabSz="914400" rtl="0" eaLnBrk="1" fontAlgn="base" latinLnBrk="0" hangingPunct="1">
              <a:lnSpc>
                <a:spcPct val="100000"/>
              </a:lnSpc>
              <a:spcBef>
                <a:spcPct val="0"/>
              </a:spcBef>
              <a:spcAft>
                <a:spcPct val="0"/>
              </a:spcAft>
              <a:buClrTx/>
              <a:buSzTx/>
              <a:tabLst/>
            </a:pPr>
            <a:r>
              <a:rPr lang="en-US" sz="2800" dirty="0" smtClean="0">
                <a:solidFill>
                  <a:srgbClr val="000000"/>
                </a:solidFill>
                <a:latin typeface="Helvetica" charset="0"/>
                <a:ea typeface="Helvetica" charset="0"/>
                <a:cs typeface="Arial" pitchFamily="34" charset="0"/>
              </a:rPr>
              <a:t>   </a:t>
            </a: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wavelengths from visible light ?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 Why non-transition metal ions are colorless? </a:t>
            </a:r>
          </a:p>
          <a:p>
            <a:pPr marL="0" marR="0" lvl="0" indent="0" algn="l" defTabSz="914400" rtl="0" eaLnBrk="1" fontAlgn="base" latinLnBrk="0" hangingPunct="1">
              <a:lnSpc>
                <a:spcPct val="100000"/>
              </a:lnSpc>
              <a:spcBef>
                <a:spcPct val="0"/>
              </a:spcBef>
              <a:spcAft>
                <a:spcPct val="0"/>
              </a:spcAft>
              <a:buClrTx/>
              <a:buSzTx/>
              <a:tabLst/>
            </a:pPr>
            <a:endPar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 Why does the color vary so much from ion to ion?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
            </a:r>
            <a:br>
              <a:rPr lang="en-US" b="1" dirty="0" smtClean="0"/>
            </a:br>
            <a:r>
              <a:rPr lang="en-US" b="1" dirty="0" smtClean="0"/>
              <a:t>The origin of color in complex ions containing transition metals</a:t>
            </a:r>
            <a:r>
              <a:rPr lang="en-US" dirty="0" smtClean="0"/>
              <a:t/>
            </a:r>
            <a:br>
              <a:rPr lang="en-US" dirty="0" smtClean="0"/>
            </a:br>
            <a:endParaRPr lang="en-US" dirty="0"/>
          </a:p>
        </p:txBody>
      </p:sp>
      <p:sp>
        <p:nvSpPr>
          <p:cNvPr id="6" name="Content Placeholder 5"/>
          <p:cNvSpPr>
            <a:spLocks noGrp="1"/>
          </p:cNvSpPr>
          <p:nvPr>
            <p:ph idx="1"/>
          </p:nvPr>
        </p:nvSpPr>
        <p:spPr/>
        <p:txBody>
          <a:bodyPr/>
          <a:lstStyle/>
          <a:p>
            <a:r>
              <a:rPr lang="en-US" dirty="0" smtClean="0"/>
              <a:t>Complex ions containing transition metals are usually colored, whereas the similar ions from non-transition metals aren't. That suggests that the partly filled d </a:t>
            </a:r>
            <a:r>
              <a:rPr lang="en-US" dirty="0" err="1" smtClean="0"/>
              <a:t>orbitals</a:t>
            </a:r>
            <a:r>
              <a:rPr lang="en-US" dirty="0" smtClean="0"/>
              <a:t> must be involved in generating the color in some way. </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533400"/>
            <a:ext cx="7543800" cy="5262979"/>
          </a:xfrm>
          <a:prstGeom prst="rect">
            <a:avLst/>
          </a:prstGeom>
        </p:spPr>
        <p:txBody>
          <a:bodyPr wrap="square">
            <a:spAutoFit/>
          </a:bodyPr>
          <a:lstStyle/>
          <a:p>
            <a:pPr>
              <a:buFont typeface="Arial" pitchFamily="34" charset="0"/>
              <a:buChar char="•"/>
            </a:pPr>
            <a:r>
              <a:rPr lang="en-US" sz="2800" dirty="0" smtClean="0"/>
              <a:t> we are going to look at the octahedral complexes which have six simple </a:t>
            </a:r>
            <a:r>
              <a:rPr lang="en-US" sz="2800" dirty="0" err="1" smtClean="0"/>
              <a:t>ligands</a:t>
            </a:r>
            <a:r>
              <a:rPr lang="en-US" sz="2800" dirty="0" smtClean="0"/>
              <a:t> arranged around the central metal ion. </a:t>
            </a:r>
          </a:p>
          <a:p>
            <a:pPr>
              <a:buFont typeface="Arial" pitchFamily="34" charset="0"/>
              <a:buChar char="•"/>
            </a:pPr>
            <a:r>
              <a:rPr lang="en-US" sz="2800" dirty="0" smtClean="0"/>
              <a:t>When the </a:t>
            </a:r>
            <a:r>
              <a:rPr lang="en-US" sz="2800" dirty="0" err="1" smtClean="0"/>
              <a:t>ligands</a:t>
            </a:r>
            <a:r>
              <a:rPr lang="en-US" sz="2800" dirty="0" smtClean="0"/>
              <a:t> bond with the transition metal ion, there is repulsion between the electrons in the </a:t>
            </a:r>
            <a:r>
              <a:rPr lang="en-US" sz="2800" dirty="0" err="1" smtClean="0"/>
              <a:t>ligands</a:t>
            </a:r>
            <a:r>
              <a:rPr lang="en-US" sz="2800" dirty="0" smtClean="0"/>
              <a:t> and the electrons in the d </a:t>
            </a:r>
            <a:r>
              <a:rPr lang="en-US" sz="2800" dirty="0" err="1" smtClean="0"/>
              <a:t>orbitals</a:t>
            </a:r>
            <a:r>
              <a:rPr lang="en-US" sz="2800" dirty="0" smtClean="0"/>
              <a:t> of the metal ion. That raises the energy of the d </a:t>
            </a:r>
            <a:r>
              <a:rPr lang="en-US" sz="2800" dirty="0" err="1" smtClean="0"/>
              <a:t>orbitals</a:t>
            </a:r>
            <a:r>
              <a:rPr lang="en-US" sz="2800" dirty="0" smtClean="0"/>
              <a:t>.</a:t>
            </a:r>
          </a:p>
          <a:p>
            <a:pPr>
              <a:buFont typeface="Arial" pitchFamily="34" charset="0"/>
              <a:buChar char="•"/>
            </a:pPr>
            <a:r>
              <a:rPr lang="en-US" sz="2800" dirty="0" smtClean="0"/>
              <a:t> because of the way the d </a:t>
            </a:r>
            <a:r>
              <a:rPr lang="en-US" sz="2800" dirty="0" err="1" smtClean="0"/>
              <a:t>orbitals</a:t>
            </a:r>
            <a:r>
              <a:rPr lang="en-US" sz="2800" dirty="0" smtClean="0"/>
              <a:t> are arranged in space, it doesn't raise all their energies by the same amount. </a:t>
            </a:r>
          </a:p>
          <a:p>
            <a:pPr>
              <a:buFont typeface="Arial" pitchFamily="34" charset="0"/>
              <a:buChar char="•"/>
            </a:pPr>
            <a:r>
              <a:rPr lang="en-US" sz="2800" dirty="0" smtClean="0"/>
              <a:t>It splits them into two groups.</a:t>
            </a:r>
            <a:endParaRPr lang="en-US"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rrowheads="1"/>
          </p:cNvPicPr>
          <p:nvPr/>
        </p:nvPicPr>
        <p:blipFill>
          <a:blip r:embed="rId3" cstate="print"/>
          <a:srcRect/>
          <a:stretch>
            <a:fillRect/>
          </a:stretch>
        </p:blipFill>
        <p:spPr bwMode="auto">
          <a:xfrm>
            <a:off x="1066800" y="533400"/>
            <a:ext cx="6324600" cy="2667000"/>
          </a:xfrm>
          <a:prstGeom prst="rect">
            <a:avLst/>
          </a:prstGeom>
          <a:noFill/>
          <a:ln w="9525">
            <a:noFill/>
            <a:miter lim="800000"/>
            <a:headEnd/>
            <a:tailEnd/>
          </a:ln>
          <a:effectLst/>
        </p:spPr>
      </p:pic>
      <p:graphicFrame>
        <p:nvGraphicFramePr>
          <p:cNvPr id="115714" name="Object 2"/>
          <p:cNvGraphicFramePr>
            <a:graphicFrameLocks/>
          </p:cNvGraphicFramePr>
          <p:nvPr/>
        </p:nvGraphicFramePr>
        <p:xfrm>
          <a:off x="2209800" y="3429000"/>
          <a:ext cx="4419600" cy="2514600"/>
        </p:xfrm>
        <a:graphic>
          <a:graphicData uri="http://schemas.openxmlformats.org/presentationml/2006/ole">
            <p:oleObj spid="_x0000_s115714" name="Picture" r:id="rId4" imgW="2760792" imgH="1388832" progId="">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1"/>
          <p:cNvSpPr>
            <a:spLocks noChangeArrowheads="1"/>
          </p:cNvSpPr>
          <p:nvPr/>
        </p:nvSpPr>
        <p:spPr bwMode="auto">
          <a:xfrm>
            <a:off x="0" y="685800"/>
            <a:ext cx="8924238" cy="13849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The diagram shows the arrangement of the d electrons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 in a Cu</a:t>
            </a:r>
            <a:r>
              <a:rPr kumimoji="0" lang="en-US" sz="2800" b="0" i="0" u="none" strike="noStrike" cap="none" normalizeH="0" baseline="30000" dirty="0" smtClean="0">
                <a:ln>
                  <a:noFill/>
                </a:ln>
                <a:solidFill>
                  <a:srgbClr val="000000"/>
                </a:solidFill>
                <a:effectLst/>
                <a:latin typeface="Helvetica" charset="0"/>
                <a:ea typeface="Helvetica" charset="0"/>
                <a:cs typeface="Arial" pitchFamily="34" charset="0"/>
              </a:rPr>
              <a:t>2+</a:t>
            </a: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 ion before and after six water molecules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bond with it.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dsplitcu"/>
          <p:cNvPicPr>
            <a:picLocks noChangeAspect="1" noChangeArrowheads="1"/>
          </p:cNvPicPr>
          <p:nvPr/>
        </p:nvPicPr>
        <p:blipFill>
          <a:blip r:embed="rId2" cstate="print"/>
          <a:srcRect/>
          <a:stretch>
            <a:fillRect/>
          </a:stretch>
        </p:blipFill>
        <p:spPr bwMode="auto">
          <a:xfrm>
            <a:off x="1143000" y="2109874"/>
            <a:ext cx="6858000" cy="42239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ChangeArrowheads="1"/>
          </p:cNvSpPr>
          <p:nvPr/>
        </p:nvSpPr>
        <p:spPr bwMode="auto">
          <a:xfrm>
            <a:off x="0" y="358915"/>
            <a:ext cx="8779519" cy="495520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000000"/>
                </a:solidFill>
                <a:effectLst/>
                <a:ea typeface="Helvetica"/>
                <a:cs typeface="Arial" pitchFamily="34" charset="0"/>
              </a:rPr>
              <a:t>When 6 </a:t>
            </a:r>
            <a:r>
              <a:rPr kumimoji="0" lang="en-US" sz="2800" b="0" i="0" u="none" strike="noStrike" cap="none" normalizeH="0" baseline="0" dirty="0" err="1" smtClean="0">
                <a:ln>
                  <a:noFill/>
                </a:ln>
                <a:solidFill>
                  <a:srgbClr val="000000"/>
                </a:solidFill>
                <a:effectLst/>
                <a:ea typeface="Helvetica"/>
                <a:cs typeface="Arial" pitchFamily="34" charset="0"/>
              </a:rPr>
              <a:t>ligands</a:t>
            </a:r>
            <a:r>
              <a:rPr kumimoji="0" lang="en-US" sz="2800" b="0" i="0" u="none" strike="noStrike" cap="none" normalizeH="0" baseline="0" dirty="0" smtClean="0">
                <a:ln>
                  <a:noFill/>
                </a:ln>
                <a:solidFill>
                  <a:srgbClr val="000000"/>
                </a:solidFill>
                <a:effectLst/>
                <a:ea typeface="Helvetica"/>
                <a:cs typeface="Arial" pitchFamily="34" charset="0"/>
              </a:rPr>
              <a:t> are arranged around a transition metal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ea typeface="Helvetica"/>
                <a:cs typeface="Arial" pitchFamily="34" charset="0"/>
              </a:rPr>
              <a:t> 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0000"/>
              </a:solidFill>
              <a:effectLst/>
              <a:ea typeface="Helvetica"/>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000000"/>
                </a:solidFill>
                <a:effectLst/>
                <a:ea typeface="Helvetica"/>
                <a:cs typeface="Arial" pitchFamily="34" charset="0"/>
              </a:rPr>
              <a:t> the d </a:t>
            </a:r>
            <a:r>
              <a:rPr kumimoji="0" lang="en-US" sz="2800" b="0" i="0" u="none" strike="noStrike" cap="none" normalizeH="0" baseline="0" dirty="0" err="1" smtClean="0">
                <a:ln>
                  <a:noFill/>
                </a:ln>
                <a:solidFill>
                  <a:srgbClr val="000000"/>
                </a:solidFill>
                <a:effectLst/>
                <a:ea typeface="Helvetica"/>
                <a:cs typeface="Arial" pitchFamily="34" charset="0"/>
              </a:rPr>
              <a:t>orbitals</a:t>
            </a:r>
            <a:r>
              <a:rPr kumimoji="0" lang="en-US" sz="2800" b="0" i="0" u="none" strike="noStrike" cap="none" normalizeH="0" baseline="0" dirty="0" smtClean="0">
                <a:ln>
                  <a:noFill/>
                </a:ln>
                <a:solidFill>
                  <a:srgbClr val="000000"/>
                </a:solidFill>
                <a:effectLst/>
                <a:ea typeface="Helvetica"/>
                <a:cs typeface="Arial" pitchFamily="34" charset="0"/>
              </a:rPr>
              <a:t> are split into 2 groups : </a:t>
            </a:r>
            <a:r>
              <a:rPr kumimoji="0" lang="en-US" sz="3200" b="0" i="0" u="none" strike="noStrike" cap="none" normalizeH="0" baseline="0" dirty="0" smtClean="0">
                <a:ln>
                  <a:noFill/>
                </a:ln>
                <a:solidFill>
                  <a:srgbClr val="000000"/>
                </a:solidFill>
                <a:effectLst/>
                <a:ea typeface="Helvetica"/>
                <a:cs typeface="Arial" pitchFamily="34" charset="0"/>
              </a:rPr>
              <a:t>2 with a higher </a:t>
            </a:r>
          </a:p>
          <a:p>
            <a:pPr marL="0" marR="0" lvl="0" indent="0" algn="l" defTabSz="914400" rtl="0" eaLnBrk="1" fontAlgn="base" latinLnBrk="0" hangingPunct="1">
              <a:lnSpc>
                <a:spcPct val="100000"/>
              </a:lnSpc>
              <a:spcBef>
                <a:spcPct val="0"/>
              </a:spcBef>
              <a:spcAft>
                <a:spcPct val="0"/>
              </a:spcAft>
              <a:buClrTx/>
              <a:buSzTx/>
              <a:tabLst/>
            </a:pPr>
            <a:r>
              <a:rPr lang="en-US" sz="3200" dirty="0" smtClean="0">
                <a:solidFill>
                  <a:srgbClr val="000000"/>
                </a:solidFill>
                <a:ea typeface="Helvetica"/>
                <a:cs typeface="Arial" pitchFamily="34" charset="0"/>
              </a:rPr>
              <a:t>   </a:t>
            </a:r>
            <a:r>
              <a:rPr kumimoji="0" lang="en-US" sz="3200" b="0" i="0" u="none" strike="noStrike" cap="none" normalizeH="0" baseline="0" dirty="0" smtClean="0">
                <a:ln>
                  <a:noFill/>
                </a:ln>
                <a:solidFill>
                  <a:srgbClr val="000000"/>
                </a:solidFill>
                <a:effectLst/>
                <a:ea typeface="Helvetica"/>
                <a:cs typeface="Arial" pitchFamily="34" charset="0"/>
              </a:rPr>
              <a:t>energy than the other 3.</a:t>
            </a:r>
          </a:p>
          <a:p>
            <a:pPr marL="0" marR="0" lvl="0" indent="0" algn="l" defTabSz="914400" rtl="0" eaLnBrk="1" fontAlgn="base" latinLnBrk="0" hangingPunct="1">
              <a:lnSpc>
                <a:spcPct val="100000"/>
              </a:lnSpc>
              <a:spcBef>
                <a:spcPct val="0"/>
              </a:spcBef>
              <a:spcAft>
                <a:spcPct val="0"/>
              </a:spcAft>
              <a:buClrTx/>
              <a:buSzTx/>
              <a:tabLst/>
            </a:pPr>
            <a:endParaRPr kumimoji="0" lang="en-US" sz="28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000000"/>
                </a:solidFill>
                <a:effectLst/>
                <a:ea typeface="Helvetica"/>
                <a:cs typeface="Arial" pitchFamily="34" charset="0"/>
              </a:rPr>
              <a:t>The size of the energy gap between them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ea typeface="Helvetica"/>
                <a:cs typeface="Arial" pitchFamily="34" charset="0"/>
              </a:rPr>
              <a:t> (shown by the blue arrows on the diagram) varies with the</a:t>
            </a:r>
          </a:p>
          <a:p>
            <a:pPr marL="571500" marR="0" lvl="0" indent="-571500" algn="l" defTabSz="914400" rtl="0" eaLnBrk="0" fontAlgn="base" latinLnBrk="0" hangingPunct="0">
              <a:lnSpc>
                <a:spcPct val="100000"/>
              </a:lnSpc>
              <a:spcBef>
                <a:spcPct val="0"/>
              </a:spcBef>
              <a:spcAft>
                <a:spcPct val="0"/>
              </a:spcAft>
              <a:buClrTx/>
              <a:buSzTx/>
              <a:buFontTx/>
              <a:buAutoNum type="romanLcParenBoth"/>
              <a:tabLst/>
            </a:pPr>
            <a:r>
              <a:rPr kumimoji="0" lang="en-US" sz="2800" b="0" i="0" u="none" strike="noStrike" cap="none" normalizeH="0" baseline="0" dirty="0" smtClean="0">
                <a:ln>
                  <a:noFill/>
                </a:ln>
                <a:solidFill>
                  <a:srgbClr val="000000"/>
                </a:solidFill>
                <a:effectLst/>
                <a:ea typeface="Helvetica"/>
                <a:cs typeface="Arial" pitchFamily="34" charset="0"/>
              </a:rPr>
              <a:t>nature of the transition metal ion, </a:t>
            </a:r>
          </a:p>
          <a:p>
            <a:pPr marL="571500" marR="0" lvl="0" indent="-571500" algn="l" defTabSz="914400" rtl="0" eaLnBrk="0" fontAlgn="base" latinLnBrk="0" hangingPunct="0">
              <a:lnSpc>
                <a:spcPct val="100000"/>
              </a:lnSpc>
              <a:spcBef>
                <a:spcPct val="0"/>
              </a:spcBef>
              <a:spcAft>
                <a:spcPct val="0"/>
              </a:spcAft>
              <a:buClrTx/>
              <a:buSzTx/>
              <a:buFontTx/>
              <a:buAutoNum type="romanLcParenBoth"/>
              <a:tabLst/>
            </a:pPr>
            <a:r>
              <a:rPr kumimoji="0" lang="en-US" sz="2800" b="0" i="0" u="none" strike="noStrike" cap="none" normalizeH="0" baseline="0" dirty="0" smtClean="0">
                <a:ln>
                  <a:noFill/>
                </a:ln>
                <a:solidFill>
                  <a:srgbClr val="000000"/>
                </a:solidFill>
                <a:effectLst/>
                <a:ea typeface="Helvetica"/>
                <a:cs typeface="Arial" pitchFamily="34" charset="0"/>
              </a:rPr>
              <a:t>its oxidation state  of metal ion ,</a:t>
            </a:r>
          </a:p>
          <a:p>
            <a:pPr marL="571500" marR="0" lvl="0" indent="-571500" algn="l" defTabSz="914400" rtl="0" eaLnBrk="0" fontAlgn="base" latinLnBrk="0" hangingPunct="0">
              <a:lnSpc>
                <a:spcPct val="100000"/>
              </a:lnSpc>
              <a:spcBef>
                <a:spcPct val="0"/>
              </a:spcBef>
              <a:spcAft>
                <a:spcPct val="0"/>
              </a:spcAft>
              <a:buClrTx/>
              <a:buSzTx/>
              <a:buFontTx/>
              <a:buAutoNum type="romanLcParenBoth"/>
              <a:tabLst/>
            </a:pPr>
            <a:r>
              <a:rPr kumimoji="0" lang="en-US" sz="2800" b="0" i="0" u="none" strike="noStrike" cap="none" normalizeH="0" baseline="0" dirty="0" smtClean="0">
                <a:ln>
                  <a:noFill/>
                </a:ln>
                <a:solidFill>
                  <a:srgbClr val="000000"/>
                </a:solidFill>
                <a:effectLst/>
                <a:ea typeface="Helvetica"/>
                <a:cs typeface="Arial" pitchFamily="34" charset="0"/>
              </a:rPr>
              <a:t>the nature of the </a:t>
            </a:r>
            <a:r>
              <a:rPr kumimoji="0" lang="en-US" sz="2800" b="0" i="0" u="none" strike="noStrike" cap="none" normalizeH="0" baseline="0" dirty="0" err="1" smtClean="0">
                <a:ln>
                  <a:noFill/>
                </a:ln>
                <a:solidFill>
                  <a:srgbClr val="000000"/>
                </a:solidFill>
                <a:effectLst/>
                <a:ea typeface="Helvetica"/>
                <a:cs typeface="Arial" pitchFamily="34" charset="0"/>
              </a:rPr>
              <a:t>ligands</a:t>
            </a:r>
            <a:r>
              <a:rPr kumimoji="0" lang="en-US" sz="2800" b="0" i="0" u="none" strike="noStrike" cap="none" normalizeH="0" baseline="0" dirty="0" smtClean="0">
                <a:ln>
                  <a:noFill/>
                </a:ln>
                <a:solidFill>
                  <a:srgbClr val="000000"/>
                </a:solidFill>
                <a:effectLst/>
                <a:ea typeface="Helvetica"/>
                <a:cs typeface="Arial" pitchFamily="34" charset="0"/>
              </a:rPr>
              <a:t>.</a:t>
            </a:r>
            <a:endParaRPr kumimoji="0" lang="en-US" sz="2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4876800"/>
            <a:ext cx="21336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Vanadium metal</a:t>
            </a:r>
            <a:endParaRPr lang="en-US" sz="2800" dirty="0">
              <a:solidFill>
                <a:schemeClr val="tx1"/>
              </a:solidFill>
            </a:endParaRPr>
          </a:p>
        </p:txBody>
      </p:sp>
      <p:pic>
        <p:nvPicPr>
          <p:cNvPr id="212996" name="Picture 4" descr="http://jchemed.chem.wisc.edu/JCESoft/cca/CCA4/STILLS64/TZ_elt/V/V_uses/102.JPG"/>
          <p:cNvPicPr>
            <a:picLocks noChangeAspect="1" noChangeArrowheads="1"/>
          </p:cNvPicPr>
          <p:nvPr/>
        </p:nvPicPr>
        <p:blipFill>
          <a:blip r:embed="rId2" cstate="print"/>
          <a:srcRect/>
          <a:stretch>
            <a:fillRect/>
          </a:stretch>
        </p:blipFill>
        <p:spPr bwMode="auto">
          <a:xfrm>
            <a:off x="4495800" y="1447800"/>
            <a:ext cx="4165600" cy="3124200"/>
          </a:xfrm>
          <a:prstGeom prst="rect">
            <a:avLst/>
          </a:prstGeom>
          <a:noFill/>
        </p:spPr>
      </p:pic>
      <p:sp>
        <p:nvSpPr>
          <p:cNvPr id="7" name="Rectangle 6"/>
          <p:cNvSpPr/>
          <p:nvPr/>
        </p:nvSpPr>
        <p:spPr>
          <a:xfrm>
            <a:off x="4191000" y="4800600"/>
            <a:ext cx="46482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Uses: tools, stainless steels, catalyst in the production of H</a:t>
            </a:r>
            <a:r>
              <a:rPr lang="en-US" sz="2400" baseline="-25000" dirty="0" smtClean="0">
                <a:solidFill>
                  <a:schemeClr val="tx1"/>
                </a:solidFill>
              </a:rPr>
              <a:t>2</a:t>
            </a:r>
            <a:r>
              <a:rPr lang="en-US" sz="2400" dirty="0" smtClean="0">
                <a:solidFill>
                  <a:schemeClr val="tx1"/>
                </a:solidFill>
              </a:rPr>
              <a:t>SO</a:t>
            </a:r>
            <a:r>
              <a:rPr lang="en-US" sz="2400" baseline="-25000" dirty="0" smtClean="0">
                <a:solidFill>
                  <a:schemeClr val="tx1"/>
                </a:solidFill>
              </a:rPr>
              <a:t>4</a:t>
            </a:r>
            <a:r>
              <a:rPr lang="en-US" sz="2400" dirty="0" smtClean="0">
                <a:solidFill>
                  <a:schemeClr val="tx1"/>
                </a:solidFill>
              </a:rPr>
              <a:t>.</a:t>
            </a:r>
          </a:p>
        </p:txBody>
      </p:sp>
      <p:pic>
        <p:nvPicPr>
          <p:cNvPr id="212998" name="Picture 6" descr="http://www.smart-elements.com/Angebote/V10800x600.jpg"/>
          <p:cNvPicPr>
            <a:picLocks noChangeAspect="1" noChangeArrowheads="1"/>
          </p:cNvPicPr>
          <p:nvPr/>
        </p:nvPicPr>
        <p:blipFill>
          <a:blip r:embed="rId3" cstate="print"/>
          <a:srcRect/>
          <a:stretch>
            <a:fillRect/>
          </a:stretch>
        </p:blipFill>
        <p:spPr bwMode="auto">
          <a:xfrm>
            <a:off x="0" y="1371600"/>
            <a:ext cx="4267200" cy="3200400"/>
          </a:xfrm>
          <a:prstGeom prst="rect">
            <a:avLst/>
          </a:prstGeom>
          <a:noFill/>
        </p:spPr>
      </p:pic>
      <p:sp>
        <p:nvSpPr>
          <p:cNvPr id="6" name="Rectangle 5"/>
          <p:cNvSpPr/>
          <p:nvPr/>
        </p:nvSpPr>
        <p:spPr>
          <a:xfrm>
            <a:off x="457200" y="0"/>
            <a:ext cx="1544654" cy="461665"/>
          </a:xfrm>
          <a:prstGeom prst="rect">
            <a:avLst/>
          </a:prstGeom>
        </p:spPr>
        <p:txBody>
          <a:bodyPr wrap="none">
            <a:spAutoFit/>
          </a:bodyPr>
          <a:lstStyle/>
          <a:p>
            <a:r>
              <a:rPr lang="en-US" sz="2400" b="1" dirty="0" smtClean="0"/>
              <a:t>Vanadium </a:t>
            </a:r>
            <a:endParaRPr lang="en-US" sz="2400"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noChangeArrowheads="1"/>
          </p:cNvSpPr>
          <p:nvPr/>
        </p:nvSpPr>
        <p:spPr bwMode="auto">
          <a:xfrm>
            <a:off x="0" y="394157"/>
            <a:ext cx="8074070" cy="224676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000000"/>
                </a:solidFill>
                <a:effectLst/>
                <a:ea typeface="Helvetica"/>
                <a:cs typeface="Arial" pitchFamily="34" charset="0"/>
              </a:rPr>
              <a:t>When white light is passed through a solution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ea typeface="Helvetica"/>
                <a:cs typeface="Arial" pitchFamily="34" charset="0"/>
              </a:rPr>
              <a:t> some of the energy in the light is used to promote an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ea typeface="Helvetica"/>
                <a:cs typeface="Arial" pitchFamily="34" charset="0"/>
              </a:rPr>
              <a:t>electron from the lower set of </a:t>
            </a:r>
            <a:r>
              <a:rPr kumimoji="0" lang="en-US" sz="2800" b="0" i="0" u="none" strike="noStrike" cap="none" normalizeH="0" baseline="0" dirty="0" err="1" smtClean="0">
                <a:ln>
                  <a:noFill/>
                </a:ln>
                <a:solidFill>
                  <a:srgbClr val="000000"/>
                </a:solidFill>
                <a:effectLst/>
                <a:ea typeface="Helvetica"/>
                <a:cs typeface="Arial" pitchFamily="34" charset="0"/>
              </a:rPr>
              <a:t>orbitals</a:t>
            </a:r>
            <a:r>
              <a:rPr kumimoji="0" lang="en-US" sz="2800" b="0" i="0" u="none" strike="noStrike" cap="none" normalizeH="0" baseline="0" dirty="0" smtClean="0">
                <a:ln>
                  <a:noFill/>
                </a:ln>
                <a:solidFill>
                  <a:srgbClr val="000000"/>
                </a:solidFill>
                <a:effectLst/>
                <a:ea typeface="Helvetica"/>
                <a:cs typeface="Arial" pitchFamily="34" charset="0"/>
              </a:rPr>
              <a:t> into a space in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ea typeface="Helvetica"/>
                <a:cs typeface="Arial" pitchFamily="34" charset="0"/>
              </a:rPr>
              <a:t>the upper set.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cs typeface="Arial" pitchFamily="34" charset="0"/>
            </a:endParaRPr>
          </a:p>
        </p:txBody>
      </p:sp>
      <p:pic>
        <p:nvPicPr>
          <p:cNvPr id="3" name="Picture 2" descr="dpromotecu"/>
          <p:cNvPicPr>
            <a:picLocks noChangeAspect="1" noChangeArrowheads="1"/>
          </p:cNvPicPr>
          <p:nvPr/>
        </p:nvPicPr>
        <p:blipFill>
          <a:blip r:embed="rId2" cstate="print"/>
          <a:srcRect/>
          <a:stretch>
            <a:fillRect/>
          </a:stretch>
        </p:blipFill>
        <p:spPr bwMode="auto">
          <a:xfrm>
            <a:off x="633108" y="2667000"/>
            <a:ext cx="6532124"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ChangeArrowheads="1"/>
          </p:cNvSpPr>
          <p:nvPr/>
        </p:nvSpPr>
        <p:spPr bwMode="auto">
          <a:xfrm>
            <a:off x="179687" y="609600"/>
            <a:ext cx="8964313"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Suppose that the energy gap in the d </a:t>
            </a:r>
            <a:r>
              <a:rPr kumimoji="0" lang="en-US" sz="2800" b="0" i="0" u="none" strike="noStrike" cap="none" normalizeH="0" baseline="0" dirty="0" err="1" smtClean="0">
                <a:ln>
                  <a:noFill/>
                </a:ln>
                <a:solidFill>
                  <a:srgbClr val="000000"/>
                </a:solidFill>
                <a:effectLst/>
                <a:latin typeface="Helvetica" charset="0"/>
                <a:ea typeface="Helvetica" charset="0"/>
                <a:cs typeface="Arial" pitchFamily="34" charset="0"/>
              </a:rPr>
              <a:t>orbitals</a:t>
            </a: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 of the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complex ion corresponded to the energy of yellow light.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7764" name="Picture 4" descr="absorbyellow"/>
          <p:cNvPicPr>
            <a:picLocks noChangeAspect="1" noChangeArrowheads="1"/>
          </p:cNvPicPr>
          <p:nvPr/>
        </p:nvPicPr>
        <p:blipFill>
          <a:blip r:embed="rId2" cstate="print"/>
          <a:srcRect/>
          <a:stretch>
            <a:fillRect/>
          </a:stretch>
        </p:blipFill>
        <p:spPr bwMode="auto">
          <a:xfrm>
            <a:off x="1447800" y="1651371"/>
            <a:ext cx="5334000" cy="38934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ChangeArrowheads="1"/>
          </p:cNvSpPr>
          <p:nvPr/>
        </p:nvSpPr>
        <p:spPr bwMode="auto">
          <a:xfrm>
            <a:off x="23939" y="609600"/>
            <a:ext cx="9085116" cy="224676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000000"/>
                </a:solidFill>
                <a:effectLst/>
                <a:ea typeface="Helvetica" charset="0"/>
                <a:cs typeface="Arial" pitchFamily="34" charset="0"/>
              </a:rPr>
              <a:t>The yellow light would be absorbed because its energy </a:t>
            </a:r>
          </a:p>
          <a:p>
            <a:pPr marL="0" marR="0" lvl="0" indent="0" algn="l" defTabSz="914400" rtl="0" eaLnBrk="1" fontAlgn="base" latinLnBrk="0" hangingPunct="1">
              <a:lnSpc>
                <a:spcPct val="100000"/>
              </a:lnSpc>
              <a:spcBef>
                <a:spcPct val="0"/>
              </a:spcBef>
              <a:spcAft>
                <a:spcPct val="0"/>
              </a:spcAft>
              <a:buClrTx/>
              <a:buSzTx/>
              <a:tabLst/>
            </a:pPr>
            <a:r>
              <a:rPr lang="en-US" sz="2800" dirty="0" smtClean="0">
                <a:solidFill>
                  <a:srgbClr val="000000"/>
                </a:solidFill>
                <a:ea typeface="Helvetica" charset="0"/>
                <a:cs typeface="Arial" pitchFamily="34" charset="0"/>
              </a:rPr>
              <a:t>  </a:t>
            </a:r>
            <a:r>
              <a:rPr kumimoji="0" lang="en-US" sz="2800" b="0" i="0" u="none" strike="noStrike" cap="none" normalizeH="0" baseline="0" dirty="0" smtClean="0">
                <a:ln>
                  <a:noFill/>
                </a:ln>
                <a:solidFill>
                  <a:srgbClr val="000000"/>
                </a:solidFill>
                <a:effectLst/>
                <a:ea typeface="Helvetica" charset="0"/>
                <a:cs typeface="Arial" pitchFamily="34" charset="0"/>
              </a:rPr>
              <a:t>would be used in promoting the electron.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000000"/>
                </a:solidFill>
                <a:effectLst/>
                <a:ea typeface="Helvetica" charset="0"/>
                <a:cs typeface="Arial" pitchFamily="34" charset="0"/>
              </a:rPr>
              <a:t>That leaves the other colors.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000000"/>
                </a:solidFill>
                <a:effectLst/>
                <a:ea typeface="Helvetica" charset="0"/>
                <a:cs typeface="Arial" pitchFamily="34" charset="0"/>
              </a:rPr>
              <a:t> Your eye would see the light passing through as a dark blue,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ea typeface="Helvetica" charset="0"/>
                <a:cs typeface="Arial" pitchFamily="34" charset="0"/>
              </a:rPr>
              <a:t>   because blue is the complementary color of yellow.</a:t>
            </a:r>
            <a:r>
              <a:rPr kumimoji="0" lang="en-US" sz="2800" b="0" i="0" u="none" strike="noStrike" cap="none" normalizeH="0" baseline="0" dirty="0" smtClean="0">
                <a:ln>
                  <a:noFill/>
                </a:ln>
                <a:solidFill>
                  <a:schemeClr val="tx1"/>
                </a:solidFill>
                <a:effectLst/>
                <a:cs typeface="Arial" pitchFamily="34" charset="0"/>
              </a:rPr>
              <a:t> </a:t>
            </a:r>
          </a:p>
        </p:txBody>
      </p:sp>
      <p:pic>
        <p:nvPicPr>
          <p:cNvPr id="3" name="Picture 2" descr="colourwheel"/>
          <p:cNvPicPr>
            <a:picLocks noChangeAspect="1" noChangeArrowheads="1"/>
          </p:cNvPicPr>
          <p:nvPr/>
        </p:nvPicPr>
        <p:blipFill>
          <a:blip r:embed="rId2" cstate="print"/>
          <a:srcRect/>
          <a:stretch>
            <a:fillRect/>
          </a:stretch>
        </p:blipFill>
        <p:spPr bwMode="auto">
          <a:xfrm>
            <a:off x="3581400" y="3352800"/>
            <a:ext cx="3124200" cy="2556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i="1" dirty="0" smtClean="0"/>
              <a:t/>
            </a:r>
            <a:br>
              <a:rPr lang="en-US" i="1" dirty="0" smtClean="0"/>
            </a:br>
            <a:r>
              <a:rPr lang="en-US" i="1" dirty="0" smtClean="0"/>
              <a:t>What about non-transition metal complex ions?</a:t>
            </a:r>
            <a:r>
              <a:rPr lang="en-US" dirty="0" smtClean="0"/>
              <a:t/>
            </a:r>
            <a:br>
              <a:rPr lang="en-US" dirty="0" smtClean="0"/>
            </a:b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Non-transition metals don't have partly filled d </a:t>
            </a:r>
            <a:r>
              <a:rPr lang="en-US" dirty="0" err="1" smtClean="0"/>
              <a:t>orbitals</a:t>
            </a:r>
            <a:r>
              <a:rPr lang="en-US" dirty="0" smtClean="0"/>
              <a:t>. </a:t>
            </a:r>
          </a:p>
          <a:p>
            <a:r>
              <a:rPr lang="en-US" dirty="0" smtClean="0"/>
              <a:t>Non-transition metals don't have any electron transitions which can absorb wavelengths from visible light.</a:t>
            </a:r>
          </a:p>
          <a:p>
            <a:r>
              <a:rPr lang="en-US" dirty="0" smtClean="0"/>
              <a:t>Example 1:</a:t>
            </a:r>
          </a:p>
          <a:p>
            <a:pPr>
              <a:buFont typeface="Wingdings" pitchFamily="2" charset="2"/>
              <a:buChar char="§"/>
            </a:pPr>
            <a:r>
              <a:rPr lang="en-US" dirty="0" smtClean="0"/>
              <a:t>    scandium ion (Sc</a:t>
            </a:r>
            <a:r>
              <a:rPr lang="en-US" baseline="30000" dirty="0" smtClean="0"/>
              <a:t>3+</a:t>
            </a:r>
            <a:r>
              <a:rPr lang="en-US" dirty="0" smtClean="0"/>
              <a:t>) hasn't got any d electrons left to move around. </a:t>
            </a:r>
          </a:p>
          <a:p>
            <a:pPr>
              <a:buFont typeface="Wingdings" pitchFamily="2" charset="2"/>
              <a:buChar char="§"/>
            </a:pPr>
            <a:r>
              <a:rPr lang="en-US" dirty="0" smtClean="0"/>
              <a:t>Scandium(III) complexes are colorless because no visible light is absorbed.</a:t>
            </a:r>
          </a:p>
          <a:p>
            <a:endParaRPr lang="en-US" dirty="0" smtClean="0"/>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
          <p:cNvSpPr>
            <a:spLocks noChangeArrowheads="1"/>
          </p:cNvSpPr>
          <p:nvPr/>
        </p:nvSpPr>
        <p:spPr bwMode="auto">
          <a:xfrm>
            <a:off x="304800" y="1543615"/>
            <a:ext cx="767710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Example 2:</a:t>
            </a:r>
          </a:p>
          <a:p>
            <a:pPr marL="0" marR="0" lvl="0" indent="0" algn="l"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In the zinc,</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2800" dirty="0" smtClean="0">
                <a:solidFill>
                  <a:srgbClr val="000000"/>
                </a:solidFill>
                <a:latin typeface="Helvetica" charset="0"/>
                <a:ea typeface="Helvetica" charset="0"/>
                <a:cs typeface="Arial" pitchFamily="34" charset="0"/>
              </a:rPr>
              <a:t>  </a:t>
            </a: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the 3d level is completely full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 there aren't any gaps to promote an electron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Zinc complexes are also colorless.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The factors affecting the color of a transition metal complex ion</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i="1" dirty="0" smtClean="0"/>
              <a:t>1. The nature of the </a:t>
            </a:r>
            <a:r>
              <a:rPr lang="en-US" b="1" i="1" dirty="0" err="1" smtClean="0"/>
              <a:t>ligand</a:t>
            </a:r>
            <a:endParaRPr lang="en-US" dirty="0" smtClean="0"/>
          </a:p>
          <a:p>
            <a:r>
              <a:rPr lang="en-US" dirty="0" smtClean="0"/>
              <a:t>Different </a:t>
            </a:r>
            <a:r>
              <a:rPr lang="en-US" dirty="0" err="1" smtClean="0"/>
              <a:t>ligands</a:t>
            </a:r>
            <a:r>
              <a:rPr lang="en-US" dirty="0" smtClean="0"/>
              <a:t> have different effects on the energies of the d </a:t>
            </a:r>
            <a:r>
              <a:rPr lang="en-US" dirty="0" err="1" smtClean="0"/>
              <a:t>orbitals</a:t>
            </a:r>
            <a:r>
              <a:rPr lang="en-US" dirty="0" smtClean="0"/>
              <a:t> of the central ion. Some </a:t>
            </a:r>
            <a:r>
              <a:rPr lang="en-US" dirty="0" err="1" smtClean="0"/>
              <a:t>ligands</a:t>
            </a:r>
            <a:r>
              <a:rPr lang="en-US" dirty="0" smtClean="0"/>
              <a:t> have strong electrical fields which cause a large energy gap when the d </a:t>
            </a:r>
            <a:r>
              <a:rPr lang="en-US" dirty="0" err="1" smtClean="0"/>
              <a:t>orbitals</a:t>
            </a:r>
            <a:r>
              <a:rPr lang="en-US" dirty="0" smtClean="0"/>
              <a:t> split into two groups. </a:t>
            </a:r>
          </a:p>
          <a:p>
            <a:r>
              <a:rPr lang="en-US" dirty="0" smtClean="0"/>
              <a:t>Others have much weaker fields producing much smaller gaps.</a:t>
            </a:r>
          </a:p>
          <a:p>
            <a:r>
              <a:rPr lang="en-US" dirty="0" smtClean="0"/>
              <a:t>Remember that the size of the gap determines what wavelength of light is going to get absorbed</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762000"/>
            <a:ext cx="5661550" cy="954107"/>
          </a:xfrm>
          <a:prstGeom prst="rect">
            <a:avLst/>
          </a:prstGeom>
        </p:spPr>
        <p:txBody>
          <a:bodyPr wrap="none">
            <a:spAutoFit/>
          </a:bodyPr>
          <a:lstStyle/>
          <a:p>
            <a:r>
              <a:rPr lang="en-US" sz="2800" dirty="0" smtClean="0"/>
              <a:t>The list shows some common </a:t>
            </a:r>
            <a:r>
              <a:rPr lang="en-US" sz="2800" dirty="0" err="1" smtClean="0"/>
              <a:t>ligands</a:t>
            </a:r>
            <a:r>
              <a:rPr lang="en-US" sz="2800" dirty="0" smtClean="0"/>
              <a:t>.</a:t>
            </a:r>
          </a:p>
          <a:p>
            <a:r>
              <a:rPr lang="en-US" sz="2800" dirty="0" smtClean="0"/>
              <a:t> </a:t>
            </a:r>
            <a:endParaRPr lang="en-US" sz="2800" dirty="0"/>
          </a:p>
        </p:txBody>
      </p:sp>
      <p:pic>
        <p:nvPicPr>
          <p:cNvPr id="121858" name="Picture 2" descr="ligandsplit"/>
          <p:cNvPicPr>
            <a:picLocks noChangeAspect="1" noChangeArrowheads="1"/>
          </p:cNvPicPr>
          <p:nvPr/>
        </p:nvPicPr>
        <p:blipFill>
          <a:blip r:embed="rId2" cstate="print"/>
          <a:srcRect/>
          <a:stretch>
            <a:fillRect/>
          </a:stretch>
        </p:blipFill>
        <p:spPr bwMode="auto">
          <a:xfrm>
            <a:off x="2209800" y="1524000"/>
            <a:ext cx="4191000" cy="47858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1"/>
          <p:cNvSpPr>
            <a:spLocks noChangeArrowheads="1"/>
          </p:cNvSpPr>
          <p:nvPr/>
        </p:nvSpPr>
        <p:spPr bwMode="auto">
          <a:xfrm>
            <a:off x="-3056" y="546557"/>
            <a:ext cx="8640507" cy="267765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Example: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If you add an excess of ammonia solution to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copper(II) ions in solution,</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 the pale blue (cyan) </a:t>
            </a:r>
            <a:r>
              <a:rPr kumimoji="0" lang="en-US" sz="2800" b="0" i="0" u="none" strike="noStrike" cap="none" normalizeH="0" baseline="0" dirty="0" err="1" smtClean="0">
                <a:ln>
                  <a:noFill/>
                </a:ln>
                <a:solidFill>
                  <a:srgbClr val="000000"/>
                </a:solidFill>
                <a:effectLst/>
                <a:latin typeface="Helvetica" charset="0"/>
                <a:ea typeface="Helvetica" charset="0"/>
                <a:cs typeface="Arial" pitchFamily="34" charset="0"/>
              </a:rPr>
              <a:t>colour</a:t>
            </a: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 is replaced by a </a:t>
            </a:r>
          </a:p>
          <a:p>
            <a:pPr marL="0" marR="0" lvl="0" indent="0" algn="l"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dark inky blue as some of the water molecules in the </a:t>
            </a:r>
          </a:p>
          <a:p>
            <a:pPr marL="0" marR="0" lvl="0" indent="0" algn="l"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complex ion are replaced by ammonia.</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cucolours"/>
          <p:cNvPicPr>
            <a:picLocks noChangeAspect="1" noChangeArrowheads="1"/>
          </p:cNvPicPr>
          <p:nvPr/>
        </p:nvPicPr>
        <p:blipFill>
          <a:blip r:embed="rId2" cstate="print"/>
          <a:srcRect/>
          <a:stretch>
            <a:fillRect/>
          </a:stretch>
        </p:blipFill>
        <p:spPr bwMode="auto">
          <a:xfrm>
            <a:off x="2971800" y="3505199"/>
            <a:ext cx="4038600" cy="29399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ChangeArrowheads="1"/>
          </p:cNvSpPr>
          <p:nvPr/>
        </p:nvSpPr>
        <p:spPr bwMode="auto">
          <a:xfrm>
            <a:off x="12526" y="762000"/>
            <a:ext cx="9208034" cy="31085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000000"/>
                </a:solidFill>
                <a:effectLst/>
                <a:ea typeface="Helvetica" charset="0"/>
                <a:cs typeface="Arial" pitchFamily="34" charset="0"/>
              </a:rPr>
              <a:t>The first complex must be absorbing red light in order to give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ea typeface="Helvetica" charset="0"/>
                <a:cs typeface="Arial" pitchFamily="34" charset="0"/>
              </a:rPr>
              <a:t>  the complementary color cyan.</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000000"/>
                </a:solidFill>
                <a:effectLst/>
                <a:ea typeface="Helvetica" charset="0"/>
                <a:cs typeface="Arial" pitchFamily="34" charset="0"/>
              </a:rPr>
              <a:t> The second one must be absorbing in the yellow region </a:t>
            </a:r>
          </a:p>
          <a:p>
            <a:pPr marL="0" marR="0" lvl="0" indent="0" algn="l" defTabSz="914400" rtl="0" eaLnBrk="1" fontAlgn="base" latinLnBrk="0" hangingPunct="1">
              <a:lnSpc>
                <a:spcPct val="100000"/>
              </a:lnSpc>
              <a:spcBef>
                <a:spcPct val="0"/>
              </a:spcBef>
              <a:spcAft>
                <a:spcPct val="0"/>
              </a:spcAft>
              <a:buClrTx/>
              <a:buSzTx/>
              <a:tabLst/>
            </a:pPr>
            <a:r>
              <a:rPr lang="en-US" sz="2800" dirty="0" smtClean="0">
                <a:solidFill>
                  <a:srgbClr val="000000"/>
                </a:solidFill>
                <a:ea typeface="Helvetica" charset="0"/>
                <a:cs typeface="Arial" pitchFamily="34" charset="0"/>
              </a:rPr>
              <a:t>   </a:t>
            </a:r>
            <a:r>
              <a:rPr kumimoji="0" lang="en-US" sz="2800" b="0" i="0" u="none" strike="noStrike" cap="none" normalizeH="0" baseline="0" dirty="0" smtClean="0">
                <a:ln>
                  <a:noFill/>
                </a:ln>
                <a:solidFill>
                  <a:srgbClr val="000000"/>
                </a:solidFill>
                <a:effectLst/>
                <a:ea typeface="Helvetica" charset="0"/>
                <a:cs typeface="Arial" pitchFamily="34" charset="0"/>
              </a:rPr>
              <a:t>in order to give the complementary color dark blue.</a:t>
            </a:r>
            <a:endParaRPr kumimoji="0" lang="en-US" sz="28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000000"/>
                </a:solidFill>
                <a:effectLst/>
                <a:ea typeface="Helvetica" charset="0"/>
                <a:cs typeface="Arial" pitchFamily="34" charset="0"/>
              </a:rPr>
              <a:t> Yellow light has a higher energy than red light. You need that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ea typeface="Helvetica" charset="0"/>
                <a:cs typeface="Arial" pitchFamily="34" charset="0"/>
              </a:rPr>
              <a:t>   higher energy because ammonia causes more splitting of</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ea typeface="Helvetica" charset="0"/>
                <a:cs typeface="Arial" pitchFamily="34" charset="0"/>
              </a:rPr>
              <a:t>   the d </a:t>
            </a:r>
            <a:r>
              <a:rPr kumimoji="0" lang="en-US" sz="2800" b="0" i="0" u="none" strike="noStrike" cap="none" normalizeH="0" baseline="0" dirty="0" err="1" smtClean="0">
                <a:ln>
                  <a:noFill/>
                </a:ln>
                <a:solidFill>
                  <a:srgbClr val="000000"/>
                </a:solidFill>
                <a:effectLst/>
                <a:ea typeface="Helvetica" charset="0"/>
                <a:cs typeface="Arial" pitchFamily="34" charset="0"/>
              </a:rPr>
              <a:t>orbitals</a:t>
            </a:r>
            <a:r>
              <a:rPr kumimoji="0" lang="en-US" sz="2800" b="0" i="0" u="none" strike="noStrike" cap="none" normalizeH="0" baseline="0" dirty="0" smtClean="0">
                <a:ln>
                  <a:noFill/>
                </a:ln>
                <a:solidFill>
                  <a:srgbClr val="000000"/>
                </a:solidFill>
                <a:effectLst/>
                <a:ea typeface="Helvetica" charset="0"/>
                <a:cs typeface="Arial" pitchFamily="34" charset="0"/>
              </a:rPr>
              <a:t>  than water does.</a:t>
            </a:r>
            <a:endParaRPr kumimoji="0" lang="en-US" sz="2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1"/>
          <p:cNvSpPr>
            <a:spLocks noChangeArrowheads="1"/>
          </p:cNvSpPr>
          <p:nvPr/>
        </p:nvSpPr>
        <p:spPr bwMode="auto">
          <a:xfrm>
            <a:off x="381000" y="457200"/>
            <a:ext cx="8143576"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The diagrams show some approximate colors of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some ions based on chromium(III).</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5954" name="Picture 2" descr="cr3colours"/>
          <p:cNvPicPr>
            <a:picLocks noChangeAspect="1" noChangeArrowheads="1"/>
          </p:cNvPicPr>
          <p:nvPr/>
        </p:nvPicPr>
        <p:blipFill>
          <a:blip r:embed="rId3" cstate="print"/>
          <a:srcRect/>
          <a:stretch>
            <a:fillRect/>
          </a:stretch>
        </p:blipFill>
        <p:spPr bwMode="auto">
          <a:xfrm>
            <a:off x="381000" y="1295400"/>
            <a:ext cx="6949536" cy="3130244"/>
          </a:xfrm>
          <a:prstGeom prst="rect">
            <a:avLst/>
          </a:prstGeom>
          <a:noFill/>
          <a:ln w="9525">
            <a:noFill/>
            <a:miter lim="800000"/>
            <a:headEnd/>
            <a:tailEnd/>
          </a:ln>
        </p:spPr>
      </p:pic>
      <p:sp>
        <p:nvSpPr>
          <p:cNvPr id="4" name="Rectangle 3"/>
          <p:cNvSpPr/>
          <p:nvPr/>
        </p:nvSpPr>
        <p:spPr>
          <a:xfrm>
            <a:off x="685800" y="4953000"/>
            <a:ext cx="7086600" cy="1384995"/>
          </a:xfrm>
          <a:prstGeom prst="rect">
            <a:avLst/>
          </a:prstGeom>
        </p:spPr>
        <p:txBody>
          <a:bodyPr wrap="square">
            <a:spAutoFit/>
          </a:bodyPr>
          <a:lstStyle/>
          <a:p>
            <a:r>
              <a:rPr lang="en-US" sz="2800" dirty="0" smtClean="0"/>
              <a:t>It is obvious that changing the </a:t>
            </a:r>
            <a:r>
              <a:rPr lang="en-US" sz="2800" dirty="0" err="1" smtClean="0"/>
              <a:t>ligand</a:t>
            </a:r>
            <a:r>
              <a:rPr lang="en-US" sz="2800" dirty="0" smtClean="0"/>
              <a:t> is changing the color, but trying to explain the colors in terms of our simple theory isn't easy.</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descr="http://ts1.mm.bing.net/images/thumbnail.aspx?q=406974179448&amp;id=43845aa8a0b962c79dc07db0a82c666a&amp;url=http%3a%2f%2fo2essentialoils.com%2febay%2fchemicals%2fvanadium-pentoxide.jpg"/>
          <p:cNvPicPr>
            <a:picLocks noChangeAspect="1" noChangeArrowheads="1"/>
          </p:cNvPicPr>
          <p:nvPr/>
        </p:nvPicPr>
        <p:blipFill>
          <a:blip r:embed="rId2" cstate="print"/>
          <a:srcRect/>
          <a:stretch>
            <a:fillRect/>
          </a:stretch>
        </p:blipFill>
        <p:spPr bwMode="auto">
          <a:xfrm>
            <a:off x="685800" y="533400"/>
            <a:ext cx="2857500" cy="2828925"/>
          </a:xfrm>
          <a:prstGeom prst="rect">
            <a:avLst/>
          </a:prstGeom>
          <a:noFill/>
        </p:spPr>
      </p:pic>
      <p:sp>
        <p:nvSpPr>
          <p:cNvPr id="5" name="Rectangle 4"/>
          <p:cNvSpPr/>
          <p:nvPr/>
        </p:nvSpPr>
        <p:spPr>
          <a:xfrm>
            <a:off x="533400" y="3733800"/>
            <a:ext cx="2977354" cy="523220"/>
          </a:xfrm>
          <a:prstGeom prst="rect">
            <a:avLst/>
          </a:prstGeom>
        </p:spPr>
        <p:txBody>
          <a:bodyPr wrap="none">
            <a:spAutoFit/>
          </a:bodyPr>
          <a:lstStyle/>
          <a:p>
            <a:r>
              <a:rPr lang="en-US" sz="2800" dirty="0" smtClean="0"/>
              <a:t>Vanadium (v) oxide</a:t>
            </a:r>
            <a:endParaRPr lang="en-US" sz="2800" dirty="0"/>
          </a:p>
        </p:txBody>
      </p:sp>
      <p:pic>
        <p:nvPicPr>
          <p:cNvPr id="214020" name="Picture 4" descr="This is a photo of pieces of pure vanadium, which show vanadium's oxide layer.">
            <a:hlinkClick r:id="rId3" tooltip="View Full-Size"/>
          </p:cNvPr>
          <p:cNvPicPr>
            <a:picLocks noChangeAspect="1" noChangeArrowheads="1"/>
          </p:cNvPicPr>
          <p:nvPr/>
        </p:nvPicPr>
        <p:blipFill>
          <a:blip r:embed="rId4" cstate="print"/>
          <a:srcRect/>
          <a:stretch>
            <a:fillRect/>
          </a:stretch>
        </p:blipFill>
        <p:spPr bwMode="auto">
          <a:xfrm>
            <a:off x="4114800" y="0"/>
            <a:ext cx="4762500" cy="4762500"/>
          </a:xfrm>
          <a:prstGeom prst="rect">
            <a:avLst/>
          </a:prstGeom>
          <a:noFill/>
        </p:spPr>
      </p:pic>
      <p:sp>
        <p:nvSpPr>
          <p:cNvPr id="7" name="Rectangle 6"/>
          <p:cNvSpPr/>
          <p:nvPr/>
        </p:nvSpPr>
        <p:spPr>
          <a:xfrm>
            <a:off x="1676400" y="5181600"/>
            <a:ext cx="6781800" cy="1384995"/>
          </a:xfrm>
          <a:prstGeom prst="rect">
            <a:avLst/>
          </a:prstGeom>
        </p:spPr>
        <p:txBody>
          <a:bodyPr wrap="square">
            <a:spAutoFit/>
          </a:bodyPr>
          <a:lstStyle/>
          <a:p>
            <a:r>
              <a:rPr lang="en-US" sz="2800" dirty="0" smtClean="0"/>
              <a:t>A pieces of pure vanadium, which show vanadium's characteristic rainbow-colored oxide layer.</a:t>
            </a:r>
            <a:endParaRPr lang="en-US"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b="1" i="1" dirty="0" smtClean="0">
                <a:solidFill>
                  <a:srgbClr val="000000"/>
                </a:solidFill>
                <a:latin typeface="Helvetica" charset="0"/>
                <a:ea typeface="Helvetica" charset="0"/>
                <a:cs typeface="Arial" pitchFamily="34" charset="0"/>
              </a:rPr>
              <a:t/>
            </a:r>
            <a:br>
              <a:rPr lang="en-US" b="1" i="1" dirty="0" smtClean="0">
                <a:solidFill>
                  <a:srgbClr val="000000"/>
                </a:solidFill>
                <a:latin typeface="Helvetica" charset="0"/>
                <a:ea typeface="Helvetica" charset="0"/>
                <a:cs typeface="Arial" pitchFamily="34" charset="0"/>
              </a:rPr>
            </a:br>
            <a:r>
              <a:rPr lang="en-US" b="1" i="1" dirty="0" smtClean="0">
                <a:solidFill>
                  <a:srgbClr val="000000"/>
                </a:solidFill>
                <a:latin typeface="Helvetica" charset="0"/>
                <a:ea typeface="Helvetica" charset="0"/>
                <a:cs typeface="Arial" pitchFamily="34" charset="0"/>
              </a:rPr>
              <a:t>2. The oxidation state of the metal</a:t>
            </a:r>
            <a:r>
              <a:rPr lang="en-US" dirty="0" smtClean="0">
                <a:latin typeface="Arial" pitchFamily="34" charset="0"/>
                <a:ea typeface="Times New Roman" pitchFamily="18" charset="0"/>
                <a:cs typeface="Arial" pitchFamily="34" charset="0"/>
              </a:rPr>
              <a:t/>
            </a:r>
            <a:br>
              <a:rPr lang="en-US" dirty="0" smtClean="0">
                <a:latin typeface="Arial" pitchFamily="34" charset="0"/>
                <a:ea typeface="Times New Roman" pitchFamily="18" charset="0"/>
                <a:cs typeface="Arial" pitchFamily="34" charset="0"/>
              </a:rPr>
            </a:br>
            <a:endParaRPr lang="en-US" dirty="0"/>
          </a:p>
        </p:txBody>
      </p:sp>
      <p:sp>
        <p:nvSpPr>
          <p:cNvPr id="4" name="Content Placeholder 3"/>
          <p:cNvSpPr>
            <a:spLocks noGrp="1"/>
          </p:cNvSpPr>
          <p:nvPr>
            <p:ph idx="1"/>
          </p:nvPr>
        </p:nvSpPr>
        <p:spPr/>
        <p:txBody>
          <a:bodyPr>
            <a:normAutofit/>
          </a:bodyPr>
          <a:lstStyle/>
          <a:p>
            <a:pPr marL="0" lvl="0" indent="0" eaLnBrk="0" fontAlgn="base" hangingPunct="0">
              <a:spcBef>
                <a:spcPct val="0"/>
              </a:spcBef>
              <a:spcAft>
                <a:spcPct val="0"/>
              </a:spcAft>
            </a:pPr>
            <a:r>
              <a:rPr lang="en-US" dirty="0" smtClean="0">
                <a:solidFill>
                  <a:srgbClr val="000000"/>
                </a:solidFill>
                <a:latin typeface="Helvetica" charset="0"/>
                <a:ea typeface="Helvetica" charset="0"/>
                <a:cs typeface="Arial" pitchFamily="34" charset="0"/>
              </a:rPr>
              <a:t> As the oxidation state of the metal</a:t>
            </a:r>
          </a:p>
          <a:p>
            <a:pPr marL="0" lvl="0" indent="0" eaLnBrk="0" fontAlgn="base" hangingPunct="0">
              <a:spcBef>
                <a:spcPct val="0"/>
              </a:spcBef>
              <a:spcAft>
                <a:spcPct val="0"/>
              </a:spcAft>
              <a:buNone/>
            </a:pPr>
            <a:r>
              <a:rPr lang="en-US" dirty="0" smtClean="0">
                <a:solidFill>
                  <a:srgbClr val="000000"/>
                </a:solidFill>
                <a:latin typeface="Helvetica" charset="0"/>
                <a:ea typeface="Helvetica" charset="0"/>
                <a:cs typeface="Arial" pitchFamily="34" charset="0"/>
              </a:rPr>
              <a:t>  increases, so does the amount of splitting</a:t>
            </a:r>
          </a:p>
          <a:p>
            <a:pPr marL="0" lvl="0" indent="0" eaLnBrk="0" fontAlgn="base" hangingPunct="0">
              <a:spcBef>
                <a:spcPct val="0"/>
              </a:spcBef>
              <a:spcAft>
                <a:spcPct val="0"/>
              </a:spcAft>
              <a:buNone/>
            </a:pPr>
            <a:r>
              <a:rPr lang="en-US" dirty="0" smtClean="0">
                <a:solidFill>
                  <a:srgbClr val="000000"/>
                </a:solidFill>
                <a:latin typeface="Helvetica" charset="0"/>
                <a:ea typeface="Helvetica" charset="0"/>
                <a:cs typeface="Arial" pitchFamily="34" charset="0"/>
              </a:rPr>
              <a:t>  of the d </a:t>
            </a:r>
            <a:r>
              <a:rPr lang="en-US" dirty="0" err="1" smtClean="0">
                <a:solidFill>
                  <a:srgbClr val="000000"/>
                </a:solidFill>
                <a:latin typeface="Helvetica" charset="0"/>
                <a:ea typeface="Helvetica" charset="0"/>
                <a:cs typeface="Arial" pitchFamily="34" charset="0"/>
              </a:rPr>
              <a:t>orbitals</a:t>
            </a:r>
            <a:r>
              <a:rPr lang="en-US" dirty="0" smtClean="0">
                <a:solidFill>
                  <a:srgbClr val="000000"/>
                </a:solidFill>
                <a:latin typeface="Helvetica" charset="0"/>
                <a:ea typeface="Helvetica" charset="0"/>
                <a:cs typeface="Arial" pitchFamily="34" charset="0"/>
              </a:rPr>
              <a:t>.</a:t>
            </a:r>
            <a:endParaRPr lang="en-US" dirty="0" smtClean="0">
              <a:latin typeface="Arial" pitchFamily="34" charset="0"/>
              <a:ea typeface="Times New Roman" pitchFamily="18" charset="0"/>
              <a:cs typeface="Arial" pitchFamily="34" charset="0"/>
            </a:endParaRPr>
          </a:p>
          <a:p>
            <a:pPr marL="0" lvl="0" indent="0" eaLnBrk="0" fontAlgn="base" hangingPunct="0">
              <a:spcBef>
                <a:spcPct val="0"/>
              </a:spcBef>
              <a:spcAft>
                <a:spcPct val="0"/>
              </a:spcAft>
            </a:pPr>
            <a:r>
              <a:rPr lang="en-US" dirty="0" smtClean="0">
                <a:solidFill>
                  <a:srgbClr val="000000"/>
                </a:solidFill>
                <a:latin typeface="Helvetica" charset="0"/>
                <a:ea typeface="Helvetica" charset="0"/>
                <a:cs typeface="Arial" pitchFamily="34" charset="0"/>
              </a:rPr>
              <a:t> Changes of oxidation state change the</a:t>
            </a:r>
          </a:p>
          <a:p>
            <a:pPr marL="0" lvl="0" indent="0" eaLnBrk="0" fontAlgn="base" hangingPunct="0">
              <a:spcBef>
                <a:spcPct val="0"/>
              </a:spcBef>
              <a:spcAft>
                <a:spcPct val="0"/>
              </a:spcAft>
              <a:buNone/>
            </a:pPr>
            <a:r>
              <a:rPr lang="en-US" dirty="0" smtClean="0">
                <a:solidFill>
                  <a:srgbClr val="000000"/>
                </a:solidFill>
                <a:latin typeface="Helvetica" charset="0"/>
                <a:ea typeface="Helvetica" charset="0"/>
                <a:cs typeface="Arial" pitchFamily="34" charset="0"/>
              </a:rPr>
              <a:t>   color of the light absorbed, and so the</a:t>
            </a:r>
          </a:p>
          <a:p>
            <a:pPr marL="0" lvl="0" indent="0" eaLnBrk="0" fontAlgn="base" hangingPunct="0">
              <a:spcBef>
                <a:spcPct val="0"/>
              </a:spcBef>
              <a:spcAft>
                <a:spcPct val="0"/>
              </a:spcAft>
              <a:buNone/>
            </a:pPr>
            <a:r>
              <a:rPr lang="en-US" dirty="0" smtClean="0">
                <a:solidFill>
                  <a:srgbClr val="000000"/>
                </a:solidFill>
                <a:latin typeface="Helvetica" charset="0"/>
                <a:ea typeface="Helvetica" charset="0"/>
                <a:cs typeface="Arial" pitchFamily="34" charset="0"/>
              </a:rPr>
              <a:t>   color of the light you see.</a:t>
            </a:r>
            <a:endParaRPr lang="en-US" dirty="0" smtClean="0">
              <a:latin typeface="Arial" pitchFamily="34" charset="0"/>
              <a:ea typeface="Times New Roman" pitchFamily="18" charset="0"/>
              <a:cs typeface="Arial" pitchFamily="34" charset="0"/>
            </a:endParaRPr>
          </a:p>
          <a:p>
            <a:pPr marL="0" indent="0" eaLnBrk="0" fontAlgn="base" hangingPunct="0">
              <a:spcBef>
                <a:spcPct val="0"/>
              </a:spcBef>
              <a:spcAft>
                <a:spcPct val="0"/>
              </a:spcAft>
            </a:pPr>
            <a:endParaRPr lang="en-US"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cr23colours"/>
          <p:cNvPicPr>
            <a:picLocks noChangeAspect="1" noChangeArrowheads="1"/>
          </p:cNvPicPr>
          <p:nvPr/>
        </p:nvPicPr>
        <p:blipFill>
          <a:blip r:embed="rId2" cstate="print"/>
          <a:srcRect/>
          <a:stretch>
            <a:fillRect/>
          </a:stretch>
        </p:blipFill>
        <p:spPr bwMode="auto">
          <a:xfrm>
            <a:off x="1828800" y="2514600"/>
            <a:ext cx="5334000" cy="3944679"/>
          </a:xfrm>
          <a:prstGeom prst="rect">
            <a:avLst/>
          </a:prstGeom>
          <a:solidFill>
            <a:schemeClr val="bg1"/>
          </a:solidFill>
          <a:ln w="9525">
            <a:noFill/>
            <a:miter lim="800000"/>
            <a:headEnd/>
            <a:tailEnd/>
          </a:ln>
        </p:spPr>
      </p:pic>
      <p:sp>
        <p:nvSpPr>
          <p:cNvPr id="3" name="Rectangle 2"/>
          <p:cNvSpPr/>
          <p:nvPr/>
        </p:nvSpPr>
        <p:spPr>
          <a:xfrm>
            <a:off x="1143000" y="304800"/>
            <a:ext cx="7162800" cy="16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000000"/>
                </a:solidFill>
                <a:latin typeface="Helvetica" charset="0"/>
                <a:ea typeface="Helvetica" charset="0"/>
                <a:cs typeface="Arial" pitchFamily="34" charset="0"/>
              </a:rPr>
              <a:t>Example : chromium</a:t>
            </a:r>
          </a:p>
          <a:p>
            <a:r>
              <a:rPr lang="en-US" sz="3200" dirty="0" smtClean="0">
                <a:solidFill>
                  <a:srgbClr val="000000"/>
                </a:solidFill>
                <a:latin typeface="Helvetica" charset="0"/>
                <a:ea typeface="Helvetica" charset="0"/>
                <a:cs typeface="Arial" pitchFamily="34" charset="0"/>
              </a:rPr>
              <a:t> A change of oxidation state from +2 to +3:</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i="1" dirty="0" smtClean="0"/>
              <a:t/>
            </a:r>
            <a:br>
              <a:rPr lang="en-US" b="1" i="1" dirty="0" smtClean="0"/>
            </a:br>
            <a:r>
              <a:rPr lang="en-US" b="1" i="1" dirty="0" smtClean="0"/>
              <a:t>3. The nature of the </a:t>
            </a:r>
            <a:r>
              <a:rPr lang="en-US" b="1" i="1" dirty="0" err="1" smtClean="0"/>
              <a:t>ligands</a:t>
            </a:r>
            <a:r>
              <a:rPr lang="en-US" dirty="0" smtClean="0"/>
              <a:t/>
            </a:r>
            <a:br>
              <a:rPr lang="en-US" dirty="0" smtClean="0"/>
            </a:br>
            <a:endParaRPr lang="en-US" dirty="0"/>
          </a:p>
        </p:txBody>
      </p:sp>
      <p:pic>
        <p:nvPicPr>
          <p:cNvPr id="6" name="Picture 2" descr="co2colours"/>
          <p:cNvPicPr>
            <a:picLocks noChangeAspect="1" noChangeArrowheads="1"/>
          </p:cNvPicPr>
          <p:nvPr/>
        </p:nvPicPr>
        <p:blipFill>
          <a:blip r:embed="rId2" cstate="print"/>
          <a:srcRect/>
          <a:stretch>
            <a:fillRect/>
          </a:stretch>
        </p:blipFill>
        <p:spPr bwMode="auto">
          <a:xfrm>
            <a:off x="1905000" y="1739412"/>
            <a:ext cx="5257800" cy="4019183"/>
          </a:xfrm>
          <a:prstGeom prst="rect">
            <a:avLst/>
          </a:prstGeom>
          <a:noFill/>
          <a:ln w="9525">
            <a:noFill/>
            <a:miter lim="800000"/>
            <a:headEnd/>
            <a:tailEnd/>
          </a:ln>
        </p:spPr>
      </p:pic>
      <p:sp>
        <p:nvSpPr>
          <p:cNvPr id="5" name="Rectangle 4"/>
          <p:cNvSpPr/>
          <p:nvPr/>
        </p:nvSpPr>
        <p:spPr>
          <a:xfrm>
            <a:off x="2057400" y="1295400"/>
            <a:ext cx="15240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Example 1</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414145"/>
            <a:ext cx="89154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Example 2:</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If you add concentrated hydrochloric acid to a solution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containing </a:t>
            </a: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copper(II) ions, the six water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Helvetica" charset="0"/>
                <a:ea typeface="Helvetica" charset="0"/>
                <a:cs typeface="Arial" pitchFamily="34" charset="0"/>
              </a:rPr>
              <a:t>molecules are replaced by four chloride ions</a:t>
            </a:r>
            <a:r>
              <a:rPr kumimoji="0" lang="en-US" sz="1200" b="0" i="0" u="none" strike="noStrike" cap="none" normalizeH="0" baseline="0" dirty="0" smtClean="0">
                <a:ln>
                  <a:noFill/>
                </a:ln>
                <a:solidFill>
                  <a:srgbClr val="000000"/>
                </a:solidFill>
                <a:effectLst/>
                <a:latin typeface="Helvetica" charset="0"/>
                <a:ea typeface="Helvetica"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ligexchcuh2ocl"/>
          <p:cNvPicPr>
            <a:picLocks noChangeAspect="1" noChangeArrowheads="1"/>
          </p:cNvPicPr>
          <p:nvPr/>
        </p:nvPicPr>
        <p:blipFill>
          <a:blip r:embed="rId2" cstate="print"/>
          <a:srcRect/>
          <a:stretch>
            <a:fillRect/>
          </a:stretch>
        </p:blipFill>
        <p:spPr bwMode="auto">
          <a:xfrm>
            <a:off x="1524000" y="2514600"/>
            <a:ext cx="4724400" cy="39335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4. </a:t>
            </a:r>
            <a:r>
              <a:rPr lang="en-US" b="1" dirty="0" smtClean="0"/>
              <a:t>Has </a:t>
            </a:r>
            <a:r>
              <a:rPr lang="en-US" b="1" dirty="0" smtClean="0"/>
              <a:t>Catalytic activity</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topnews.in/usa/files/origin-of-life.jpg"/>
          <p:cNvPicPr>
            <a:picLocks noChangeAspect="1" noChangeArrowheads="1"/>
          </p:cNvPicPr>
          <p:nvPr/>
        </p:nvPicPr>
        <p:blipFill>
          <a:blip r:embed="rId2" cstate="print"/>
          <a:srcRect/>
          <a:stretch>
            <a:fillRect/>
          </a:stretch>
        </p:blipFill>
        <p:spPr bwMode="auto">
          <a:xfrm>
            <a:off x="533400" y="1326237"/>
            <a:ext cx="8001000" cy="4969789"/>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14400"/>
            <a:ext cx="8839200" cy="3970318"/>
          </a:xfrm>
          <a:prstGeom prst="rect">
            <a:avLst/>
          </a:prstGeom>
        </p:spPr>
        <p:txBody>
          <a:bodyPr wrap="square">
            <a:spAutoFit/>
          </a:bodyPr>
          <a:lstStyle/>
          <a:p>
            <a:pPr>
              <a:buFont typeface="Arial" pitchFamily="34" charset="0"/>
              <a:buChar char="•"/>
            </a:pPr>
            <a:r>
              <a:rPr lang="en-US" sz="3600" dirty="0" smtClean="0"/>
              <a:t>Transition metals and their compounds are</a:t>
            </a:r>
          </a:p>
          <a:p>
            <a:r>
              <a:rPr lang="en-US" sz="3600" dirty="0" smtClean="0"/>
              <a:t>  good catalysts. </a:t>
            </a:r>
          </a:p>
          <a:p>
            <a:pPr>
              <a:buFont typeface="Arial" pitchFamily="34" charset="0"/>
              <a:buChar char="•"/>
            </a:pPr>
            <a:r>
              <a:rPr lang="en-US" sz="3600" dirty="0" smtClean="0"/>
              <a:t>because of their ability to change oxidation</a:t>
            </a:r>
          </a:p>
          <a:p>
            <a:r>
              <a:rPr lang="en-US" sz="3600" dirty="0" smtClean="0"/>
              <a:t>  state </a:t>
            </a:r>
          </a:p>
          <a:p>
            <a:r>
              <a:rPr lang="en-US" sz="3600" dirty="0" smtClean="0"/>
              <a:t>Or </a:t>
            </a:r>
          </a:p>
          <a:p>
            <a:r>
              <a:rPr lang="en-US" sz="3600" dirty="0" smtClean="0"/>
              <a:t> to adsorb other substances on to their surface and activate them in the process.</a:t>
            </a:r>
            <a:endParaRPr lang="en-US" sz="36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chemguide.co.uk/inorganic/transition/padding.gif"/>
          <p:cNvPicPr>
            <a:picLocks noChangeAspect="1" noChangeArrowheads="1"/>
          </p:cNvPicPr>
          <p:nvPr/>
        </p:nvPicPr>
        <p:blipFill>
          <a:blip r:embed="rId2" r:link="rId3" cstate="print"/>
          <a:srcRect/>
          <a:stretch>
            <a:fillRect/>
          </a:stretch>
        </p:blipFill>
        <p:spPr bwMode="auto">
          <a:xfrm>
            <a:off x="0" y="457200"/>
            <a:ext cx="381000" cy="142875"/>
          </a:xfrm>
          <a:prstGeom prst="rect">
            <a:avLst/>
          </a:prstGeom>
          <a:noFill/>
        </p:spPr>
      </p:pic>
      <p:sp>
        <p:nvSpPr>
          <p:cNvPr id="28675" name="Rectangle 3"/>
          <p:cNvSpPr>
            <a:spLocks noChangeArrowheads="1"/>
          </p:cNvSpPr>
          <p:nvPr/>
        </p:nvSpPr>
        <p:spPr bwMode="auto">
          <a:xfrm>
            <a:off x="685800" y="130316"/>
            <a:ext cx="8041112" cy="538609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ea typeface="Times New Roman" pitchFamily="18" charset="0"/>
                <a:cs typeface="Arial" pitchFamily="34" charset="0"/>
              </a:rPr>
              <a:t>Some</a:t>
            </a:r>
            <a:r>
              <a:rPr kumimoji="0" lang="en-US" sz="3200" b="1" i="0" u="none" strike="noStrike" cap="none" normalizeH="0" dirty="0" smtClean="0">
                <a:ln>
                  <a:noFill/>
                </a:ln>
                <a:solidFill>
                  <a:schemeClr val="tx1"/>
                </a:solidFill>
                <a:effectLst/>
                <a:ea typeface="Times New Roman" pitchFamily="18" charset="0"/>
                <a:cs typeface="Arial" pitchFamily="34" charset="0"/>
              </a:rPr>
              <a:t> </a:t>
            </a:r>
            <a:r>
              <a:rPr kumimoji="0" lang="en-US" sz="3200" b="1" i="0" u="none" strike="noStrike" cap="none" normalizeH="0" dirty="0" smtClean="0">
                <a:ln>
                  <a:noFill/>
                </a:ln>
                <a:solidFill>
                  <a:schemeClr val="tx1"/>
                </a:solidFill>
                <a:effectLst/>
                <a:ea typeface="Times New Roman" pitchFamily="18" charset="0"/>
                <a:cs typeface="Arial" pitchFamily="34" charset="0"/>
              </a:rPr>
              <a:t>process </a:t>
            </a:r>
            <a:r>
              <a:rPr kumimoji="0" lang="en-US" sz="3200" b="1" i="0" u="none" strike="noStrike" cap="none" normalizeH="0" dirty="0" smtClean="0">
                <a:ln>
                  <a:noFill/>
                </a:ln>
                <a:solidFill>
                  <a:schemeClr val="tx1"/>
                </a:solidFill>
                <a:effectLst/>
                <a:ea typeface="Times New Roman" pitchFamily="18" charset="0"/>
                <a:cs typeface="Arial" pitchFamily="34" charset="0"/>
              </a:rPr>
              <a:t>using transition metal as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dirty="0" smtClean="0">
                <a:ln>
                  <a:noFill/>
                </a:ln>
                <a:solidFill>
                  <a:schemeClr val="tx1"/>
                </a:solidFill>
                <a:effectLst/>
                <a:ea typeface="Times New Roman" pitchFamily="18" charset="0"/>
                <a:cs typeface="Arial" pitchFamily="34" charset="0"/>
              </a:rPr>
              <a:t>catalyst  are as follow:</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dirty="0" smtClean="0">
              <a:ln>
                <a:noFill/>
              </a:ln>
              <a:solidFill>
                <a:schemeClr val="tx1"/>
              </a:solidFill>
              <a:effectLs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ea typeface="Times New Roman" pitchFamily="18" charset="0"/>
                <a:cs typeface="Arial" pitchFamily="34" charset="0"/>
              </a:rPr>
              <a:t>Example 1  :  The Haber Process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tx1"/>
                </a:solidFill>
                <a:effectLst/>
                <a:ea typeface="Times New Roman" pitchFamily="18" charset="0"/>
                <a:cs typeface="Arial" pitchFamily="34" charset="0"/>
              </a:rPr>
              <a:t> hydrogen and nitrogen combines to make ammonia </a:t>
            </a:r>
          </a:p>
          <a:p>
            <a:pPr marL="0" marR="0" lvl="0" indent="0" algn="l"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ea typeface="Times New Roman" pitchFamily="18" charset="0"/>
                <a:cs typeface="Arial" pitchFamily="34" charset="0"/>
              </a:rPr>
              <a:t>   using an iron catalyst.</a:t>
            </a:r>
          </a:p>
          <a:p>
            <a:pPr marL="0" marR="0" lvl="0" indent="0" algn="l" defTabSz="914400" rtl="0" eaLnBrk="0" fontAlgn="base" latinLnBrk="0" hangingPunct="0">
              <a:lnSpc>
                <a:spcPct val="100000"/>
              </a:lnSpc>
              <a:spcBef>
                <a:spcPct val="0"/>
              </a:spcBef>
              <a:spcAft>
                <a:spcPct val="0"/>
              </a:spcAft>
              <a:buClrTx/>
              <a:buSzTx/>
              <a:buFontTx/>
              <a:buNone/>
              <a:tabLst/>
            </a:pPr>
            <a:endParaRPr lang="en-US" sz="28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8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cs typeface="Arial" pitchFamily="34" charset="0"/>
            </a:endParaRPr>
          </a:p>
        </p:txBody>
      </p:sp>
      <p:pic>
        <p:nvPicPr>
          <p:cNvPr id="7" name="Picture 1" descr="http://www.chemguide.co.uk/inorganic/transition/haber.gif"/>
          <p:cNvPicPr>
            <a:picLocks noChangeAspect="1" noChangeArrowheads="1"/>
          </p:cNvPicPr>
          <p:nvPr/>
        </p:nvPicPr>
        <p:blipFill>
          <a:blip r:embed="rId4" r:link="rId5" cstate="print"/>
          <a:srcRect/>
          <a:stretch>
            <a:fillRect/>
          </a:stretch>
        </p:blipFill>
        <p:spPr bwMode="auto">
          <a:xfrm>
            <a:off x="914400" y="3581400"/>
            <a:ext cx="7295822" cy="923925"/>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211555" y="0"/>
            <a:ext cx="8932445" cy="741741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Helvetica" charset="0"/>
                <a:ea typeface="Helvetica" charset="0"/>
                <a:cs typeface="Arial" pitchFamily="34" charset="0"/>
              </a:rPr>
              <a:t>Example 2: Reaction between </a:t>
            </a:r>
            <a:r>
              <a:rPr kumimoji="0" lang="en-US" sz="2800" b="1" i="0" u="none" strike="noStrike" cap="none" normalizeH="0" baseline="0" dirty="0" err="1" smtClean="0">
                <a:ln>
                  <a:noFill/>
                </a:ln>
                <a:solidFill>
                  <a:srgbClr val="000000"/>
                </a:solidFill>
                <a:effectLst/>
                <a:latin typeface="Helvetica" charset="0"/>
                <a:ea typeface="Helvetica" charset="0"/>
                <a:cs typeface="Arial" pitchFamily="34" charset="0"/>
              </a:rPr>
              <a:t>persulphate</a:t>
            </a:r>
            <a:r>
              <a:rPr kumimoji="0" lang="en-US" sz="2800" b="1" i="0" u="none" strike="noStrike" cap="none" normalizeH="0" baseline="0" dirty="0" smtClean="0">
                <a:ln>
                  <a:noFill/>
                </a:ln>
                <a:solidFill>
                  <a:srgbClr val="000000"/>
                </a:solidFill>
                <a:effectLst/>
                <a:latin typeface="Helvetica" charset="0"/>
                <a:ea typeface="Helvetica" charset="0"/>
                <a:cs typeface="Arial" pitchFamily="34" charset="0"/>
              </a:rPr>
              <a:t> ions </a:t>
            </a:r>
          </a:p>
          <a:p>
            <a:pPr marL="0" marR="0" lvl="0" indent="0" algn="l" defTabSz="914400" rtl="0" eaLnBrk="1" fontAlgn="base" latinLnBrk="0" hangingPunct="1">
              <a:lnSpc>
                <a:spcPct val="100000"/>
              </a:lnSpc>
              <a:spcBef>
                <a:spcPct val="0"/>
              </a:spcBef>
              <a:spcAft>
                <a:spcPct val="0"/>
              </a:spcAft>
              <a:buClrTx/>
              <a:buSzTx/>
              <a:buFontTx/>
              <a:buNone/>
              <a:tabLst/>
            </a:pPr>
            <a:r>
              <a:rPr lang="en-US" sz="2800" b="1" dirty="0" smtClean="0">
                <a:solidFill>
                  <a:srgbClr val="000000"/>
                </a:solidFill>
                <a:latin typeface="Helvetica" charset="0"/>
                <a:ea typeface="Helvetica" charset="0"/>
                <a:cs typeface="Arial" pitchFamily="34" charset="0"/>
              </a:rPr>
              <a:t>                    </a:t>
            </a:r>
            <a:r>
              <a:rPr kumimoji="0" lang="en-US" sz="2800" b="1" i="0" u="none" strike="noStrike" cap="none" normalizeH="0" baseline="0" dirty="0" smtClean="0">
                <a:ln>
                  <a:noFill/>
                </a:ln>
                <a:solidFill>
                  <a:srgbClr val="000000"/>
                </a:solidFill>
                <a:effectLst/>
                <a:latin typeface="Helvetica" charset="0"/>
                <a:ea typeface="Helvetica" charset="0"/>
                <a:cs typeface="Arial" pitchFamily="34" charset="0"/>
              </a:rPr>
              <a:t>and iodide ions</a:t>
            </a:r>
          </a:p>
          <a:p>
            <a:pPr marL="0" marR="0" lvl="0" indent="0" algn="l" defTabSz="914400" rtl="0" eaLnBrk="1" fontAlgn="base" latinLnBrk="0" hangingPunct="1">
              <a:lnSpc>
                <a:spcPct val="100000"/>
              </a:lnSpc>
              <a:spcBef>
                <a:spcPct val="0"/>
              </a:spcBef>
              <a:spcAft>
                <a:spcPct val="0"/>
              </a:spcAft>
              <a:buClrTx/>
              <a:buSzTx/>
              <a:buFontTx/>
              <a:buNone/>
              <a:tabLst/>
            </a:pPr>
            <a:endParaRPr lang="en-US" sz="2800" b="1" dirty="0" smtClean="0">
              <a:solidFill>
                <a:srgbClr val="000000"/>
              </a:solidFill>
              <a:latin typeface="Helvetica" charset="0"/>
              <a:ea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000000"/>
              </a:solidFill>
              <a:effectLst/>
              <a:latin typeface="Helvetica" charset="0"/>
              <a:ea typeface="Helvetica" charset="0"/>
              <a:cs typeface="Arial" pitchFamily="34" charset="0"/>
            </a:endParaRPr>
          </a:p>
          <a:p>
            <a:r>
              <a:rPr lang="en-US" sz="2800" dirty="0" smtClean="0"/>
              <a:t>The reaction is </a:t>
            </a:r>
            <a:r>
              <a:rPr lang="en-US" sz="2800" dirty="0" err="1" smtClean="0"/>
              <a:t>catalysed</a:t>
            </a:r>
            <a:r>
              <a:rPr lang="en-US" sz="2800" dirty="0" smtClean="0"/>
              <a:t> using either iron(II) or iron(III) ions.</a:t>
            </a:r>
          </a:p>
          <a:p>
            <a:r>
              <a:rPr lang="en-US" sz="2800" dirty="0" smtClean="0"/>
              <a:t>The reaction happens in two stages.</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persulph1"/>
          <p:cNvPicPr>
            <a:picLocks noChangeAspect="1" noChangeArrowheads="1"/>
          </p:cNvPicPr>
          <p:nvPr/>
        </p:nvPicPr>
        <p:blipFill>
          <a:blip r:embed="rId2" cstate="print"/>
          <a:srcRect/>
          <a:stretch>
            <a:fillRect/>
          </a:stretch>
        </p:blipFill>
        <p:spPr bwMode="auto">
          <a:xfrm>
            <a:off x="838200" y="1219200"/>
            <a:ext cx="6720417" cy="476250"/>
          </a:xfrm>
          <a:prstGeom prst="rect">
            <a:avLst/>
          </a:prstGeom>
          <a:noFill/>
          <a:ln w="9525">
            <a:noFill/>
            <a:miter lim="800000"/>
            <a:headEnd/>
            <a:tailEnd/>
          </a:ln>
        </p:spPr>
      </p:pic>
      <p:pic>
        <p:nvPicPr>
          <p:cNvPr id="4" name="Picture 3" descr="persulph2"/>
          <p:cNvPicPr>
            <a:picLocks noChangeAspect="1" noChangeArrowheads="1"/>
          </p:cNvPicPr>
          <p:nvPr/>
        </p:nvPicPr>
        <p:blipFill>
          <a:blip r:embed="rId3" cstate="print"/>
          <a:srcRect/>
          <a:stretch>
            <a:fillRect/>
          </a:stretch>
        </p:blipFill>
        <p:spPr bwMode="auto">
          <a:xfrm>
            <a:off x="609600" y="3048000"/>
            <a:ext cx="8178800" cy="457200"/>
          </a:xfrm>
          <a:prstGeom prst="rect">
            <a:avLst/>
          </a:prstGeom>
          <a:noFill/>
          <a:ln w="9525">
            <a:noFill/>
            <a:miter lim="800000"/>
            <a:headEnd/>
            <a:tailEnd/>
          </a:ln>
        </p:spPr>
      </p:pic>
      <p:pic>
        <p:nvPicPr>
          <p:cNvPr id="5" name="Picture 4" descr="persulph3"/>
          <p:cNvPicPr>
            <a:picLocks noChangeAspect="1" noChangeArrowheads="1"/>
          </p:cNvPicPr>
          <p:nvPr/>
        </p:nvPicPr>
        <p:blipFill>
          <a:blip r:embed="rId4" cstate="print"/>
          <a:srcRect/>
          <a:stretch>
            <a:fillRect/>
          </a:stretch>
        </p:blipFill>
        <p:spPr bwMode="auto">
          <a:xfrm>
            <a:off x="533400" y="3810000"/>
            <a:ext cx="8128000" cy="609600"/>
          </a:xfrm>
          <a:prstGeom prst="rect">
            <a:avLst/>
          </a:prstGeom>
          <a:noFill/>
          <a:ln w="9525">
            <a:noFill/>
            <a:miter lim="800000"/>
            <a:headEnd/>
            <a:tailEnd/>
          </a:ln>
        </p:spPr>
      </p:pic>
      <p:sp>
        <p:nvSpPr>
          <p:cNvPr id="6" name="Rectangle 5"/>
          <p:cNvSpPr/>
          <p:nvPr/>
        </p:nvSpPr>
        <p:spPr>
          <a:xfrm>
            <a:off x="609600" y="4724400"/>
            <a:ext cx="8382000" cy="2554545"/>
          </a:xfrm>
          <a:prstGeom prst="rect">
            <a:avLst/>
          </a:prstGeom>
        </p:spPr>
        <p:txBody>
          <a:bodyPr wrap="square">
            <a:spAutoFit/>
          </a:bodyPr>
          <a:lstStyle/>
          <a:p>
            <a:pPr>
              <a:buFont typeface="Arial" pitchFamily="34" charset="0"/>
              <a:buChar char="•"/>
            </a:pPr>
            <a:r>
              <a:rPr lang="en-US" sz="3200" dirty="0" smtClean="0"/>
              <a:t>If you use iron(III) ions, the second of these</a:t>
            </a:r>
          </a:p>
          <a:p>
            <a:r>
              <a:rPr lang="en-US" sz="3200" dirty="0" smtClean="0"/>
              <a:t>  reactions happens first.</a:t>
            </a:r>
          </a:p>
          <a:p>
            <a:pPr>
              <a:buFont typeface="Arial" pitchFamily="34" charset="0"/>
              <a:buChar char="•"/>
            </a:pPr>
            <a:r>
              <a:rPr lang="en-US" sz="3200" dirty="0" smtClean="0"/>
              <a:t>Iron act as catalysts because of its ability to</a:t>
            </a:r>
          </a:p>
          <a:p>
            <a:r>
              <a:rPr lang="en-US" sz="3200" dirty="0" smtClean="0"/>
              <a:t>  change oxidation state.</a:t>
            </a:r>
          </a:p>
          <a:p>
            <a:endParaRPr lang="en-US" sz="32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120135"/>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800" b="1" i="0" u="none" strike="noStrike" cap="none" normalizeH="0" baseline="0" dirty="0" smtClean="0">
                <a:ln>
                  <a:noFill/>
                </a:ln>
                <a:solidFill>
                  <a:schemeClr val="tx1"/>
                </a:solidFill>
                <a:effectLst/>
                <a:ea typeface="Times New Roman" pitchFamily="18" charset="0"/>
                <a:cs typeface="Arial" pitchFamily="34" charset="0"/>
              </a:rPr>
              <a:t>Example 3:  </a:t>
            </a:r>
            <a:r>
              <a:rPr lang="en-US" sz="2800" b="1" dirty="0" smtClean="0"/>
              <a:t>Nickel in the </a:t>
            </a:r>
            <a:r>
              <a:rPr kumimoji="0" lang="en-US" sz="2800" b="1" i="0" u="none" strike="noStrike" cap="none" normalizeH="0" baseline="0" dirty="0" smtClean="0">
                <a:ln>
                  <a:noFill/>
                </a:ln>
                <a:solidFill>
                  <a:schemeClr val="tx1"/>
                </a:solidFill>
                <a:effectLst/>
                <a:ea typeface="Times New Roman" pitchFamily="18" charset="0"/>
                <a:cs typeface="Arial" pitchFamily="34" charset="0"/>
              </a:rPr>
              <a:t>hydrogenation </a:t>
            </a:r>
          </a:p>
          <a:p>
            <a:pPr lvl="0" fontAlgn="base">
              <a:spcBef>
                <a:spcPct val="0"/>
              </a:spcBef>
              <a:spcAft>
                <a:spcPct val="0"/>
              </a:spcAft>
            </a:pPr>
            <a:r>
              <a:rPr lang="en-US" sz="2800" b="1" dirty="0" smtClean="0">
                <a:ea typeface="Times New Roman" pitchFamily="18" charset="0"/>
                <a:cs typeface="Arial" pitchFamily="34" charset="0"/>
              </a:rPr>
              <a:t>                     </a:t>
            </a:r>
            <a:r>
              <a:rPr kumimoji="0" lang="en-US" sz="2800" b="1" i="0" u="none" strike="noStrike" cap="none" normalizeH="0" baseline="0" dirty="0" smtClean="0">
                <a:ln>
                  <a:noFill/>
                </a:ln>
                <a:solidFill>
                  <a:schemeClr val="tx1"/>
                </a:solidFill>
                <a:effectLst/>
                <a:ea typeface="Times New Roman" pitchFamily="18" charset="0"/>
                <a:cs typeface="Arial" pitchFamily="34" charset="0"/>
              </a:rPr>
              <a:t>of C=C bonds</a:t>
            </a:r>
          </a:p>
          <a:p>
            <a:pPr lvl="0" fontAlgn="base">
              <a:spcBef>
                <a:spcPct val="0"/>
              </a:spcBef>
              <a:spcAft>
                <a:spcPct val="0"/>
              </a:spcAft>
            </a:pPr>
            <a:endParaRPr kumimoji="0" lang="en-US" sz="2800" b="1" i="0" u="none" strike="noStrike" cap="none" normalizeH="0" baseline="0" dirty="0" smtClean="0">
              <a:ln>
                <a:noFill/>
              </a:ln>
              <a:solidFill>
                <a:schemeClr val="tx1"/>
              </a:solidFill>
              <a:effectLst/>
              <a:ea typeface="Times New Roman" pitchFamily="18" charset="0"/>
              <a:cs typeface="Arial" pitchFamily="34" charset="0"/>
            </a:endParaRPr>
          </a:p>
          <a:p>
            <a:pPr fontAlgn="base">
              <a:spcBef>
                <a:spcPct val="0"/>
              </a:spcBef>
              <a:spcAft>
                <a:spcPct val="0"/>
              </a:spcAft>
              <a:buFont typeface="Arial" pitchFamily="34" charset="0"/>
              <a:buChar char="•"/>
            </a:pPr>
            <a:r>
              <a:rPr lang="en-US" sz="3200" dirty="0" smtClean="0"/>
              <a:t>In industrial: manufacture of margarine from </a:t>
            </a:r>
          </a:p>
          <a:p>
            <a:pPr fontAlgn="base">
              <a:spcBef>
                <a:spcPct val="0"/>
              </a:spcBef>
              <a:spcAft>
                <a:spcPct val="0"/>
              </a:spcAft>
            </a:pPr>
            <a:r>
              <a:rPr lang="en-US" sz="3200" dirty="0" smtClean="0"/>
              <a:t>                      vegetable oils.</a:t>
            </a:r>
          </a:p>
          <a:p>
            <a:pPr fontAlgn="base">
              <a:spcBef>
                <a:spcPct val="0"/>
              </a:spcBef>
              <a:spcAft>
                <a:spcPct val="0"/>
              </a:spcAft>
              <a:buFont typeface="Arial" pitchFamily="34" charset="0"/>
              <a:buChar char="•"/>
            </a:pPr>
            <a:r>
              <a:rPr lang="en-US" sz="3200" dirty="0" smtClean="0"/>
              <a:t> In laboratory: </a:t>
            </a:r>
            <a:r>
              <a:rPr lang="en-US" sz="3200" dirty="0" err="1" smtClean="0"/>
              <a:t>ethene</a:t>
            </a:r>
            <a:r>
              <a:rPr lang="en-US" sz="3200" dirty="0" smtClean="0"/>
              <a:t> and hydrogen in the </a:t>
            </a:r>
          </a:p>
          <a:p>
            <a:pPr fontAlgn="base">
              <a:spcBef>
                <a:spcPct val="0"/>
              </a:spcBef>
              <a:spcAft>
                <a:spcPct val="0"/>
              </a:spcAft>
            </a:pPr>
            <a:r>
              <a:rPr lang="en-US" sz="3200" dirty="0" smtClean="0"/>
              <a:t>   presence of a nickel catalyst.</a:t>
            </a:r>
          </a:p>
          <a:p>
            <a:pPr fontAlgn="base">
              <a:spcBef>
                <a:spcPct val="0"/>
              </a:spcBef>
              <a:spcAft>
                <a:spcPct val="0"/>
              </a:spcAft>
            </a:pPr>
            <a:endParaRPr lang="en-US" sz="3200" dirty="0" smtClean="0"/>
          </a:p>
          <a:p>
            <a:pPr fontAlgn="base">
              <a:spcBef>
                <a:spcPct val="0"/>
              </a:spcBef>
              <a:spcAft>
                <a:spcPct val="0"/>
              </a:spcAft>
            </a:pPr>
            <a:endParaRPr lang="en-US" sz="3200" dirty="0" smtClean="0"/>
          </a:p>
          <a:p>
            <a:pPr fontAlgn="base">
              <a:spcBef>
                <a:spcPct val="0"/>
              </a:spcBef>
              <a:spcAft>
                <a:spcPct val="0"/>
              </a:spcAft>
            </a:pPr>
            <a:endParaRPr lang="en-US" sz="2800" dirty="0" smtClean="0"/>
          </a:p>
          <a:p>
            <a:pPr fontAlgn="base">
              <a:spcBef>
                <a:spcPct val="0"/>
              </a:spcBef>
              <a:spcAft>
                <a:spcPct val="0"/>
              </a:spcAft>
            </a:pPr>
            <a:endParaRPr lang="en-US" sz="2800" dirty="0" smtClean="0"/>
          </a:p>
          <a:p>
            <a:pPr lvl="0" fontAlgn="base">
              <a:spcBef>
                <a:spcPct val="0"/>
              </a:spcBef>
              <a:spcAft>
                <a:spcPct val="0"/>
              </a:spcAft>
            </a:pPr>
            <a:endParaRPr kumimoji="0" lang="en-US" sz="2800" b="1"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800" b="1" dirty="0" smtClean="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cs typeface="Arial" pitchFamily="34" charset="0"/>
            </a:endParaRPr>
          </a:p>
        </p:txBody>
      </p:sp>
      <p:pic>
        <p:nvPicPr>
          <p:cNvPr id="4" name="Picture 2" descr="ethh2eqn"/>
          <p:cNvPicPr>
            <a:picLocks noChangeAspect="1" noChangeArrowheads="1"/>
          </p:cNvPicPr>
          <p:nvPr/>
        </p:nvPicPr>
        <p:blipFill>
          <a:blip r:embed="rId2" cstate="print"/>
          <a:srcRect/>
          <a:stretch>
            <a:fillRect/>
          </a:stretch>
        </p:blipFill>
        <p:spPr bwMode="auto">
          <a:xfrm>
            <a:off x="533400" y="3962400"/>
            <a:ext cx="826008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0" y="457200"/>
            <a:ext cx="86868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Helvetica" charset="0"/>
                <a:ea typeface="Helvetica" charset="0"/>
                <a:cs typeface="Arial" pitchFamily="34" charset="0"/>
              </a:rPr>
              <a:t>Example 4: Vanadium(V) oxide as a catalyst in the</a:t>
            </a:r>
          </a:p>
          <a:p>
            <a:pPr marL="0" marR="0" lvl="0" indent="0" algn="l" defTabSz="914400" rtl="0" eaLnBrk="1" fontAlgn="base" latinLnBrk="0" hangingPunct="1">
              <a:lnSpc>
                <a:spcPct val="100000"/>
              </a:lnSpc>
              <a:spcBef>
                <a:spcPct val="0"/>
              </a:spcBef>
              <a:spcAft>
                <a:spcPct val="0"/>
              </a:spcAft>
              <a:buClrTx/>
              <a:buSzTx/>
              <a:buFontTx/>
              <a:buNone/>
              <a:tabLst/>
            </a:pPr>
            <a:r>
              <a:rPr lang="en-US" sz="2800" b="1" dirty="0" smtClean="0">
                <a:solidFill>
                  <a:srgbClr val="000000"/>
                </a:solidFill>
                <a:latin typeface="Helvetica" charset="0"/>
                <a:ea typeface="Helvetica" charset="0"/>
                <a:cs typeface="Arial" pitchFamily="34" charset="0"/>
              </a:rPr>
              <a:t>            </a:t>
            </a:r>
            <a:r>
              <a:rPr kumimoji="0" lang="en-US" sz="2800" b="1" i="0" u="none" strike="noStrike" cap="none" normalizeH="0" baseline="0" dirty="0" smtClean="0">
                <a:ln>
                  <a:noFill/>
                </a:ln>
                <a:solidFill>
                  <a:srgbClr val="000000"/>
                </a:solidFill>
                <a:effectLst/>
                <a:latin typeface="Helvetica" charset="0"/>
                <a:ea typeface="Helvetica" charset="0"/>
                <a:cs typeface="Arial" pitchFamily="34" charset="0"/>
              </a:rPr>
              <a:t>        Contact Process</a:t>
            </a:r>
          </a:p>
          <a:p>
            <a:pPr marL="0" marR="0" lvl="0" indent="0" algn="l" defTabSz="914400" rtl="0" eaLnBrk="1" fontAlgn="base" latinLnBrk="0" hangingPunct="1">
              <a:lnSpc>
                <a:spcPct val="100000"/>
              </a:lnSpc>
              <a:spcBef>
                <a:spcPct val="0"/>
              </a:spcBef>
              <a:spcAft>
                <a:spcPct val="0"/>
              </a:spcAft>
              <a:buClrTx/>
              <a:buSzTx/>
              <a:buFontTx/>
              <a:buNone/>
              <a:tabLst/>
            </a:pPr>
            <a:endParaRPr lang="en-US" sz="2800" b="1" dirty="0" smtClean="0">
              <a:solidFill>
                <a:srgbClr val="000000"/>
              </a:solidFill>
              <a:latin typeface="Helvetica" charset="0"/>
              <a:ea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000000"/>
              </a:solidFill>
              <a:effectLst/>
              <a:latin typeface="Helvetica" charset="0"/>
              <a:ea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800" b="1" dirty="0" smtClean="0">
              <a:solidFill>
                <a:srgbClr val="000000"/>
              </a:solidFill>
              <a:latin typeface="Helvetica" charset="0"/>
              <a:ea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000000"/>
              </a:solidFill>
              <a:effectLst/>
              <a:latin typeface="Helvetica" charset="0"/>
              <a:ea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000000"/>
              </a:solidFill>
              <a:effectLst/>
              <a:latin typeface="Helvetica" charset="0"/>
              <a:ea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800" b="1" dirty="0" smtClean="0">
              <a:solidFill>
                <a:srgbClr val="000000"/>
              </a:solidFill>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2772" name="Picture 4" descr="contact1"/>
          <p:cNvPicPr>
            <a:picLocks noChangeAspect="1" noChangeArrowheads="1"/>
          </p:cNvPicPr>
          <p:nvPr/>
        </p:nvPicPr>
        <p:blipFill>
          <a:blip r:embed="rId2" cstate="print"/>
          <a:srcRect/>
          <a:stretch>
            <a:fillRect/>
          </a:stretch>
        </p:blipFill>
        <p:spPr bwMode="auto">
          <a:xfrm>
            <a:off x="685800" y="1828800"/>
            <a:ext cx="76581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descr="http://ts4.mm.bing.net/images/thumbnail.aspx?q=471763531175&amp;id=f4f68dd0fb9bd4cb78e7c0de2474b7ff&amp;url=http%3a%2f%2fimages-of-elements.com%2fchromium.jpg"/>
          <p:cNvPicPr>
            <a:picLocks noChangeAspect="1" noChangeArrowheads="1"/>
          </p:cNvPicPr>
          <p:nvPr/>
        </p:nvPicPr>
        <p:blipFill>
          <a:blip r:embed="rId2" cstate="print"/>
          <a:srcRect/>
          <a:stretch>
            <a:fillRect/>
          </a:stretch>
        </p:blipFill>
        <p:spPr bwMode="auto">
          <a:xfrm>
            <a:off x="381000" y="685800"/>
            <a:ext cx="3505200" cy="2857500"/>
          </a:xfrm>
          <a:prstGeom prst="rect">
            <a:avLst/>
          </a:prstGeom>
          <a:noFill/>
        </p:spPr>
      </p:pic>
      <p:sp>
        <p:nvSpPr>
          <p:cNvPr id="3" name="Rectangle 2"/>
          <p:cNvSpPr/>
          <p:nvPr/>
        </p:nvSpPr>
        <p:spPr>
          <a:xfrm>
            <a:off x="228600" y="3995678"/>
            <a:ext cx="4572000" cy="923330"/>
          </a:xfrm>
          <a:prstGeom prst="rect">
            <a:avLst/>
          </a:prstGeom>
        </p:spPr>
        <p:txBody>
          <a:bodyPr>
            <a:spAutoFit/>
          </a:bodyPr>
          <a:lstStyle/>
          <a:p>
            <a:r>
              <a:rPr lang="en-US" dirty="0" smtClean="0"/>
              <a:t/>
            </a:r>
            <a:br>
              <a:rPr lang="en-US" dirty="0" smtClean="0"/>
            </a:br>
            <a:r>
              <a:rPr lang="en-US" dirty="0" smtClean="0"/>
              <a:t/>
            </a:r>
            <a:br>
              <a:rPr lang="en-US" dirty="0" smtClean="0"/>
            </a:br>
            <a:endParaRPr lang="en-US" dirty="0"/>
          </a:p>
        </p:txBody>
      </p:sp>
      <p:pic>
        <p:nvPicPr>
          <p:cNvPr id="215044" name="Picture 4" descr="http://jchemed.chem.wisc.edu/JCESoft/CCA/CCA4/STILLS64/CmCz_elt/Cr/Cr_element/4.JPG"/>
          <p:cNvPicPr>
            <a:picLocks noChangeAspect="1" noChangeArrowheads="1"/>
          </p:cNvPicPr>
          <p:nvPr/>
        </p:nvPicPr>
        <p:blipFill>
          <a:blip r:embed="rId3" cstate="print"/>
          <a:srcRect/>
          <a:stretch>
            <a:fillRect/>
          </a:stretch>
        </p:blipFill>
        <p:spPr bwMode="auto">
          <a:xfrm>
            <a:off x="4800600" y="342900"/>
            <a:ext cx="3886200" cy="2914650"/>
          </a:xfrm>
          <a:prstGeom prst="rect">
            <a:avLst/>
          </a:prstGeom>
          <a:noFill/>
        </p:spPr>
      </p:pic>
      <p:sp>
        <p:nvSpPr>
          <p:cNvPr id="6" name="Rectangle 5"/>
          <p:cNvSpPr/>
          <p:nvPr/>
        </p:nvSpPr>
        <p:spPr>
          <a:xfrm>
            <a:off x="304800" y="0"/>
            <a:ext cx="1524200" cy="461665"/>
          </a:xfrm>
          <a:prstGeom prst="rect">
            <a:avLst/>
          </a:prstGeom>
        </p:spPr>
        <p:txBody>
          <a:bodyPr wrap="none">
            <a:spAutoFit/>
          </a:bodyPr>
          <a:lstStyle/>
          <a:p>
            <a:r>
              <a:rPr lang="en-US" sz="2400" b="1" dirty="0" smtClean="0"/>
              <a:t>Chromium</a:t>
            </a:r>
            <a:endParaRPr lang="en-US" sz="2400" b="1" dirty="0"/>
          </a:p>
        </p:txBody>
      </p:sp>
      <p:pic>
        <p:nvPicPr>
          <p:cNvPr id="160770" name="Picture 2" descr="http://periodictable.com/Samples/024.10/s13.JPG"/>
          <p:cNvPicPr>
            <a:picLocks noChangeAspect="1" noChangeArrowheads="1"/>
          </p:cNvPicPr>
          <p:nvPr/>
        </p:nvPicPr>
        <p:blipFill>
          <a:blip r:embed="rId4" cstate="print"/>
          <a:srcRect/>
          <a:stretch>
            <a:fillRect/>
          </a:stretch>
        </p:blipFill>
        <p:spPr bwMode="auto">
          <a:xfrm>
            <a:off x="457200" y="3429000"/>
            <a:ext cx="3200400" cy="3200400"/>
          </a:xfrm>
          <a:prstGeom prst="rect">
            <a:avLst/>
          </a:prstGeom>
          <a:noFill/>
        </p:spPr>
      </p:pic>
      <p:sp>
        <p:nvSpPr>
          <p:cNvPr id="8" name="Rectangle 7"/>
          <p:cNvSpPr/>
          <p:nvPr/>
        </p:nvSpPr>
        <p:spPr>
          <a:xfrm>
            <a:off x="609600" y="6324600"/>
            <a:ext cx="1690976" cy="369332"/>
          </a:xfrm>
          <a:prstGeom prst="rect">
            <a:avLst/>
          </a:prstGeom>
        </p:spPr>
        <p:txBody>
          <a:bodyPr wrap="none">
            <a:spAutoFit/>
          </a:bodyPr>
          <a:lstStyle/>
          <a:p>
            <a:r>
              <a:rPr lang="en-US" dirty="0" smtClean="0"/>
              <a:t>solid chromium </a:t>
            </a:r>
            <a:endParaRPr lang="en-US" dirty="0"/>
          </a:p>
        </p:txBody>
      </p:sp>
      <p:pic>
        <p:nvPicPr>
          <p:cNvPr id="160772" name="Picture 4" descr="http://periodictable.com/Samples/024.11/s9s.JPG"/>
          <p:cNvPicPr>
            <a:picLocks noChangeAspect="1" noChangeArrowheads="1"/>
          </p:cNvPicPr>
          <p:nvPr/>
        </p:nvPicPr>
        <p:blipFill>
          <a:blip r:embed="rId5" cstate="print"/>
          <a:srcRect/>
          <a:stretch>
            <a:fillRect/>
          </a:stretch>
        </p:blipFill>
        <p:spPr bwMode="auto">
          <a:xfrm>
            <a:off x="5181600" y="3276600"/>
            <a:ext cx="3390900" cy="3390900"/>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http://www.chemguide.co.uk/inorganic/transition/padding.gif"/>
          <p:cNvPicPr>
            <a:picLocks noChangeAspect="1" noChangeArrowheads="1"/>
          </p:cNvPicPr>
          <p:nvPr/>
        </p:nvPicPr>
        <p:blipFill>
          <a:blip r:embed="rId2" r:link="rId3" cstate="print"/>
          <a:srcRect/>
          <a:stretch>
            <a:fillRect/>
          </a:stretch>
        </p:blipFill>
        <p:spPr bwMode="auto">
          <a:xfrm>
            <a:off x="0" y="457200"/>
            <a:ext cx="381000" cy="142875"/>
          </a:xfrm>
          <a:prstGeom prst="rect">
            <a:avLst/>
          </a:prstGeom>
          <a:noFill/>
        </p:spPr>
      </p:pic>
      <p:pic>
        <p:nvPicPr>
          <p:cNvPr id="36867" name="Picture 3" descr="http://www.chemguide.co.uk/inorganic/transition/contact2.gif"/>
          <p:cNvPicPr>
            <a:picLocks noChangeAspect="1" noChangeArrowheads="1"/>
          </p:cNvPicPr>
          <p:nvPr/>
        </p:nvPicPr>
        <p:blipFill>
          <a:blip r:embed="rId4" r:link="rId5" cstate="print"/>
          <a:srcRect/>
          <a:stretch>
            <a:fillRect/>
          </a:stretch>
        </p:blipFill>
        <p:spPr bwMode="auto">
          <a:xfrm>
            <a:off x="609600" y="2057400"/>
            <a:ext cx="7680960" cy="457200"/>
          </a:xfrm>
          <a:prstGeom prst="rect">
            <a:avLst/>
          </a:prstGeom>
          <a:noFill/>
        </p:spPr>
      </p:pic>
      <p:pic>
        <p:nvPicPr>
          <p:cNvPr id="36866" name="Picture 2" descr="http://www.chemguide.co.uk/inorganic/transition/padding.gif"/>
          <p:cNvPicPr>
            <a:picLocks noChangeAspect="1" noChangeArrowheads="1"/>
          </p:cNvPicPr>
          <p:nvPr/>
        </p:nvPicPr>
        <p:blipFill>
          <a:blip r:embed="rId2" r:link="rId3" cstate="print"/>
          <a:srcRect/>
          <a:stretch>
            <a:fillRect/>
          </a:stretch>
        </p:blipFill>
        <p:spPr bwMode="auto">
          <a:xfrm>
            <a:off x="0" y="1200150"/>
            <a:ext cx="381000" cy="142875"/>
          </a:xfrm>
          <a:prstGeom prst="rect">
            <a:avLst/>
          </a:prstGeom>
          <a:noFill/>
        </p:spPr>
      </p:pic>
      <p:pic>
        <p:nvPicPr>
          <p:cNvPr id="36865" name="Picture 1" descr="http://www.chemguide.co.uk/inorganic/transition/contact3.gif"/>
          <p:cNvPicPr>
            <a:picLocks noChangeAspect="1" noChangeArrowheads="1"/>
          </p:cNvPicPr>
          <p:nvPr/>
        </p:nvPicPr>
        <p:blipFill>
          <a:blip r:embed="rId6" r:link="rId7" cstate="print"/>
          <a:srcRect/>
          <a:stretch>
            <a:fillRect/>
          </a:stretch>
        </p:blipFill>
        <p:spPr bwMode="auto">
          <a:xfrm>
            <a:off x="685800" y="3429000"/>
            <a:ext cx="7239000" cy="883634"/>
          </a:xfrm>
          <a:prstGeom prst="rect">
            <a:avLst/>
          </a:prstGeom>
          <a:noFill/>
        </p:spPr>
      </p:pic>
      <p:sp>
        <p:nvSpPr>
          <p:cNvPr id="36869" name="Rectangle 5"/>
          <p:cNvSpPr>
            <a:spLocks noChangeArrowheads="1"/>
          </p:cNvSpPr>
          <p:nvPr/>
        </p:nvSpPr>
        <p:spPr bwMode="auto">
          <a:xfrm>
            <a:off x="304800" y="0"/>
            <a:ext cx="8119082" cy="267765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ea typeface="Times New Roman" pitchFamily="18" charset="0"/>
                <a:cs typeface="Arial" pitchFamily="34" charset="0"/>
              </a:rPr>
              <a:t>Mechanism: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ea typeface="Times New Roman" pitchFamily="18" charset="0"/>
                <a:cs typeface="Arial" pitchFamily="34" charset="0"/>
              </a:rPr>
              <a:t>The </a:t>
            </a:r>
            <a:r>
              <a:rPr kumimoji="0" lang="en-US" sz="2800" b="0" i="0" u="none" strike="noStrike" cap="none" normalizeH="0" baseline="0" dirty="0" err="1" smtClean="0">
                <a:ln>
                  <a:noFill/>
                </a:ln>
                <a:solidFill>
                  <a:schemeClr val="tx1"/>
                </a:solidFill>
                <a:effectLst/>
                <a:ea typeface="Times New Roman" pitchFamily="18" charset="0"/>
                <a:cs typeface="Arial" pitchFamily="34" charset="0"/>
              </a:rPr>
              <a:t>sulphur</a:t>
            </a:r>
            <a:r>
              <a:rPr kumimoji="0" lang="en-US" sz="2800" b="0" i="0" u="none" strike="noStrike" cap="none" normalizeH="0" baseline="0" dirty="0" smtClean="0">
                <a:ln>
                  <a:noFill/>
                </a:ln>
                <a:solidFill>
                  <a:schemeClr val="tx1"/>
                </a:solidFill>
                <a:effectLst/>
                <a:ea typeface="Times New Roman" pitchFamily="18" charset="0"/>
                <a:cs typeface="Arial" pitchFamily="34" charset="0"/>
              </a:rPr>
              <a:t> dioxide is </a:t>
            </a:r>
            <a:r>
              <a:rPr kumimoji="0" lang="en-US" sz="2800" b="0" i="0" u="none" strike="noStrike" cap="none" normalizeH="0" baseline="0" dirty="0" err="1" smtClean="0">
                <a:ln>
                  <a:noFill/>
                </a:ln>
                <a:solidFill>
                  <a:schemeClr val="tx1"/>
                </a:solidFill>
                <a:effectLst/>
                <a:ea typeface="Times New Roman" pitchFamily="18" charset="0"/>
                <a:cs typeface="Arial" pitchFamily="34" charset="0"/>
              </a:rPr>
              <a:t>oxidised</a:t>
            </a:r>
            <a:r>
              <a:rPr kumimoji="0" lang="en-US" sz="2800" b="0" i="0" u="none" strike="noStrike" cap="none" normalizeH="0" baseline="0" dirty="0" smtClean="0">
                <a:ln>
                  <a:noFill/>
                </a:ln>
                <a:solidFill>
                  <a:schemeClr val="tx1"/>
                </a:solidFill>
                <a:effectLst/>
                <a:ea typeface="Times New Roman" pitchFamily="18" charset="0"/>
                <a:cs typeface="Arial" pitchFamily="34" charset="0"/>
              </a:rPr>
              <a:t> to </a:t>
            </a:r>
            <a:r>
              <a:rPr kumimoji="0" lang="en-US" sz="2800" b="0" i="0" u="none" strike="noStrike" cap="none" normalizeH="0" baseline="0" dirty="0" err="1" smtClean="0">
                <a:ln>
                  <a:noFill/>
                </a:ln>
                <a:solidFill>
                  <a:schemeClr val="tx1"/>
                </a:solidFill>
                <a:effectLst/>
                <a:ea typeface="Times New Roman" pitchFamily="18" charset="0"/>
                <a:cs typeface="Arial" pitchFamily="34" charset="0"/>
              </a:rPr>
              <a:t>sulphur</a:t>
            </a:r>
            <a:r>
              <a:rPr kumimoji="0" lang="en-US" sz="2800" b="0" i="0" u="none" strike="noStrike" cap="none" normalizeH="0" baseline="0" dirty="0" smtClean="0">
                <a:ln>
                  <a:noFill/>
                </a:ln>
                <a:solidFill>
                  <a:schemeClr val="tx1"/>
                </a:solidFill>
                <a:effectLst/>
                <a:ea typeface="Times New Roman" pitchFamily="18" charset="0"/>
                <a:cs typeface="Arial" pitchFamily="34" charset="0"/>
              </a:rPr>
              <a:t> trioxide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ea typeface="Times New Roman" pitchFamily="18" charset="0"/>
                <a:cs typeface="Arial" pitchFamily="34" charset="0"/>
              </a:rPr>
              <a:t>by the vanadium(V) oxide.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tx1"/>
                </a:solidFill>
                <a:effectLst/>
                <a:ea typeface="Times New Roman" pitchFamily="18" charset="0"/>
                <a:cs typeface="Arial" pitchFamily="34" charset="0"/>
              </a:rPr>
              <a:t>vanadium(V) oxide is reduced to vanadium(IV) oxide.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cs typeface="Arial" pitchFamily="34" charset="0"/>
            </a:endParaRPr>
          </a:p>
        </p:txBody>
      </p:sp>
      <p:sp>
        <p:nvSpPr>
          <p:cNvPr id="36870" name="Rectangle 6"/>
          <p:cNvSpPr>
            <a:spLocks noChangeArrowheads="1"/>
          </p:cNvSpPr>
          <p:nvPr/>
        </p:nvSpPr>
        <p:spPr bwMode="auto">
          <a:xfrm>
            <a:off x="442707" y="2209800"/>
            <a:ext cx="8701293" cy="123110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tx1"/>
                </a:solidFill>
                <a:effectLst/>
                <a:ea typeface="Times New Roman" pitchFamily="18" charset="0"/>
                <a:cs typeface="Arial" pitchFamily="34" charset="0"/>
              </a:rPr>
              <a:t>The vanadium(IV) oxide is then re-</a:t>
            </a:r>
            <a:r>
              <a:rPr kumimoji="0" lang="en-US" sz="2800" b="0" i="0" u="none" strike="noStrike" cap="none" normalizeH="0" baseline="0" dirty="0" err="1" smtClean="0">
                <a:ln>
                  <a:noFill/>
                </a:ln>
                <a:solidFill>
                  <a:schemeClr val="tx1"/>
                </a:solidFill>
                <a:effectLst/>
                <a:ea typeface="Times New Roman" pitchFamily="18" charset="0"/>
                <a:cs typeface="Arial" pitchFamily="34" charset="0"/>
              </a:rPr>
              <a:t>oxidised</a:t>
            </a:r>
            <a:r>
              <a:rPr kumimoji="0" lang="en-US" sz="2800" b="0" i="0" u="none" strike="noStrike" cap="none" normalizeH="0" baseline="0" dirty="0" smtClean="0">
                <a:ln>
                  <a:noFill/>
                </a:ln>
                <a:solidFill>
                  <a:schemeClr val="tx1"/>
                </a:solidFill>
                <a:effectLst/>
                <a:ea typeface="Times New Roman" pitchFamily="18" charset="0"/>
                <a:cs typeface="Arial" pitchFamily="34" charset="0"/>
              </a:rPr>
              <a:t> by the oxygen.</a:t>
            </a:r>
            <a:endParaRPr kumimoji="0" lang="en-US" sz="2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71" name="Rectangle 7"/>
          <p:cNvSpPr>
            <a:spLocks noChangeArrowheads="1"/>
          </p:cNvSpPr>
          <p:nvPr/>
        </p:nvSpPr>
        <p:spPr bwMode="auto">
          <a:xfrm>
            <a:off x="457200" y="4419600"/>
            <a:ext cx="7731797" cy="13849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tx1"/>
                </a:solidFill>
                <a:effectLst/>
                <a:ea typeface="Times New Roman" pitchFamily="18" charset="0"/>
                <a:cs typeface="Arial" pitchFamily="34" charset="0"/>
              </a:rPr>
              <a:t> the catalyst has been temporarily changed during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ea typeface="Times New Roman" pitchFamily="18" charset="0"/>
                <a:cs typeface="Arial" pitchFamily="34" charset="0"/>
              </a:rPr>
              <a:t>the reaction, at the end it is chemically the same as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ea typeface="Times New Roman" pitchFamily="18" charset="0"/>
                <a:cs typeface="Arial" pitchFamily="34" charset="0"/>
              </a:rPr>
              <a:t>it started.</a:t>
            </a:r>
            <a:endParaRPr kumimoji="0" lang="en-US" sz="2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a:t>
            </a:r>
            <a:endParaRPr lang="en-US" dirty="0"/>
          </a:p>
        </p:txBody>
      </p:sp>
      <p:pic>
        <p:nvPicPr>
          <p:cNvPr id="4" name="Picture 2" descr="http://c.photoshelter.com/img-get/I0000OZ6_B9_gVcw/s/650/650/Zinc-Rod-2-Copper-Sulfate-Solution-GOR-19132v.jpg"/>
          <p:cNvPicPr>
            <a:picLocks noGrp="1" noChangeAspect="1" noChangeArrowheads="1"/>
          </p:cNvPicPr>
          <p:nvPr>
            <p:ph idx="1"/>
          </p:nvPr>
        </p:nvPicPr>
        <p:blipFill>
          <a:blip r:embed="rId2" cstate="print"/>
          <a:srcRect/>
          <a:stretch>
            <a:fillRect/>
          </a:stretch>
        </p:blipFill>
        <p:spPr bwMode="auto">
          <a:xfrm>
            <a:off x="2057400" y="1784999"/>
            <a:ext cx="4343400" cy="2888265"/>
          </a:xfrm>
          <a:prstGeom prst="rect">
            <a:avLst/>
          </a:prstGeom>
          <a:noFill/>
        </p:spPr>
      </p:pic>
      <p:sp>
        <p:nvSpPr>
          <p:cNvPr id="5" name="Rectangle 4"/>
          <p:cNvSpPr/>
          <p:nvPr/>
        </p:nvSpPr>
        <p:spPr>
          <a:xfrm>
            <a:off x="1676400" y="4876800"/>
            <a:ext cx="5638800" cy="1569660"/>
          </a:xfrm>
          <a:prstGeom prst="rect">
            <a:avLst/>
          </a:prstGeom>
        </p:spPr>
        <p:txBody>
          <a:bodyPr wrap="square">
            <a:spAutoFit/>
          </a:bodyPr>
          <a:lstStyle/>
          <a:p>
            <a:r>
              <a:rPr lang="en-US" sz="2400" dirty="0" smtClean="0"/>
              <a:t>Zinc Metal and Copper Sulfate Solution - some hours later, blue color has disappeared, copper metal has appeared, some clings to the zinc rod</a:t>
            </a:r>
            <a:r>
              <a:rPr lang="en-US" sz="2000" dirty="0" smtClean="0"/>
              <a:t> </a:t>
            </a:r>
            <a:endParaRPr lang="en-US" sz="20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305800" cy="7109639"/>
          </a:xfrm>
          <a:prstGeom prst="rect">
            <a:avLst/>
          </a:prstGeom>
        </p:spPr>
        <p:txBody>
          <a:bodyPr wrap="square">
            <a:spAutoFit/>
          </a:bodyPr>
          <a:lstStyle/>
          <a:p>
            <a:endParaRPr lang="en-US" sz="2000" dirty="0" smtClean="0"/>
          </a:p>
          <a:p>
            <a:endParaRPr lang="en-US" sz="2000" dirty="0" smtClean="0"/>
          </a:p>
          <a:p>
            <a:endParaRPr lang="en-US" sz="2000" dirty="0" smtClean="0"/>
          </a:p>
          <a:p>
            <a:r>
              <a:rPr lang="en-US" sz="2000" dirty="0" smtClean="0"/>
              <a:t>One of the most important scandium uses is for preparing aluminum-scandium alloys which is used in aerospace industry for making aircraft. When it is added in trace amount (about 0.1% to 0.5%) to aluminum, it increases the strength of aluminum manifolds without increasing its weight. Its use in aerospace industry is restricted to specialized aircraft . </a:t>
            </a:r>
            <a:br>
              <a:rPr lang="en-US" sz="2000" dirty="0" smtClean="0"/>
            </a:br>
            <a:r>
              <a:rPr lang="en-US" sz="2000" dirty="0" smtClean="0"/>
              <a:t/>
            </a:r>
            <a:br>
              <a:rPr lang="en-US" sz="2000" dirty="0" smtClean="0"/>
            </a:br>
            <a:r>
              <a:rPr lang="en-US" sz="2000" dirty="0" smtClean="0"/>
              <a:t>Another  use of this aluminum-scandium alloy is in the manufacturing of various sports equipment like baseball bats, lacrosse sticks and bikes. All these items have a common requirement: a high performance material which is light in weight, rust resistant and have high melting point. </a:t>
            </a:r>
            <a:br>
              <a:rPr lang="en-US" sz="2000" dirty="0" smtClean="0"/>
            </a:br>
            <a:r>
              <a:rPr lang="en-US" sz="2000" dirty="0" smtClean="0"/>
              <a:t/>
            </a:r>
            <a:br>
              <a:rPr lang="en-US" sz="2000" dirty="0" smtClean="0"/>
            </a:br>
            <a:r>
              <a:rPr lang="en-US" sz="2000" dirty="0" smtClean="0"/>
              <a:t>Commercially, scandium is used in large scale for making metal halide lamps. These lamps are partially modified mercury vapor lamp in which a combination of scandium iodide and sodium iodide is added to get an effect of high intensity white light. The artificial light thus produced is quite similar to that of natural sunlight. These lamps are in demand that it is estimated that almost 80 kg of scandium is used every year, all over the world for production of these lamps. </a:t>
            </a:r>
            <a:r>
              <a:rPr lang="en-US" dirty="0" smtClean="0"/>
              <a:t/>
            </a:r>
            <a:br>
              <a:rPr lang="en-US" dirty="0" smtClean="0"/>
            </a:br>
            <a:r>
              <a:rPr lang="en-US" dirty="0" smtClean="0"/>
              <a:t/>
            </a:r>
            <a:br>
              <a:rPr lang="en-US" dirty="0" smtClean="0"/>
            </a:br>
            <a:endParaRPr lang="en-US" dirty="0"/>
          </a:p>
        </p:txBody>
      </p:sp>
      <p:sp>
        <p:nvSpPr>
          <p:cNvPr id="3" name="Rectangle 2"/>
          <p:cNvSpPr/>
          <p:nvPr/>
        </p:nvSpPr>
        <p:spPr>
          <a:xfrm>
            <a:off x="1676400" y="0"/>
            <a:ext cx="4800600"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rPr>
              <a:t>Uses  of scandium</a:t>
            </a:r>
            <a:endParaRPr lang="en-US" sz="3200" dirty="0">
              <a:solidFill>
                <a:schemeClr val="tx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304800"/>
            <a:ext cx="8229600" cy="2431435"/>
          </a:xfrm>
          <a:prstGeom prst="rect">
            <a:avLst/>
          </a:prstGeom>
        </p:spPr>
        <p:txBody>
          <a:bodyPr wrap="square">
            <a:spAutoFit/>
          </a:bodyPr>
          <a:lstStyle/>
          <a:p>
            <a:r>
              <a:rPr lang="en-US" sz="2800" b="1" dirty="0" smtClean="0">
                <a:latin typeface="Arial" pitchFamily="34" charset="0"/>
                <a:cs typeface="Arial" pitchFamily="34" charset="0"/>
              </a:rPr>
              <a:t>Chromium</a:t>
            </a:r>
          </a:p>
          <a:p>
            <a:r>
              <a:rPr lang="en-US" sz="2400" b="1" dirty="0" smtClean="0">
                <a:latin typeface="Arial" pitchFamily="34" charset="0"/>
                <a:cs typeface="Arial" pitchFamily="34" charset="0"/>
              </a:rPr>
              <a:t>Uses</a:t>
            </a:r>
            <a:r>
              <a:rPr lang="en-US" sz="2400" dirty="0" smtClean="0">
                <a:latin typeface="Arial" pitchFamily="34" charset="0"/>
                <a:cs typeface="Arial" pitchFamily="34" charset="0"/>
              </a:rPr>
              <a:t>: </a:t>
            </a:r>
            <a:r>
              <a:rPr lang="en-US" sz="2000" dirty="0" smtClean="0">
                <a:latin typeface="Arial" pitchFamily="34" charset="0"/>
                <a:cs typeface="Arial" pitchFamily="34" charset="0"/>
              </a:rPr>
              <a:t>Chromium is used to protect surfaces from corrosion. It makes and keeps objects like vehicles, kitchen utensils and electric parts shiny. Chromium is also the element that makes stainless steel "stainless". It does so by coating the steel with a thin shiny layer of chromium that keeps rust out. Chromium is also used for making paints and dyes. </a:t>
            </a:r>
            <a:endParaRPr lang="en-US" sz="2000" dirty="0"/>
          </a:p>
        </p:txBody>
      </p:sp>
      <p:sp>
        <p:nvSpPr>
          <p:cNvPr id="9" name="Rectangle 8"/>
          <p:cNvSpPr/>
          <p:nvPr/>
        </p:nvSpPr>
        <p:spPr>
          <a:xfrm>
            <a:off x="304800" y="2743200"/>
            <a:ext cx="8839200" cy="3416320"/>
          </a:xfrm>
          <a:prstGeom prst="rect">
            <a:avLst/>
          </a:prstGeom>
        </p:spPr>
        <p:txBody>
          <a:bodyPr wrap="square">
            <a:spAutoFit/>
          </a:bodyPr>
          <a:lstStyle/>
          <a:p>
            <a:pPr fontAlgn="b"/>
            <a:r>
              <a:rPr lang="en-US" sz="2400" b="1" dirty="0" smtClean="0"/>
              <a:t>Health</a:t>
            </a:r>
            <a:r>
              <a:rPr lang="en-US" sz="2400" dirty="0" smtClean="0"/>
              <a:t>: Small amounts of chromium III, are good for the body. Chromium III is found in black pepper, broccoli, fruit juices and some meats like turkey.</a:t>
            </a:r>
          </a:p>
          <a:p>
            <a:pPr fontAlgn="b"/>
            <a:r>
              <a:rPr lang="en-US" sz="2400" dirty="0" smtClean="0"/>
              <a:t> It is said to help dieting, reduce cholesterol and change blood sugar into energy for the body. Scientists think that chromium helps the body respond properly to insulin. Most people need 28 </a:t>
            </a:r>
            <a:r>
              <a:rPr lang="en-US" sz="2400" dirty="0" err="1" smtClean="0"/>
              <a:t>nanograms</a:t>
            </a:r>
            <a:r>
              <a:rPr lang="en-US" sz="2400" dirty="0" smtClean="0"/>
              <a:t> of chromium a day. </a:t>
            </a:r>
          </a:p>
          <a:p>
            <a:pPr fontAlgn="b"/>
            <a:r>
              <a:rPr lang="en-US" sz="2400" dirty="0" smtClean="0"/>
              <a:t>Another variety of chromium, Chromium VI, is toxic.</a:t>
            </a:r>
          </a:p>
          <a:p>
            <a:pPr fontAlgn="b"/>
            <a:r>
              <a:rPr lang="en-US" sz="2400" dirty="0" smtClean="0"/>
              <a:t>It can cause asthma, nosebleeds and nasty rashes on the body. </a:t>
            </a:r>
            <a:endParaRPr lang="en-US" sz="24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95400"/>
            <a:ext cx="8686800" cy="2246769"/>
          </a:xfrm>
          <a:prstGeom prst="rect">
            <a:avLst/>
          </a:prstGeom>
        </p:spPr>
        <p:txBody>
          <a:bodyPr wrap="square">
            <a:spAutoFit/>
          </a:bodyPr>
          <a:lstStyle/>
          <a:p>
            <a:r>
              <a:rPr lang="en-US" sz="2800" b="1" i="1" dirty="0" smtClean="0"/>
              <a:t>Titanium</a:t>
            </a:r>
            <a:r>
              <a:rPr lang="en-US" sz="2800" dirty="0" smtClean="0"/>
              <a:t>:</a:t>
            </a:r>
          </a:p>
          <a:p>
            <a:r>
              <a:rPr lang="en-US" sz="2800" dirty="0" smtClean="0"/>
              <a:t> </a:t>
            </a:r>
            <a:r>
              <a:rPr lang="en-US" sz="2800" dirty="0" smtClean="0"/>
              <a:t>Titanium is a strong lightweight metal often used in airplanes. When titanium combines with oxygen, it forms titanium dioxide (TiO2), a brilliant white pigment used in paint, paper, and plastics. </a:t>
            </a:r>
            <a:endParaRPr lang="en-US" sz="28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43000"/>
            <a:ext cx="7924800" cy="1200329"/>
          </a:xfrm>
          <a:prstGeom prst="rect">
            <a:avLst/>
          </a:prstGeom>
        </p:spPr>
        <p:txBody>
          <a:bodyPr wrap="square">
            <a:spAutoFit/>
          </a:bodyPr>
          <a:lstStyle/>
          <a:p>
            <a:r>
              <a:rPr lang="en-US" sz="2400" dirty="0" smtClean="0"/>
              <a:t>Nickel is extremely rare in nature, as it is almost always alloyed with </a:t>
            </a:r>
            <a:r>
              <a:rPr lang="en-US" sz="2400" b="1" dirty="0" smtClean="0">
                <a:hlinkClick r:id="rId2" action="ppaction://hlinkfile"/>
              </a:rPr>
              <a:t>iron</a:t>
            </a:r>
            <a:r>
              <a:rPr lang="en-US" sz="2400" dirty="0" smtClean="0"/>
              <a:t>. Iron </a:t>
            </a:r>
            <a:r>
              <a:rPr lang="en-US" sz="2400" b="1" dirty="0" smtClean="0">
                <a:hlinkClick r:id="rId3" action="ppaction://hlinkfile"/>
              </a:rPr>
              <a:t>meteorites</a:t>
            </a:r>
            <a:r>
              <a:rPr lang="en-US" sz="2400" dirty="0" smtClean="0"/>
              <a:t>, for example, are typically 6% to 20% nickel.</a:t>
            </a:r>
            <a:endParaRPr lang="en-US" sz="2400" dirty="0"/>
          </a:p>
        </p:txBody>
      </p:sp>
      <p:sp>
        <p:nvSpPr>
          <p:cNvPr id="3" name="Rectangle 2"/>
          <p:cNvSpPr/>
          <p:nvPr/>
        </p:nvSpPr>
        <p:spPr>
          <a:xfrm>
            <a:off x="990600" y="533400"/>
            <a:ext cx="1600200" cy="523220"/>
          </a:xfrm>
          <a:prstGeom prst="rect">
            <a:avLst/>
          </a:prstGeom>
        </p:spPr>
        <p:txBody>
          <a:bodyPr wrap="square">
            <a:spAutoFit/>
          </a:bodyPr>
          <a:lstStyle/>
          <a:p>
            <a:r>
              <a:rPr lang="en-US" sz="2800" dirty="0" smtClean="0"/>
              <a:t>Nickel</a:t>
            </a:r>
            <a:endParaRPr lang="en-US" sz="2800" dirty="0"/>
          </a:p>
        </p:txBody>
      </p:sp>
      <p:sp>
        <p:nvSpPr>
          <p:cNvPr id="4" name="Rectangle 3"/>
          <p:cNvSpPr/>
          <p:nvPr/>
        </p:nvSpPr>
        <p:spPr>
          <a:xfrm>
            <a:off x="838200" y="2743200"/>
            <a:ext cx="7848600" cy="1846659"/>
          </a:xfrm>
          <a:prstGeom prst="rect">
            <a:avLst/>
          </a:prstGeom>
        </p:spPr>
        <p:txBody>
          <a:bodyPr wrap="square">
            <a:spAutoFit/>
          </a:bodyPr>
          <a:lstStyle/>
          <a:p>
            <a:r>
              <a:rPr lang="en-US" sz="2400" dirty="0" smtClean="0">
                <a:cs typeface="Arial" pitchFamily="34" charset="0"/>
              </a:rPr>
              <a:t>Nickel is a quite inert metal, which often is used for plating, but frequently causes allergic reactions on the s</a:t>
            </a:r>
            <a:r>
              <a:rPr lang="en-US" sz="2400" dirty="0" smtClean="0">
                <a:cs typeface="Arial" pitchFamily="34" charset="0"/>
                <a:hlinkClick r:id="rId4"/>
              </a:rPr>
              <a:t>kins of many people. Nickel is ferromagnetic and, together with iron, forms the inner core of the Earth, which is a big magnet.</a:t>
            </a:r>
            <a:r>
              <a:rPr lang="en-US" dirty="0" smtClean="0">
                <a:latin typeface="Arial" pitchFamily="34" charset="0"/>
                <a:cs typeface="Arial" pitchFamily="34" charset="0"/>
                <a:hlinkClick r:id="rId4"/>
              </a:rPr>
              <a:t/>
            </a:r>
            <a:br>
              <a:rPr lang="en-US" dirty="0" smtClean="0">
                <a:latin typeface="Arial" pitchFamily="34" charset="0"/>
                <a:cs typeface="Arial" pitchFamily="34" charset="0"/>
                <a:hlinkClick r:id="rId4"/>
              </a:rPr>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895600"/>
            <a:ext cx="32004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Manganese metal</a:t>
            </a:r>
            <a:endParaRPr lang="en-US" sz="2800" dirty="0">
              <a:solidFill>
                <a:schemeClr val="tx1"/>
              </a:solidFill>
            </a:endParaRPr>
          </a:p>
        </p:txBody>
      </p:sp>
      <p:pic>
        <p:nvPicPr>
          <p:cNvPr id="218116" name="Picture 4" descr="http://ts2.mm.bing.net/images/thumbnail.aspx?q=426416673581&amp;id=4b46f5825e776bca9f64d50a3f7bf7ab&amp;url=http%3a%2f%2fwww.mrteverett.com%2fpictures%2fscience%2fcompound%2fmanganese.jpg"/>
          <p:cNvPicPr>
            <a:picLocks noChangeAspect="1" noChangeArrowheads="1"/>
          </p:cNvPicPr>
          <p:nvPr/>
        </p:nvPicPr>
        <p:blipFill>
          <a:blip r:embed="rId2" cstate="print"/>
          <a:srcRect/>
          <a:stretch>
            <a:fillRect/>
          </a:stretch>
        </p:blipFill>
        <p:spPr bwMode="auto">
          <a:xfrm>
            <a:off x="228600" y="762000"/>
            <a:ext cx="2032000" cy="1524000"/>
          </a:xfrm>
          <a:prstGeom prst="rect">
            <a:avLst/>
          </a:prstGeom>
          <a:noFill/>
        </p:spPr>
      </p:pic>
      <p:sp>
        <p:nvSpPr>
          <p:cNvPr id="6" name="Rectangle 5"/>
          <p:cNvSpPr/>
          <p:nvPr/>
        </p:nvSpPr>
        <p:spPr>
          <a:xfrm>
            <a:off x="4953000" y="2895600"/>
            <a:ext cx="25908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Manganese ore</a:t>
            </a:r>
            <a:endParaRPr lang="en-US" sz="2800" dirty="0">
              <a:solidFill>
                <a:schemeClr val="tx1"/>
              </a:solidFill>
            </a:endParaRPr>
          </a:p>
        </p:txBody>
      </p:sp>
      <p:pic>
        <p:nvPicPr>
          <p:cNvPr id="218120" name="Picture 8" descr="http://image.made-in-china.com/2f0j00AQaEPmGCYthd/Manganese-Chloride-Tetrahydrate-and-Monohydrate-and-Anhydrate.jpg"/>
          <p:cNvPicPr>
            <a:picLocks noChangeAspect="1" noChangeArrowheads="1"/>
          </p:cNvPicPr>
          <p:nvPr/>
        </p:nvPicPr>
        <p:blipFill>
          <a:blip r:embed="rId3" cstate="print"/>
          <a:srcRect/>
          <a:stretch>
            <a:fillRect/>
          </a:stretch>
        </p:blipFill>
        <p:spPr bwMode="auto">
          <a:xfrm>
            <a:off x="228600" y="3581400"/>
            <a:ext cx="3810000" cy="2857500"/>
          </a:xfrm>
          <a:prstGeom prst="rect">
            <a:avLst/>
          </a:prstGeom>
          <a:noFill/>
        </p:spPr>
      </p:pic>
      <p:sp>
        <p:nvSpPr>
          <p:cNvPr id="8" name="Rectangle 7"/>
          <p:cNvSpPr/>
          <p:nvPr/>
        </p:nvSpPr>
        <p:spPr>
          <a:xfrm>
            <a:off x="4191000" y="4191000"/>
            <a:ext cx="4572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Manganese chloride-4-water </a:t>
            </a:r>
            <a:endParaRPr lang="en-US" sz="2800" dirty="0">
              <a:solidFill>
                <a:schemeClr val="tx1"/>
              </a:solidFill>
            </a:endParaRPr>
          </a:p>
        </p:txBody>
      </p:sp>
      <p:pic>
        <p:nvPicPr>
          <p:cNvPr id="218122" name="Picture 10" descr="http://upload.ecvv.com/upload/Product/200801/2006102114227963940_MANGANESE_ORE.jpg"/>
          <p:cNvPicPr>
            <a:picLocks noChangeAspect="1" noChangeArrowheads="1"/>
          </p:cNvPicPr>
          <p:nvPr/>
        </p:nvPicPr>
        <p:blipFill>
          <a:blip r:embed="rId4" cstate="print"/>
          <a:srcRect/>
          <a:stretch>
            <a:fillRect/>
          </a:stretch>
        </p:blipFill>
        <p:spPr bwMode="auto">
          <a:xfrm>
            <a:off x="4038600" y="0"/>
            <a:ext cx="4510105" cy="2717308"/>
          </a:xfrm>
          <a:prstGeom prst="rect">
            <a:avLst/>
          </a:prstGeom>
          <a:noFill/>
        </p:spPr>
      </p:pic>
      <p:pic>
        <p:nvPicPr>
          <p:cNvPr id="218124" name="Picture 12" descr="http://ts2.mm.bing.net/images/thumbnail.aspx?q=494482887801&amp;id=c6028a5f47fb795efb439f9ee63ce29f&amp;url=http%3a%2f%2fwww.hobart.k12.in.us%2fksms%2fPeriodicTable%2fAbout%2520Graphics%2fmanganese.jpg"/>
          <p:cNvPicPr>
            <a:picLocks noChangeAspect="1" noChangeArrowheads="1"/>
          </p:cNvPicPr>
          <p:nvPr/>
        </p:nvPicPr>
        <p:blipFill>
          <a:blip r:embed="rId5" cstate="print"/>
          <a:srcRect/>
          <a:stretch>
            <a:fillRect/>
          </a:stretch>
        </p:blipFill>
        <p:spPr bwMode="auto">
          <a:xfrm>
            <a:off x="2362200" y="508000"/>
            <a:ext cx="1600200" cy="177800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2" descr="http://ts2.mm.bing.net/images/thumbnail.aspx?q=420066886677&amp;id=497d7d323be9bd8577497b3e1df889d9&amp;url=http%3a%2f%2fst-takla.org%2fPix%2fThings-Tool-Solid%2fMetals%2fwww-St-Takla-org--Iron-01-Lumps.jpg"/>
          <p:cNvPicPr>
            <a:picLocks noChangeAspect="1" noChangeArrowheads="1"/>
          </p:cNvPicPr>
          <p:nvPr/>
        </p:nvPicPr>
        <p:blipFill>
          <a:blip r:embed="rId2" cstate="print"/>
          <a:srcRect/>
          <a:stretch>
            <a:fillRect/>
          </a:stretch>
        </p:blipFill>
        <p:spPr bwMode="auto">
          <a:xfrm>
            <a:off x="304800" y="762000"/>
            <a:ext cx="3505200" cy="2523745"/>
          </a:xfrm>
          <a:prstGeom prst="rect">
            <a:avLst/>
          </a:prstGeom>
          <a:noFill/>
        </p:spPr>
      </p:pic>
      <p:pic>
        <p:nvPicPr>
          <p:cNvPr id="222212" name="Picture 4" descr="http://ts3.mm.bing.net/images/thumbnail.aspx?q=645899692290&amp;id=e0534feb84b03e946d45f82c48240cb4&amp;url=http%3a%2f%2fimages.dpchallenge.com%2fimages_challenge%2f1000-1999%2f1056%2f800%2fCopyrighted_Image_Reuse_Prohibited_801277.jpg"/>
          <p:cNvPicPr>
            <a:picLocks noChangeAspect="1" noChangeArrowheads="1"/>
          </p:cNvPicPr>
          <p:nvPr/>
        </p:nvPicPr>
        <p:blipFill>
          <a:blip r:embed="rId3" cstate="print"/>
          <a:srcRect/>
          <a:stretch>
            <a:fillRect/>
          </a:stretch>
        </p:blipFill>
        <p:spPr bwMode="auto">
          <a:xfrm>
            <a:off x="4495800" y="533400"/>
            <a:ext cx="3429000" cy="2686051"/>
          </a:xfrm>
          <a:prstGeom prst="rect">
            <a:avLst/>
          </a:prstGeom>
          <a:noFill/>
        </p:spPr>
      </p:pic>
      <p:sp>
        <p:nvSpPr>
          <p:cNvPr id="4" name="Rectangle 3"/>
          <p:cNvSpPr/>
          <p:nvPr/>
        </p:nvSpPr>
        <p:spPr>
          <a:xfrm>
            <a:off x="4267200" y="0"/>
            <a:ext cx="2513060" cy="400110"/>
          </a:xfrm>
          <a:prstGeom prst="rect">
            <a:avLst/>
          </a:prstGeom>
        </p:spPr>
        <p:txBody>
          <a:bodyPr wrap="none">
            <a:spAutoFit/>
          </a:bodyPr>
          <a:lstStyle/>
          <a:p>
            <a:r>
              <a:rPr lang="en-US" sz="2000" dirty="0" smtClean="0"/>
              <a:t>Antique Kerosene Iron</a:t>
            </a:r>
            <a:endParaRPr lang="en-US" sz="2000" dirty="0"/>
          </a:p>
        </p:txBody>
      </p:sp>
      <p:pic>
        <p:nvPicPr>
          <p:cNvPr id="222214" name="Picture 6" descr="http://ts1.mm.bing.net/images/thumbnail.aspx?q=494079908040&amp;id=6aedcfd5c4b85f093b8830f7659a1f87&amp;url=http%3a%2f%2faggie-horticulture.tamu.edu%2fpublications%2fcucurbitproblemsolver%2fimages%2fleaf%2flarge%2firon.jpg"/>
          <p:cNvPicPr>
            <a:picLocks noChangeAspect="1" noChangeArrowheads="1"/>
          </p:cNvPicPr>
          <p:nvPr/>
        </p:nvPicPr>
        <p:blipFill>
          <a:blip r:embed="rId4" cstate="print"/>
          <a:srcRect/>
          <a:stretch>
            <a:fillRect/>
          </a:stretch>
        </p:blipFill>
        <p:spPr bwMode="auto">
          <a:xfrm>
            <a:off x="457200" y="3505200"/>
            <a:ext cx="3505200" cy="2453641"/>
          </a:xfrm>
          <a:prstGeom prst="rect">
            <a:avLst/>
          </a:prstGeom>
          <a:noFill/>
        </p:spPr>
      </p:pic>
      <p:sp>
        <p:nvSpPr>
          <p:cNvPr id="6" name="Rectangle 5"/>
          <p:cNvSpPr/>
          <p:nvPr/>
        </p:nvSpPr>
        <p:spPr>
          <a:xfrm>
            <a:off x="457200" y="6019800"/>
            <a:ext cx="2286000" cy="400110"/>
          </a:xfrm>
          <a:prstGeom prst="rect">
            <a:avLst/>
          </a:prstGeom>
        </p:spPr>
        <p:txBody>
          <a:bodyPr wrap="square">
            <a:spAutoFit/>
          </a:bodyPr>
          <a:lstStyle/>
          <a:p>
            <a:r>
              <a:rPr lang="en-US" sz="2000" dirty="0" smtClean="0"/>
              <a:t>Iron-deficient </a:t>
            </a:r>
            <a:r>
              <a:rPr lang="en-US" sz="2000" dirty="0" smtClean="0"/>
              <a:t>plants</a:t>
            </a:r>
            <a:endParaRPr lang="en-US" sz="2000" dirty="0"/>
          </a:p>
        </p:txBody>
      </p:sp>
      <p:sp>
        <p:nvSpPr>
          <p:cNvPr id="7" name="Rectangle 6"/>
          <p:cNvSpPr/>
          <p:nvPr/>
        </p:nvSpPr>
        <p:spPr>
          <a:xfrm>
            <a:off x="0" y="0"/>
            <a:ext cx="21336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An iron ore</a:t>
            </a:r>
            <a:endParaRPr lang="en-US" sz="2400" dirty="0">
              <a:solidFill>
                <a:schemeClr val="tx1"/>
              </a:solidFill>
            </a:endParaRPr>
          </a:p>
        </p:txBody>
      </p:sp>
      <p:pic>
        <p:nvPicPr>
          <p:cNvPr id="155650" name="Picture 2" descr="http://ts2.mm.bing.net/images/thumbnail.aspx?q=668474081829&amp;id=7b8dc30c6a8ed89f1763bcf147c5026b&amp;url=http%3a%2f%2fwww.scrap.com.tw%2fimage%2fb%2fPig%2520Iron%2520Scrap%252010mm%7e300mm.JPG"/>
          <p:cNvPicPr>
            <a:picLocks noChangeAspect="1" noChangeArrowheads="1"/>
          </p:cNvPicPr>
          <p:nvPr/>
        </p:nvPicPr>
        <p:blipFill>
          <a:blip r:embed="rId5" cstate="print"/>
          <a:srcRect/>
          <a:stretch>
            <a:fillRect/>
          </a:stretch>
        </p:blipFill>
        <p:spPr bwMode="auto">
          <a:xfrm>
            <a:off x="4343400" y="3352800"/>
            <a:ext cx="3657600" cy="2743202"/>
          </a:xfrm>
          <a:prstGeom prst="rect">
            <a:avLst/>
          </a:prstGeom>
          <a:noFill/>
        </p:spPr>
      </p:pic>
      <p:sp>
        <p:nvSpPr>
          <p:cNvPr id="9" name="Rectangle 8"/>
          <p:cNvSpPr/>
          <p:nvPr/>
        </p:nvSpPr>
        <p:spPr>
          <a:xfrm>
            <a:off x="5181600" y="6248400"/>
            <a:ext cx="22098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Pig iron scrap</a:t>
            </a:r>
            <a:endParaRPr lang="en-US" sz="2400"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1032</TotalTime>
  <Words>2766</Words>
  <Application>Microsoft Office PowerPoint</Application>
  <PresentationFormat>On-screen Show (4:3)</PresentationFormat>
  <Paragraphs>437</Paragraphs>
  <Slides>75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77" baseType="lpstr">
      <vt:lpstr>Office Theme</vt:lpstr>
      <vt:lpstr>Picture</vt:lpstr>
      <vt:lpstr> transition metals </vt:lpstr>
      <vt:lpstr>d block elements.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Characteristics properties of transition metals</vt:lpstr>
      <vt:lpstr>Common oxidation state across the period</vt:lpstr>
      <vt:lpstr> Explaining the variable oxidation states in the transition metals </vt:lpstr>
      <vt:lpstr>Slide 20</vt:lpstr>
      <vt:lpstr> 2.  Readily form complex ions </vt:lpstr>
      <vt:lpstr>Slide 22</vt:lpstr>
      <vt:lpstr>Slide 23</vt:lpstr>
      <vt:lpstr>Slide 24</vt:lpstr>
      <vt:lpstr> Using orbital diagram to show the formation of  complex ion and shape of complexes. </vt:lpstr>
      <vt:lpstr>Slide 26</vt:lpstr>
      <vt:lpstr>Slide 27</vt:lpstr>
      <vt:lpstr>Slide 28</vt:lpstr>
      <vt:lpstr>Slide 29</vt:lpstr>
      <vt:lpstr>Slide 30</vt:lpstr>
      <vt:lpstr>Slide 31</vt:lpstr>
      <vt:lpstr>Slide 32</vt:lpstr>
      <vt:lpstr>3. Their compounds are colored</vt:lpstr>
      <vt:lpstr>  </vt:lpstr>
      <vt:lpstr>Slide 35</vt:lpstr>
      <vt:lpstr>Slide 36</vt:lpstr>
      <vt:lpstr>Slide 37</vt:lpstr>
      <vt:lpstr>Slide 38</vt:lpstr>
      <vt:lpstr>Slide 39</vt:lpstr>
      <vt:lpstr>Slide 40</vt:lpstr>
      <vt:lpstr>Slide 41</vt:lpstr>
      <vt:lpstr>Slide 42</vt:lpstr>
      <vt:lpstr>Slide 43</vt:lpstr>
      <vt:lpstr>Slide 44</vt:lpstr>
      <vt:lpstr> The origin of color in complex ions containing transition metals </vt:lpstr>
      <vt:lpstr>Slide 46</vt:lpstr>
      <vt:lpstr>Slide 47</vt:lpstr>
      <vt:lpstr>Slide 48</vt:lpstr>
      <vt:lpstr>Slide 49</vt:lpstr>
      <vt:lpstr>Slide 50</vt:lpstr>
      <vt:lpstr>Slide 51</vt:lpstr>
      <vt:lpstr>Slide 52</vt:lpstr>
      <vt:lpstr> What about non-transition metal complex ions? </vt:lpstr>
      <vt:lpstr>Slide 54</vt:lpstr>
      <vt:lpstr> The factors affecting the color of a transition metal complex ion </vt:lpstr>
      <vt:lpstr>Slide 56</vt:lpstr>
      <vt:lpstr>Slide 57</vt:lpstr>
      <vt:lpstr>Slide 58</vt:lpstr>
      <vt:lpstr>Slide 59</vt:lpstr>
      <vt:lpstr> 2. The oxidation state of the metal </vt:lpstr>
      <vt:lpstr>Slide 61</vt:lpstr>
      <vt:lpstr> 3. The nature of the ligands </vt:lpstr>
      <vt:lpstr>Slide 63</vt:lpstr>
      <vt:lpstr>4. Has Catalytic activity </vt:lpstr>
      <vt:lpstr>Slide 65</vt:lpstr>
      <vt:lpstr>Slide 66</vt:lpstr>
      <vt:lpstr>Slide 67</vt:lpstr>
      <vt:lpstr>Slide 68</vt:lpstr>
      <vt:lpstr>Slide 69</vt:lpstr>
      <vt:lpstr>Slide 70</vt:lpstr>
      <vt:lpstr>The end </vt:lpstr>
      <vt:lpstr>Slide 72</vt:lpstr>
      <vt:lpstr>Slide 73</vt:lpstr>
      <vt:lpstr>Slide 74</vt:lpstr>
      <vt:lpstr>Slide 75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metals </dc:title>
  <dc:creator>User</dc:creator>
  <cp:lastModifiedBy>User</cp:lastModifiedBy>
  <cp:revision>142</cp:revision>
  <dcterms:created xsi:type="dcterms:W3CDTF">2011-02-26T13:37:26Z</dcterms:created>
  <dcterms:modified xsi:type="dcterms:W3CDTF">2011-03-14T14:36:14Z</dcterms:modified>
</cp:coreProperties>
</file>