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69" r:id="rId4"/>
    <p:sldId id="277" r:id="rId5"/>
    <p:sldId id="272" r:id="rId6"/>
    <p:sldId id="264" r:id="rId7"/>
    <p:sldId id="270" r:id="rId8"/>
    <p:sldId id="284" r:id="rId9"/>
    <p:sldId id="265" r:id="rId10"/>
    <p:sldId id="285" r:id="rId11"/>
    <p:sldId id="286" r:id="rId12"/>
    <p:sldId id="267" r:id="rId13"/>
    <p:sldId id="266" r:id="rId14"/>
    <p:sldId id="278" r:id="rId15"/>
    <p:sldId id="279" r:id="rId16"/>
    <p:sldId id="281" r:id="rId17"/>
    <p:sldId id="283" r:id="rId18"/>
    <p:sldId id="289" r:id="rId19"/>
    <p:sldId id="292" r:id="rId20"/>
    <p:sldId id="293" r:id="rId21"/>
    <p:sldId id="294" r:id="rId22"/>
    <p:sldId id="295" r:id="rId23"/>
    <p:sldId id="297" r:id="rId24"/>
    <p:sldId id="257" r:id="rId25"/>
    <p:sldId id="258" r:id="rId26"/>
    <p:sldId id="263" r:id="rId27"/>
    <p:sldId id="298" r:id="rId28"/>
    <p:sldId id="299" r:id="rId29"/>
    <p:sldId id="30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0EB1-3669-4A29-B057-CBBBF135180A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03FA-044B-46E2-AB38-119336FEC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0EB1-3669-4A29-B057-CBBBF135180A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03FA-044B-46E2-AB38-119336FEC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0EB1-3669-4A29-B057-CBBBF135180A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03FA-044B-46E2-AB38-119336FEC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0EB1-3669-4A29-B057-CBBBF135180A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03FA-044B-46E2-AB38-119336FEC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0EB1-3669-4A29-B057-CBBBF135180A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03FA-044B-46E2-AB38-119336FEC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0EB1-3669-4A29-B057-CBBBF135180A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03FA-044B-46E2-AB38-119336FEC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0EB1-3669-4A29-B057-CBBBF135180A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03FA-044B-46E2-AB38-119336FEC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0EB1-3669-4A29-B057-CBBBF135180A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03FA-044B-46E2-AB38-119336FEC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0EB1-3669-4A29-B057-CBBBF135180A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03FA-044B-46E2-AB38-119336FEC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0EB1-3669-4A29-B057-CBBBF135180A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03FA-044B-46E2-AB38-119336FEC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0EB1-3669-4A29-B057-CBBBF135180A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03FA-044B-46E2-AB38-119336FEC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0EB1-3669-4A29-B057-CBBBF135180A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D03FA-044B-46E2-AB38-119336FEC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mineral.galleries.com/minerals/sulfides/pyrite/pyrite.htm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WpmSRbEQRg&amp;NR=1" TargetMode="External"/><Relationship Id="rId2" Type="http://schemas.openxmlformats.org/officeDocument/2006/relationships/hyperlink" Target="http://www.youtube.com/watch?v=uAxhvJQ2oS4&amp;feature=related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QwOdjTRbxk&amp;playnext=1&amp;list=PL00DB196EE725418A" TargetMode="External"/><Relationship Id="rId2" Type="http://schemas.openxmlformats.org/officeDocument/2006/relationships/hyperlink" Target="http://www.youtube.com/watch?v=GyVD8V0016w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www.chemguide.co.uk/inorganic/transition/padding.GI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http://www.chemguide.co.uk/inorganic/transition/fe3nh3eqn.gif" TargetMode="External"/><Relationship Id="rId4" Type="http://schemas.openxmlformats.org/officeDocument/2006/relationships/image" Target="../media/image14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zzle.com/articles/steel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mineral.galleries.com/minerals/Oxides/MAGNETIT/MAGNETIT.htm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ts2.mm.bing.net/images/thumbnail.aspx?q=420066886677&amp;id=497d7d323be9bd8577497b3e1df889d9&amp;url=http%3a%2f%2fst-takla.org%2fPix%2fThings-Tool-Solid%2fMetals%2fwww-St-Takla-org--Iron-01-Lum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3721098" cy="267919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4343400"/>
            <a:ext cx="342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Lumps of Iron metal </a:t>
            </a: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produced by an Iron(III) </a:t>
            </a: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Oxide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thermite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reaction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2772" name="Picture 4" descr="http://ts3.mm.bing.net/images/thumbnail.aspx?q=765001082330&amp;id=e245733a18fda20f5e47e5903283d4b3&amp;url=http%3a%2f%2fi00.i.aliimg.com%2fphoto%2fv0%2f325684830%2fIron_Metal_w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1600"/>
            <a:ext cx="3886200" cy="257784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029200" y="4419600"/>
            <a:ext cx="2133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Iron Metal wire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381000"/>
            <a:ext cx="1311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Iron</a:t>
            </a:r>
            <a:endParaRPr lang="en-US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0"/>
            <a:ext cx="8001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c. </a:t>
            </a:r>
            <a:r>
              <a:rPr lang="en-US" sz="2800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Reaction of iron with </a:t>
            </a:r>
            <a:r>
              <a:rPr lang="en-US" sz="2800" dirty="0" err="1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sulphur</a:t>
            </a:r>
            <a:endParaRPr lang="en-US" sz="2800" dirty="0" smtClean="0"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Heating iron filings with powdered sulfur results in a </a:t>
            </a: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strongly exothermic reaction that produces a charcoal-grey</a:t>
            </a: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substance. </a:t>
            </a:r>
          </a:p>
          <a:p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substance is commonly identified as iron(II) sulfide,</a:t>
            </a: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FeS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it has a complex structure, FeS</a:t>
            </a:r>
            <a:r>
              <a:rPr lang="en-US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pyrite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</a:p>
          <a:p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It is not iron(IV) sulfide; the iron is in a +2 oxidation state,</a:t>
            </a: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combined with an S</a:t>
            </a:r>
            <a:r>
              <a:rPr lang="en-US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20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2-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ion </a:t>
            </a: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Pyrite burns when heated to form sulfur dioxide and </a:t>
            </a: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iron(III) oxide: </a:t>
            </a:r>
          </a:p>
          <a:p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4 FeS</a:t>
            </a:r>
            <a:r>
              <a:rPr lang="en-US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(s) + 11 O</a:t>
            </a:r>
            <a:r>
              <a:rPr lang="en-US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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Fe</a:t>
            </a:r>
            <a:r>
              <a:rPr lang="en-US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US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(s) + 8 SO</a:t>
            </a:r>
            <a:r>
              <a:rPr lang="en-US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(g) </a:t>
            </a:r>
          </a:p>
          <a:p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reaction is used in industry as a source of sulfur dioxide</a:t>
            </a: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for the manufacture of sulfuric acid.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600200"/>
            <a:ext cx="8001000" cy="48013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1.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http://www.youtube.com/watch?v=A5H6DVe5FAI&amp;feature=related</a:t>
            </a:r>
          </a:p>
          <a:p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  <a:hlinkClick r:id="rId2"/>
            </a:endParaRP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2.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http://www.youtube.com/watch?v=uAxhvJQ2oS4&amp;feature=related</a:t>
            </a: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3.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http://www.youtube.com/watch?v=hWpmSRbEQRg&amp;NR=1</a:t>
            </a: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" y="457200"/>
            <a:ext cx="46482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Movies for the reaction of iron with </a:t>
            </a:r>
            <a:r>
              <a:rPr lang="en-US" sz="24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sulphur</a:t>
            </a:r>
            <a:endParaRPr lang="en-US" sz="2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04800" y="276998"/>
            <a:ext cx="8382000" cy="63094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c. Reaction of iron with acid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Iron metal dissolves readily in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dilute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sulphuric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acid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in the absence of oxygen to form Fe(II) ion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hydrogen gas, 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In practice, the Fe(II) is present as the complex 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[Fe(OH</a:t>
            </a:r>
            <a:r>
              <a:rPr kumimoji="0" lang="en-US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kumimoji="0" lang="en-US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  <a:r>
              <a:rPr kumimoji="0" lang="en-US" sz="24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2+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Fe(s) + 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 → Fe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2+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 + SO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2-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 + 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(g)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If oxygen is present, some of the Fe(II) oxidizes 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Fe(III).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concentrated nitric acid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HNO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reacts on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surface of iron and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passivates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the surface.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228600"/>
            <a:ext cx="7826245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II. Reaction of iron (II) compounds</a:t>
            </a:r>
          </a:p>
          <a:p>
            <a:pPr marL="571500" indent="-571500"/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lphaLcPeriod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Reaction of iron (III) oxide with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aluminium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powder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(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Thermite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reaction)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/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/>
              <a:t>             Equation of reaction is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</a:t>
            </a:r>
            <a:r>
              <a:rPr lang="en-US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US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+ 2Al --&gt; Al</a:t>
            </a:r>
            <a:r>
              <a:rPr lang="en-US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US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+ 2Fe</a:t>
            </a:r>
            <a:endParaRPr lang="en-US" sz="2000" baseline="-25000" dirty="0" smtClean="0"/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mixture burns at a very high temperature around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2000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C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about 3000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C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/>
              <a:t>Materials Needed :</a:t>
            </a:r>
          </a:p>
          <a:p>
            <a:endParaRPr lang="en-US" sz="2000" dirty="0" smtClean="0"/>
          </a:p>
          <a:p>
            <a:r>
              <a:rPr lang="en-US" sz="2000" dirty="0" smtClean="0"/>
              <a:t>                 Iron(III) oxide, Fe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3 </a:t>
            </a:r>
            <a:r>
              <a:rPr lang="en-US" sz="2000" dirty="0" smtClean="0"/>
              <a:t> :50 g</a:t>
            </a:r>
          </a:p>
          <a:p>
            <a:r>
              <a:rPr lang="en-US" sz="2000" dirty="0" smtClean="0"/>
              <a:t>                 Aluminum powder, Al : 15g </a:t>
            </a:r>
          </a:p>
          <a:p>
            <a:r>
              <a:rPr lang="en-US" sz="2000" dirty="0" smtClean="0"/>
              <a:t>                 Magnesium ribbon, Mg : 2.5 cm long </a:t>
            </a:r>
          </a:p>
          <a:p>
            <a:r>
              <a:rPr lang="en-US" sz="2000" dirty="0" smtClean="0"/>
              <a:t>                 Potassium permanganate, KMnO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: a small scoop </a:t>
            </a:r>
          </a:p>
          <a:p>
            <a:r>
              <a:rPr lang="en-US" sz="2000" dirty="0" smtClean="0"/>
              <a:t>                 Glycerin, C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5</a:t>
            </a:r>
            <a:r>
              <a:rPr lang="en-US" sz="2000" dirty="0" smtClean="0"/>
              <a:t>(OH)</a:t>
            </a:r>
            <a:r>
              <a:rPr lang="en-US" sz="2000" baseline="-25000" dirty="0" smtClean="0"/>
              <a:t>3 </a:t>
            </a:r>
            <a:r>
              <a:rPr lang="en-US" sz="1600" dirty="0" smtClean="0"/>
              <a:t> :</a:t>
            </a:r>
            <a:r>
              <a:rPr lang="en-US" sz="2000" dirty="0" smtClean="0"/>
              <a:t>2-3 drops :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57986" t="47114" r="11980" b="10738"/>
          <a:stretch>
            <a:fillRect/>
          </a:stretch>
        </p:blipFill>
        <p:spPr bwMode="auto">
          <a:xfrm>
            <a:off x="990600" y="457200"/>
            <a:ext cx="7239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14757" t="13960" r="10937" b="41325"/>
          <a:stretch>
            <a:fillRect/>
          </a:stretch>
        </p:blipFill>
        <p:spPr bwMode="auto">
          <a:xfrm>
            <a:off x="762000" y="304800"/>
            <a:ext cx="7848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12674" t="9664" r="11806" b="40806"/>
          <a:stretch>
            <a:fillRect/>
          </a:stretch>
        </p:blipFill>
        <p:spPr bwMode="auto">
          <a:xfrm>
            <a:off x="914400" y="304800"/>
            <a:ext cx="6934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09600"/>
            <a:ext cx="800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Movies : </a:t>
            </a:r>
            <a:r>
              <a:rPr lang="en-US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Thermite</a:t>
            </a:r>
            <a:r>
              <a:rPr lang="en-US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reaction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</a:t>
            </a:r>
            <a:r>
              <a:rPr lang="en-US" u="sng" dirty="0" smtClean="0">
                <a:hlinkClick r:id="rId2"/>
              </a:rPr>
              <a:t>http://www.youtube.com/watch?v=GyVD8V0016w</a:t>
            </a:r>
            <a:endParaRPr lang="en-US" dirty="0" smtClean="0"/>
          </a:p>
          <a:p>
            <a:endParaRPr lang="en-US" u="sng" dirty="0" smtClean="0">
              <a:hlinkClick r:id="rId3"/>
            </a:endParaRPr>
          </a:p>
          <a:p>
            <a:r>
              <a:rPr lang="en-US" u="sng" dirty="0" smtClean="0">
                <a:hlinkClick r:id="rId3"/>
              </a:rPr>
              <a:t>2.  http</a:t>
            </a:r>
            <a:r>
              <a:rPr lang="en-US" u="sng" dirty="0" smtClean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www.youtube.com/watch?v=AQwOdjTRbxk&amp;playnext=1&amp;list=PL00DB196EE725418A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dirty="0" smtClean="0"/>
              <a:t>3. </a:t>
            </a:r>
            <a:r>
              <a:rPr lang="en-US" dirty="0" err="1" smtClean="0"/>
              <a:t>thermite</a:t>
            </a:r>
            <a:r>
              <a:rPr lang="en-US" dirty="0" smtClean="0"/>
              <a:t> </a:t>
            </a:r>
            <a:r>
              <a:rPr lang="en-US" dirty="0" smtClean="0"/>
              <a:t>weld :  http://www.youtube.com/watch?v=nR6K90cR8Lg&amp;feature=related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2301" y="640835"/>
            <a:ext cx="26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III. Reaction of iron (II) &amp; iron(III) compounds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981200"/>
            <a:ext cx="716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simplest iron (II) &amp; iron (III) ions in solution are: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[Fe(H</a:t>
            </a:r>
            <a:r>
              <a:rPr lang="en-US" sz="24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O)</a:t>
            </a:r>
            <a:r>
              <a:rPr lang="en-US" sz="24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  <a:r>
              <a:rPr lang="en-US" sz="24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2+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[Fe(H</a:t>
            </a:r>
            <a:r>
              <a:rPr lang="en-US" sz="24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O)</a:t>
            </a:r>
            <a:r>
              <a:rPr lang="en-US" sz="24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  <a:r>
              <a:rPr lang="en-US" sz="24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3+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They are both acidic, but the iron(III) ion is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more strongly acidic.</a:t>
            </a:r>
          </a:p>
          <a:p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/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a. Reactions of the iron (II) &amp; iron (III) ions with sodium hydroxide ions</a:t>
            </a:r>
          </a:p>
          <a:p>
            <a:pPr marL="514350" indent="-514350"/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e2o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30871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and its compounds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UcPeriod"/>
            </a:pPr>
            <a:r>
              <a:rPr lang="en-US" dirty="0" smtClean="0"/>
              <a:t>Physical properties of iron</a:t>
            </a:r>
          </a:p>
          <a:p>
            <a:pPr marL="571500" indent="-571500">
              <a:buAutoNum type="romanUcPeriod"/>
            </a:pPr>
            <a:r>
              <a:rPr lang="en-US" dirty="0" smtClean="0"/>
              <a:t>Reaction of iron</a:t>
            </a:r>
          </a:p>
          <a:p>
            <a:pPr marL="571500" indent="-571500">
              <a:buAutoNum type="romanUcPeriod"/>
            </a:pPr>
            <a:r>
              <a:rPr lang="en-US" dirty="0" smtClean="0"/>
              <a:t>Reaction of iron (II) compounds</a:t>
            </a:r>
          </a:p>
          <a:p>
            <a:pPr marL="571500" indent="-571500">
              <a:buAutoNum type="romanUcPeriod"/>
            </a:pPr>
            <a:r>
              <a:rPr lang="en-US" dirty="0" smtClean="0"/>
              <a:t>Reaction of iron(III) compounds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e3o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5791200" cy="395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b. Reactions of the iron (II) &amp; iron (III) ions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with ammonia solution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Ammonia act as a base removing hydrogen 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ions from the aqua complex.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 : same as when you add sodium hydroxide solution.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en-US" sz="24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i.e</a:t>
            </a:r>
            <a:r>
              <a:rPr lang="en-US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: Fe</a:t>
            </a:r>
            <a:r>
              <a:rPr lang="en-US" sz="2400" b="1" baseline="30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3+</a:t>
            </a:r>
            <a:r>
              <a:rPr lang="en-US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4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aq</a:t>
            </a:r>
            <a:r>
              <a:rPr lang="en-US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+ 3OH</a:t>
            </a:r>
            <a:r>
              <a:rPr lang="en-US" sz="2400" b="1" baseline="30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</a:t>
            </a:r>
            <a:r>
              <a:rPr lang="en-US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(</a:t>
            </a:r>
            <a:r>
              <a:rPr lang="en-US" sz="24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aq</a:t>
            </a:r>
            <a:r>
              <a:rPr lang="en-US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)   Fe(OH)</a:t>
            </a:r>
            <a:r>
              <a:rPr lang="en-US" sz="2400" b="1" baseline="-25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3</a:t>
            </a:r>
            <a:r>
              <a:rPr lang="en-US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(s)</a:t>
            </a:r>
            <a:endParaRPr lang="en-US" sz="24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h3fe2co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6096000" cy="340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228600"/>
            <a:ext cx="5145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iron(II) and ammonia solution: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chemguide.co.uk/inorganic/transition/padding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457200"/>
            <a:ext cx="381000" cy="142875"/>
          </a:xfrm>
          <a:prstGeom prst="rect">
            <a:avLst/>
          </a:prstGeom>
          <a:noFill/>
        </p:spPr>
      </p:pic>
      <p:pic>
        <p:nvPicPr>
          <p:cNvPr id="43009" name="Picture 1" descr="http://www.chemguide.co.uk/inorganic/transition/fe3nh3eqn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" y="914400"/>
            <a:ext cx="9144000" cy="459619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62925"/>
            <a:ext cx="51816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iron(III) and ammonia solution: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nh3fe3col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1216618"/>
            <a:ext cx="5486400" cy="504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04800"/>
            <a:ext cx="7848600" cy="434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Aqueous ammonia is a  weak base, it is slightly dissociate to ions as shown in equation below: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NH</a:t>
            </a:r>
            <a:r>
              <a:rPr lang="en-US" sz="2400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OH(</a:t>
            </a:r>
            <a:r>
              <a:rPr lang="en-US" sz="24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aq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 NH</a:t>
            </a:r>
            <a:r>
              <a:rPr lang="en-US" sz="2400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4</a:t>
            </a:r>
            <a:r>
              <a:rPr lang="en-US" sz="2400" baseline="30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+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aq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)+ OH</a:t>
            </a:r>
            <a:r>
              <a:rPr lang="en-US" sz="2400" baseline="30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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aq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)</a:t>
            </a:r>
          </a:p>
          <a:p>
            <a:endParaRPr lang="en-US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Fe</a:t>
            </a:r>
            <a:r>
              <a:rPr lang="en-US" sz="2400" baseline="30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2+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aq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) + 2OH</a:t>
            </a:r>
            <a:r>
              <a:rPr lang="en-US" sz="2400" baseline="30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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aq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) Fe(OH)</a:t>
            </a:r>
            <a:r>
              <a:rPr lang="en-US" sz="2400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(s)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light green solution        dirty green </a:t>
            </a:r>
            <a:r>
              <a:rPr lang="en-US" sz="24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ppt</a:t>
            </a:r>
            <a:endParaRPr lang="en-US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Symbol"/>
            </a:endParaRPr>
          </a:p>
          <a:p>
            <a:endParaRPr lang="en-US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Fe</a:t>
            </a:r>
            <a:r>
              <a:rPr lang="en-US" sz="2400" baseline="30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3+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aq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) + 3OH</a:t>
            </a:r>
            <a:r>
              <a:rPr lang="en-US" sz="2400" baseline="30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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aq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) Fe(OH)</a:t>
            </a:r>
            <a:r>
              <a:rPr lang="en-US" sz="2400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(s)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brown solution       reddish brown </a:t>
            </a:r>
            <a:r>
              <a:rPr lang="en-US" sz="24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ppt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           </a:t>
            </a:r>
            <a:endParaRPr lang="en-US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e2o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086600" cy="33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38200" y="3962400"/>
            <a:ext cx="746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Oxygen in the air </a:t>
            </a:r>
            <a:r>
              <a:rPr lang="en-US" sz="2800" dirty="0" err="1" smtClean="0"/>
              <a:t>oxidises</a:t>
            </a:r>
            <a:r>
              <a:rPr lang="en-US" sz="2800" dirty="0" smtClean="0"/>
              <a:t> the iron(II) hydroxide precipitate to iron(III) hydroxide especially around the top of the tube.</a:t>
            </a:r>
          </a:p>
          <a:p>
            <a:r>
              <a:rPr lang="en-US" sz="2800" dirty="0" smtClean="0"/>
              <a:t>4 Fe(OH)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(s) + 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(g) + 2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O(l) </a:t>
            </a:r>
            <a:r>
              <a:rPr lang="en-US" sz="2800" dirty="0" smtClean="0">
                <a:sym typeface="Symbol"/>
              </a:rPr>
              <a:t> 4 Fe(OH)</a:t>
            </a:r>
            <a:r>
              <a:rPr lang="en-US" sz="2800" baseline="-25000" dirty="0" smtClean="0">
                <a:sym typeface="Symbol"/>
              </a:rPr>
              <a:t>3</a:t>
            </a:r>
            <a:r>
              <a:rPr lang="en-US" sz="2800" dirty="0" smtClean="0">
                <a:sym typeface="Symbol"/>
              </a:rPr>
              <a:t>(s)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28600" y="381000"/>
            <a:ext cx="8077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ea typeface="Helvetica" charset="0"/>
                <a:cs typeface="Arial" pitchFamily="34" charset="0"/>
              </a:rPr>
              <a:t>c. Identify iron (II) and iron(III) 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Arial" pitchFamily="34" charset="0"/>
              </a:rPr>
              <a:t>i</a:t>
            </a:r>
            <a:r>
              <a:rPr lang="en-US" sz="2800" b="1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Arial" pitchFamily="34" charset="0"/>
              </a:rPr>
              <a:t>)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ea typeface="Helvetica" charset="0"/>
                <a:cs typeface="Arial" pitchFamily="34" charset="0"/>
              </a:rPr>
              <a:t>with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ea typeface="Helvetica" charset="0"/>
                <a:cs typeface="Arial" pitchFamily="34" charset="0"/>
              </a:rPr>
              <a:t>thiocyanate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ea typeface="Helvetica" charset="0"/>
                <a:cs typeface="Arial" pitchFamily="34" charset="0"/>
              </a:rPr>
              <a:t> ions, SCN</a:t>
            </a:r>
            <a:r>
              <a:rPr kumimoji="0" lang="en-US" sz="280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ea typeface="Helvetica" charset="0"/>
                <a:cs typeface="Arial" pitchFamily="34" charset="0"/>
                <a:sym typeface="Symbol"/>
              </a:rPr>
              <a:t></a:t>
            </a:r>
            <a:endParaRPr kumimoji="0" lang="en-US" sz="2800" i="0" u="none" strike="noStrike" cap="none" normalizeH="0" baseline="30000" dirty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Helvetica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    When iron(III) ions are added to a solution </a:t>
            </a:r>
          </a:p>
          <a:p>
            <a:r>
              <a:rPr lang="en-US" sz="2800" dirty="0" smtClean="0"/>
              <a:t>       containing </a:t>
            </a:r>
            <a:r>
              <a:rPr lang="en-US" sz="2800" dirty="0" err="1" smtClean="0"/>
              <a:t>thiocyanate</a:t>
            </a:r>
            <a:r>
              <a:rPr lang="en-US" sz="2800" dirty="0" smtClean="0"/>
              <a:t> ions, a blood red</a:t>
            </a:r>
          </a:p>
          <a:p>
            <a:r>
              <a:rPr lang="en-US" sz="2800" dirty="0" smtClean="0"/>
              <a:t>       complexes is formed [</a:t>
            </a:r>
            <a:r>
              <a:rPr lang="en-US" sz="2800" dirty="0" err="1" smtClean="0"/>
              <a:t>FeSCN</a:t>
            </a:r>
            <a:r>
              <a:rPr lang="en-US" sz="2800" dirty="0" smtClean="0"/>
              <a:t>] </a:t>
            </a:r>
            <a:r>
              <a:rPr lang="en-US" sz="2800" baseline="30000" dirty="0" smtClean="0"/>
              <a:t>2+</a:t>
            </a:r>
            <a:r>
              <a:rPr lang="en-US" sz="2800" dirty="0" smtClean="0"/>
              <a:t> .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iron(II) does not cause a color change.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838200" y="3810000"/>
          <a:ext cx="7026442" cy="914400"/>
        </p:xfrm>
        <a:graphic>
          <a:graphicData uri="http://schemas.openxmlformats.org/presentationml/2006/ole">
            <p:oleObj spid="_x0000_s1026" name="Equation" r:id="rId3" imgW="185400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esc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4953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838200"/>
            <a:ext cx="7239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(ii) With potassium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hexacyanoferrate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(II) , K</a:t>
            </a:r>
            <a:r>
              <a:rPr lang="en-US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Fe(CN)</a:t>
            </a:r>
            <a:r>
              <a:rPr lang="en-US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en-US" sz="20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potassium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hexacyanoferrate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(III),K</a:t>
            </a:r>
            <a:r>
              <a:rPr lang="en-US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Fe(CN)</a:t>
            </a:r>
            <a:r>
              <a:rPr lang="en-US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6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Both iron(II) and iron(III) ions form very stable complexes.</a:t>
            </a: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</a:t>
            </a:r>
            <a:r>
              <a:rPr lang="en-US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Fe(CN) </a:t>
            </a:r>
            <a:r>
              <a:rPr lang="en-US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+ Fe</a:t>
            </a:r>
            <a:r>
              <a:rPr lang="en-US" sz="20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3+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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KFe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(II)Fe(III)(CN) </a:t>
            </a:r>
            <a:r>
              <a:rPr lang="en-US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  <a:r>
              <a:rPr lang="en-US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 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Yellow solution                deep blue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ppt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</a:t>
            </a:r>
            <a:r>
              <a:rPr lang="en-US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Fe(CN) </a:t>
            </a:r>
            <a:r>
              <a:rPr lang="en-US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aq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n-US" sz="20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+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</a:t>
            </a:r>
            <a:r>
              <a:rPr lang="en-US" sz="20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2+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aq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en-US" sz="20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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KFe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(II)Fe(III)(CN) </a:t>
            </a:r>
            <a:r>
              <a:rPr lang="en-US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 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Deep red solution                      deep blue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ppt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So, iron is used to complex waste cyanides to render</a:t>
            </a: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them less toxic.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[Fe(CN)</a:t>
            </a:r>
            <a:r>
              <a:rPr lang="en-US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  <a:r>
              <a:rPr lang="en-US" sz="20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4+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[Fe(CN)</a:t>
            </a:r>
            <a:r>
              <a:rPr lang="en-US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  <a:r>
              <a:rPr lang="en-US" sz="20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3+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ions contain covalent</a:t>
            </a: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iron-carbon bonds arranged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octahedrally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around the</a:t>
            </a: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central iron.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28600" y="381000"/>
            <a:ext cx="8066802" cy="337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Helvetica" charset="0"/>
              <a:ea typeface="Helvetica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arenBoth" startAt="3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Using hydrogen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sulphide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gas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Fe</a:t>
            </a:r>
            <a:r>
              <a:rPr lang="en-US" sz="20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2+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aq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+  H</a:t>
            </a:r>
            <a:r>
              <a:rPr lang="en-US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S(g)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 2H</a:t>
            </a:r>
            <a:r>
              <a:rPr lang="en-US" sz="2000" baseline="30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+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(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aq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) +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FeS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(s)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                                                    black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ppt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  <a:sym typeface="Symbol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  <a:sym typeface="Symbol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2Fe</a:t>
            </a:r>
            <a:r>
              <a:rPr lang="en-US" sz="20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3+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aq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+  H</a:t>
            </a:r>
            <a:r>
              <a:rPr lang="en-US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S(g)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 2H</a:t>
            </a:r>
            <a:r>
              <a:rPr lang="en-US" sz="2000" baseline="30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+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(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aq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) +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</a:t>
            </a:r>
            <a:r>
              <a:rPr lang="en-US" sz="20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2+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aq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+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S(s)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                                                                    yellow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ppt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  <a:sym typeface="Symbol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  <a:sym typeface="Symbol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endParaRPr lang="en-US" sz="2000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09600"/>
            <a:ext cx="82296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I. Physical properties of iron</a:t>
            </a:r>
          </a:p>
          <a:p>
            <a:pPr>
              <a:buNone/>
            </a:pPr>
            <a:endParaRPr lang="en-US" sz="3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Pure iron is a soft metal, with a silver white or grayish color. </a:t>
            </a:r>
          </a:p>
          <a:p>
            <a:endParaRPr lang="en-US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Iron has the properties of ductility, malleability and thermal conductivity.</a:t>
            </a:r>
          </a:p>
          <a:p>
            <a:pPr>
              <a:buNone/>
            </a:pPr>
            <a:r>
              <a:rPr lang="en-US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en-US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Malleability lets Iron be beaten into sheets, without cleavage and ductility makes it possible for thin wires to be drawn from it.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80772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Iron's  has four unpaired electron and 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peculiar crystalline structure makes it to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be naturally attractive to magnets. In 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other words, it is known to be a 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ferromagnetic material. </a:t>
            </a:r>
          </a:p>
          <a:p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Fe:[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]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3d</a:t>
            </a:r>
            <a:r>
              <a:rPr lang="en-US" sz="2400" b="1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4s</a:t>
            </a:r>
            <a:r>
              <a:rPr lang="en-US" sz="24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crystal structure and magnetism of 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iron undergo changes when it is heated. </a:t>
            </a:r>
          </a:p>
          <a:p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If an iron magnet is heated red hot, it loses its magnetism but regains it when it is cooled.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26642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0"/>
            <a:ext cx="8534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There are four isotopes of Iron :</a:t>
            </a:r>
            <a:r>
              <a:rPr lang="en-US" sz="24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54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Fe, </a:t>
            </a:r>
            <a:r>
              <a:rPr lang="en-US" sz="24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56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Fe, </a:t>
            </a:r>
            <a:r>
              <a:rPr lang="en-US" sz="24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57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 and </a:t>
            </a:r>
            <a:r>
              <a:rPr lang="en-US" sz="24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58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Fe.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56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 is the most abundant, with an abundance of 91.754% on Earth and it is the most stable nucleus.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density of Iron, in solid phase is known to be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7.874 gm/cm</a:t>
            </a:r>
            <a:r>
              <a:rPr lang="en-US" sz="24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Iron has a melting point of 1538 ºC and a boiling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point of 2862 ºC .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Iron is mostly used in the form of alloys and as the prime constituent element of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steel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alloys. </a:t>
            </a:r>
            <a:b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28600" y="714429"/>
            <a:ext cx="865807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II. Reaction of iron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r>
              <a:rPr lang="en-US" sz="2400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Reaction of iron with air and water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dirty="0" smtClean="0"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the presence of moisture, iron rusts quickly because it combines easily with oxygen in the air to form red hydrated Fe</a:t>
            </a:r>
            <a:r>
              <a:rPr lang="en-US" sz="24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US" sz="24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rusting is an exothermic process.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Iron can be protected against rusting by coating it with a phosphate solution. 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Coating iron with zinc to make galvanized iron also prevents rusting.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620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8674" name="Picture 2" descr="http://ts2.mm.bing.net/images/thumbnail.aspx?q=546006566929&amp;id=2ee5b9582e8343995dbe9c800778f167&amp;url=http%3a%2f%2fwww.public-domain-image.com%2fpublic-domain-images-pictures-free-stock-photos%2ftextures-and-patterns-public-domain-images-pictures%2fmetal-texture-public-domain-images-pictures%2frust-old-me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2857500" cy="2143125"/>
          </a:xfrm>
          <a:prstGeom prst="rect">
            <a:avLst/>
          </a:prstGeom>
          <a:noFill/>
        </p:spPr>
      </p:pic>
      <p:pic>
        <p:nvPicPr>
          <p:cNvPr id="28676" name="Picture 4" descr="http://ts4.mm.bing.net/images/thumbnail.aspx?q=423785139523&amp;id=84867cfdbdcdab0c0c24f3276bb56ace&amp;url=http%3a%2f%2fwww.gozakynthos.gr%2fphotos%2fdata%2fmedia%2f47%2fRU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81000"/>
            <a:ext cx="2857500" cy="2286001"/>
          </a:xfrm>
          <a:prstGeom prst="rect">
            <a:avLst/>
          </a:prstGeom>
          <a:noFill/>
        </p:spPr>
      </p:pic>
      <p:pic>
        <p:nvPicPr>
          <p:cNvPr id="28678" name="Picture 6" descr="http://ts4.mm.bing.net/images/thumbnail.aspx?q=525544406251&amp;id=0166799d293f85bc87066135225d4d38&amp;url=http%3a%2f%2fwww.pulsarmedia.eu%2fdata%2fmedia%2f23%2fConcrete_And_Ru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124200"/>
            <a:ext cx="2857500" cy="2143125"/>
          </a:xfrm>
          <a:prstGeom prst="rect">
            <a:avLst/>
          </a:prstGeom>
          <a:noFill/>
        </p:spPr>
      </p:pic>
      <p:pic>
        <p:nvPicPr>
          <p:cNvPr id="28680" name="Picture 8" descr="http://ts3.mm.bing.net/images/thumbnail.aspx?q=525474401798&amp;id=9ff526cbb2b9be5fffd52089a5239491&amp;url=http%3a%2f%2fupload.wikimedia.org%2fwikipedia%2fcommons%2f6%2f6f%2fRust-flake-mac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200400"/>
            <a:ext cx="2895600" cy="215360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953000" y="5562600"/>
            <a:ext cx="1423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Rust-flake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533400"/>
            <a:ext cx="8153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color of dried Fe</a:t>
            </a:r>
            <a:r>
              <a:rPr lang="en-US" sz="24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US" sz="24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intense, and it is used as a red pigment in pints, rubber, ceramics, and glass. </a:t>
            </a:r>
          </a:p>
          <a:p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Burning the dry steel wool in air results in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magnetite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FeO·Fe</a:t>
            </a:r>
            <a:r>
              <a:rPr lang="en-US" sz="24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US" sz="24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a black compound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that is weakly magnetic.</a:t>
            </a:r>
          </a:p>
          <a:p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Equation of reaction:</a:t>
            </a:r>
          </a:p>
          <a:p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4Fe(s) + 3O</a:t>
            </a:r>
            <a:r>
              <a:rPr lang="en-US" sz="24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(g) → 2Fe</a:t>
            </a:r>
            <a:r>
              <a:rPr lang="en-US" sz="24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US" sz="24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(s)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3Fe(s) + 2O</a:t>
            </a:r>
            <a:r>
              <a:rPr lang="en-US" sz="24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(g) → Fe</a:t>
            </a:r>
            <a:r>
              <a:rPr lang="en-US" sz="24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US" sz="24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(s) </a:t>
            </a:r>
          </a:p>
          <a:p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0"/>
            <a:ext cx="73152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b. Reaction of iron with halogen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Iron reacts with excess of the halogens F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Cl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   and Br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to form iron(III) halides.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2Fe(s) + 3F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(g) → 2FeF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(s) (white)</a:t>
            </a:r>
          </a:p>
          <a:p>
            <a:r>
              <a:rPr lang="en-US" sz="2800" dirty="0" smtClean="0"/>
              <a:t>    </a:t>
            </a:r>
            <a:r>
              <a:rPr lang="en-US" sz="2800" dirty="0" smtClean="0">
                <a:solidFill>
                  <a:srgbClr val="FF0000"/>
                </a:solidFill>
              </a:rPr>
              <a:t>2Fe(s) + 3Cl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(g) → 2FeCl</a:t>
            </a:r>
            <a:r>
              <a:rPr lang="en-US" sz="2800" baseline="-25000" dirty="0" smtClean="0">
                <a:solidFill>
                  <a:srgbClr val="FF0000"/>
                </a:solidFill>
              </a:rPr>
              <a:t>3</a:t>
            </a:r>
            <a:r>
              <a:rPr lang="en-US" sz="2800" dirty="0" smtClean="0">
                <a:solidFill>
                  <a:srgbClr val="FF0000"/>
                </a:solidFill>
              </a:rPr>
              <a:t>(s) (dark brown)</a:t>
            </a:r>
          </a:p>
          <a:p>
            <a:r>
              <a:rPr lang="en-US" sz="2800" dirty="0" smtClean="0"/>
              <a:t>    2Fe(s) + 3Br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(l) → 2FeBr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(s) (reddish brown)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 direct reaction between iron metal and </a:t>
            </a:r>
          </a:p>
          <a:p>
            <a:r>
              <a:rPr lang="en-US" sz="2800" dirty="0" smtClean="0"/>
              <a:t>  iodine can be used to prepare iron (II) iodide,</a:t>
            </a:r>
          </a:p>
          <a:p>
            <a:r>
              <a:rPr lang="en-US" sz="2800" dirty="0" smtClean="0"/>
              <a:t>  FeI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 Fe(s) + I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(s) → FeI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(s) (grey)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 iron(III) is too oxidizing and the iodide is too</a:t>
            </a:r>
          </a:p>
          <a:p>
            <a:r>
              <a:rPr lang="en-US" sz="2800" dirty="0" smtClean="0"/>
              <a:t>  reducing. </a:t>
            </a:r>
          </a:p>
          <a:p>
            <a:endParaRPr lang="en-US" sz="2800" dirty="0" smtClean="0"/>
          </a:p>
          <a:p>
            <a:endParaRPr lang="en-US" sz="2800" dirty="0" smtClean="0"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1377</Words>
  <Application>Microsoft Office PowerPoint</Application>
  <PresentationFormat>On-screen Show (4:3)</PresentationFormat>
  <Paragraphs>220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Slide 1</vt:lpstr>
      <vt:lpstr>Iron and its compounds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53</cp:revision>
  <dcterms:created xsi:type="dcterms:W3CDTF">2011-03-14T14:26:01Z</dcterms:created>
  <dcterms:modified xsi:type="dcterms:W3CDTF">2011-03-23T09:16:45Z</dcterms:modified>
</cp:coreProperties>
</file>