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0" r:id="rId3"/>
    <p:sldId id="257" r:id="rId4"/>
    <p:sldId id="267" r:id="rId5"/>
    <p:sldId id="268" r:id="rId6"/>
    <p:sldId id="274" r:id="rId7"/>
    <p:sldId id="269" r:id="rId8"/>
    <p:sldId id="270" r:id="rId9"/>
    <p:sldId id="271" r:id="rId10"/>
    <p:sldId id="272" r:id="rId11"/>
    <p:sldId id="273" r:id="rId12"/>
    <p:sldId id="275" r:id="rId13"/>
    <p:sldId id="295" r:id="rId14"/>
    <p:sldId id="296" r:id="rId15"/>
    <p:sldId id="297" r:id="rId16"/>
    <p:sldId id="298" r:id="rId17"/>
    <p:sldId id="299" r:id="rId18"/>
    <p:sldId id="276" r:id="rId19"/>
    <p:sldId id="262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59" r:id="rId37"/>
    <p:sldId id="294" r:id="rId38"/>
    <p:sldId id="293" r:id="rId39"/>
    <p:sldId id="264" r:id="rId40"/>
    <p:sldId id="263" r:id="rId41"/>
    <p:sldId id="301" r:id="rId42"/>
    <p:sldId id="302" r:id="rId43"/>
    <p:sldId id="303" r:id="rId44"/>
    <p:sldId id="304" r:id="rId45"/>
    <p:sldId id="305" r:id="rId46"/>
    <p:sldId id="307" r:id="rId47"/>
    <p:sldId id="265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2B2B2B"/>
    <a:srgbClr val="2582C6"/>
    <a:srgbClr val="FFFF99"/>
    <a:srgbClr val="FF66CC"/>
    <a:srgbClr val="0200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24T15:46:11.175" idx="1">
    <p:pos x="3667" y="1125"/>
    <p:text>预览及使用此模板前先下载英文Segoe Script、中文新蒂小丸子小学版字体，预览效果会更加美观！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01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预览及使用此模板前先下载英文</a:t>
            </a:r>
            <a:r>
              <a:rPr lang="en-US" altLang="zh-CN" dirty="0"/>
              <a:t>Segoe Script</a:t>
            </a:r>
            <a:r>
              <a:rPr lang="zh-CN" altLang="en-US"/>
              <a:t>、中文新蒂小丸子小学版字体，预览效果会更加美观！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7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6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49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5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0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8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55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1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86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9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1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1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4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B0B2-25C2-465E-A81B-CA14DF5CFA1A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2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comments" Target="../comments/comment1.xml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823" y="4138815"/>
            <a:ext cx="3923069" cy="13301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906728" y="2395279"/>
            <a:ext cx="6531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教育的</a:t>
            </a:r>
            <a:r>
              <a:rPr kumimoji="1"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kumimoji="1"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83" y="724728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78765" y="724728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485" y="1526733"/>
            <a:ext cx="1248750" cy="978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0453">
            <a:off x="9034003" y="1925805"/>
            <a:ext cx="2454985" cy="135946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424838">
            <a:off x="9839563" y="2400467"/>
            <a:ext cx="1261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教育？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011" y="3038479"/>
            <a:ext cx="1361250" cy="1316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1EFEC-10B4-4FCC-A3D7-E9C8279513C0}"/>
              </a:ext>
            </a:extLst>
          </p:cNvPr>
          <p:cNvSpPr txBox="1"/>
          <p:nvPr/>
        </p:nvSpPr>
        <p:spPr>
          <a:xfrm>
            <a:off x="5629524" y="4274355"/>
            <a:ext cx="177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王薇琳师</a:t>
            </a:r>
          </a:p>
        </p:txBody>
      </p:sp>
    </p:spTree>
    <p:extLst>
      <p:ext uri="{BB962C8B-B14F-4D97-AF65-F5344CB8AC3E}">
        <p14:creationId xmlns:p14="http://schemas.microsoft.com/office/powerpoint/2010/main" val="8104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E1FEAB-6466-42FC-8725-C4BE39DBBC52}"/>
              </a:ext>
            </a:extLst>
          </p:cNvPr>
          <p:cNvSpPr txBox="1"/>
          <p:nvPr/>
        </p:nvSpPr>
        <p:spPr>
          <a:xfrm>
            <a:off x="829559" y="848412"/>
            <a:ext cx="526644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表达能力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经验？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紧张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不勇敢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不自信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耐心不足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不够冷静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关爱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急躁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人际关系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有教无类的精神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A1676-0AB5-412D-91BB-DE09B32CF50E}"/>
              </a:ext>
            </a:extLst>
          </p:cNvPr>
          <p:cNvSpPr txBox="1"/>
          <p:nvPr/>
        </p:nvSpPr>
        <p:spPr>
          <a:xfrm>
            <a:off x="6265682" y="848412"/>
            <a:ext cx="50967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知识不足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不够外向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随机应变的能力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沟通能力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无私奉献的精神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爱玩？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热心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教育概论？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态度？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强大的心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抗压力</a:t>
            </a:r>
          </a:p>
        </p:txBody>
      </p:sp>
    </p:spTree>
    <p:extLst>
      <p:ext uri="{BB962C8B-B14F-4D97-AF65-F5344CB8AC3E}">
        <p14:creationId xmlns:p14="http://schemas.microsoft.com/office/powerpoint/2010/main" val="90958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4950" y="1181100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latin typeface="Segoe Script" panose="020B0504020000000003" pitchFamily="34" charset="0"/>
              </a:rPr>
              <a:t>4</a:t>
            </a:r>
            <a:endParaRPr lang="zh-CN" altLang="en-US" sz="30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04950" y="4907459"/>
            <a:ext cx="10209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Segoe Script" panose="020B0504020000000003" pitchFamily="34" charset="0"/>
                <a:ea typeface="新蒂小丸子小学版" panose="03000600000000000000" pitchFamily="66" charset="-122"/>
              </a:rPr>
              <a:t>你认为教育工作者最辛苦之处是什么？</a:t>
            </a:r>
            <a:endParaRPr lang="zh-CN" altLang="en-US" sz="28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E1FEAB-6466-42FC-8725-C4BE39DBBC52}"/>
              </a:ext>
            </a:extLst>
          </p:cNvPr>
          <p:cNvSpPr txBox="1"/>
          <p:nvPr/>
        </p:nvSpPr>
        <p:spPr>
          <a:xfrm>
            <a:off x="556181" y="582628"/>
            <a:ext cx="62971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遇到不理解自己苦心的学生、家长、上司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备课耗时耗精力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遇到问题学生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面对家长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不受控制的学生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遇到不配合的人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得不到学生的回应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责任重大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要有很大的耐心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不被别人体谅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无法教会学生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要顾及全部学生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忍受很多人的脾气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我爱的人不是爱我的人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A1676-0AB5-412D-91BB-DE09B32CF50E}"/>
              </a:ext>
            </a:extLst>
          </p:cNvPr>
          <p:cNvSpPr txBox="1"/>
          <p:nvPr/>
        </p:nvSpPr>
        <p:spPr>
          <a:xfrm>
            <a:off x="4097517" y="1182231"/>
            <a:ext cx="509675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面对不同性格的学生和家长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要让不同性格的人好好相处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付出与收入不成正比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一直讲课，上课气氛冷场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准备教材和改作业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被学生质疑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照顾学生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兼顾学生的学习情况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爱投诉的家长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没有私人时间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讲课无趣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A407C-CBF2-48FD-A7E3-39EA0BB6AEB5}"/>
              </a:ext>
            </a:extLst>
          </p:cNvPr>
          <p:cNvSpPr txBox="1"/>
          <p:nvPr/>
        </p:nvSpPr>
        <p:spPr>
          <a:xfrm>
            <a:off x="8443277" y="2382560"/>
            <a:ext cx="32522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有苦难言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学生不知道你的用心良苦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讲课技巧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把思想放进别人的头脑里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一直重复做一样的东西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706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A924B92-E5E6-4FA8-9B94-CBBD8D050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25" y="257361"/>
            <a:ext cx="5708950" cy="63432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0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F4FB6-CA2B-4759-B969-674F624A8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43" y="10511"/>
            <a:ext cx="4889084" cy="691036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5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94EE8-2200-4F36-B35E-D2E99BB4D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45" y="7244"/>
            <a:ext cx="4846909" cy="68507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84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08485E2-DD0B-4FB7-8A42-BF5725F91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93" y="0"/>
            <a:ext cx="4861651" cy="687159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6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0CD43872-4DD4-4D17-AD2E-5C20F62F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26" y="24676"/>
            <a:ext cx="6445918" cy="646207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1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320511" y="4974243"/>
            <a:ext cx="1020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第一章   教育的意义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BA429-10D8-468F-8395-57DFD4C14F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29" y="3619913"/>
            <a:ext cx="2316903" cy="24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28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6" y="667132"/>
            <a:ext cx="866752" cy="15054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5917CC-B527-4748-9408-8A1F6BC077F9}"/>
              </a:ext>
            </a:extLst>
          </p:cNvPr>
          <p:cNvGrpSpPr/>
          <p:nvPr/>
        </p:nvGrpSpPr>
        <p:grpSpPr>
          <a:xfrm>
            <a:off x="1413035" y="667132"/>
            <a:ext cx="5475802" cy="1194693"/>
            <a:chOff x="1837241" y="729942"/>
            <a:chExt cx="5475802" cy="119469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241" y="729942"/>
              <a:ext cx="5475802" cy="119469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371272" y="912269"/>
              <a:ext cx="3554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为教育下定义</a:t>
              </a:r>
              <a:endParaRPr lang="zh-CN" altLang="en-US" sz="2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360089" y="1712356"/>
            <a:ext cx="10092445" cy="423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为何要探讨教育的意义？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教育领域的研究者或从业人员的根本工作。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若不知所云，其专业水准必遭受质疑。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帮助我们了解教育是什么、教育的条件、功用、概览教育的面貌等等。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定义将产生思想与行动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，引导我们拥有适当的教育思想、信念，引导我们发出适当的教育作为。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86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D007-723F-4D6A-88C1-31E75EDA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D4B895-9199-4E72-8DF7-7120BD65E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279020"/>
              </p:ext>
            </p:extLst>
          </p:nvPr>
        </p:nvGraphicFramePr>
        <p:xfrm>
          <a:off x="838200" y="1027906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709">
                  <a:extLst>
                    <a:ext uri="{9D8B030D-6E8A-4147-A177-3AD203B41FA5}">
                      <a16:colId xmlns:a16="http://schemas.microsoft.com/office/drawing/2014/main" val="273815676"/>
                    </a:ext>
                  </a:extLst>
                </a:gridCol>
                <a:gridCol w="4088091">
                  <a:extLst>
                    <a:ext uri="{9D8B030D-6E8A-4147-A177-3AD203B41FA5}">
                      <a16:colId xmlns:a16="http://schemas.microsoft.com/office/drawing/2014/main" val="1801579308"/>
                    </a:ext>
                  </a:extLst>
                </a:gridCol>
                <a:gridCol w="1388882">
                  <a:extLst>
                    <a:ext uri="{9D8B030D-6E8A-4147-A177-3AD203B41FA5}">
                      <a16:colId xmlns:a16="http://schemas.microsoft.com/office/drawing/2014/main" val="134486778"/>
                    </a:ext>
                  </a:extLst>
                </a:gridCol>
                <a:gridCol w="3868918">
                  <a:extLst>
                    <a:ext uri="{9D8B030D-6E8A-4147-A177-3AD203B41FA5}">
                      <a16:colId xmlns:a16="http://schemas.microsoft.com/office/drawing/2014/main" val="1309689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组别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座号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组别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座号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45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13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25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37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7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7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19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31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43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016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14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26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38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8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8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20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32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44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7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15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27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39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9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9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21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33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45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230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4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16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28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40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10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10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22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34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46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84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5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17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29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41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11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11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23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35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47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297123"/>
                  </a:ext>
                </a:extLst>
              </a:tr>
              <a:tr h="3327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6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6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18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30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42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12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12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24</a:t>
                      </a:r>
                      <a:r>
                        <a:rPr lang="zh-CN" altLang="en-US" sz="2800" dirty="0">
                          <a:latin typeface="Arial Black" panose="020B0A04020102020204" pitchFamily="34" charset="0"/>
                        </a:rPr>
                        <a:t>、</a:t>
                      </a:r>
                      <a:r>
                        <a:rPr lang="en-US" altLang="zh-CN" sz="2800" dirty="0">
                          <a:latin typeface="Arial Black" panose="020B0A04020102020204" pitchFamily="34" charset="0"/>
                        </a:rPr>
                        <a:t>36</a:t>
                      </a:r>
                      <a:endParaRPr lang="zh-CN" alt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56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049777" y="611465"/>
            <a:ext cx="10092445" cy="547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下定义大不易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内涵丰富的复杂概念。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诸多事实与价值观念，以多种面貌（具体、抽象）、多种样态（动态、静态、技术性、艺术性）呈现，具有多重目标。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教育通常都必须经历相当长的一段时间。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定义者的尺度与价值观念不同。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定义的着眼点不同。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定义的时间与空间不同。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675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049777" y="771721"/>
            <a:ext cx="10092445" cy="49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莫衷一是的定义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字源、字义</a:t>
            </a:r>
            <a:endParaRPr lang="en-US" altLang="zh-CN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上所施，下所效也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育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养子使作善也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段玉裁注“育”字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示人模范，使其效法，并养育之也。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Educate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的拉丁字源</a:t>
            </a:r>
            <a:r>
              <a:rPr lang="en-US" altLang="zh-CN" sz="3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educo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(</a:t>
            </a:r>
            <a:r>
              <a:rPr lang="en-US" altLang="zh-CN" sz="3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educere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e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出；</a:t>
            </a:r>
            <a:r>
              <a:rPr lang="en-US" altLang="zh-CN" sz="3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ducere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引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3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Educere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引出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，引申为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培育、养育、发展</a:t>
            </a:r>
            <a:endParaRPr lang="en-US" altLang="zh-CN" sz="30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947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219459" y="1431597"/>
            <a:ext cx="10092445" cy="311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莫衷一是的定义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古文献</a:t>
            </a:r>
            <a:endParaRPr lang="en-US" altLang="zh-CN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《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礼记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·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学记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》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：“教也者，长善而救其失也。”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《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中庸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》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：“天命之谓性，率性之谓道，修道之谓教。”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荀子：“以善先人者，谓之教。”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657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41239" y="671354"/>
            <a:ext cx="10309522" cy="551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莫衷一是的定义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西方哲学观点</a:t>
            </a:r>
            <a:endParaRPr lang="en-US" altLang="zh-CN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苏格拉底：“教育是启发智与德的种子的潜能之历程。”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杜威：“教育即生长”“教育即经验的重组与改造。”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卢梭：“教育是开发人类潜在能力的过程。”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“教育是改变人类行为。”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“教育即协助自我实现。”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“教育是促使个人适应社会的能力，以及传递社会文化的历程。”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3528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22980" y="482818"/>
            <a:ext cx="10787147" cy="431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莫衷一是的定义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其他文献</a:t>
            </a:r>
            <a:endParaRPr lang="en-US" altLang="zh-CN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教育是使人成为人的历程及作用。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教育是成熟者将其生活经验传递给未成熟者的历程。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教育即是特定的时间和地点，特定的人员，依照特定的目标，在一定的制度下或计划下，指导个人学习特定内容的活动。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457200">
              <a:lnSpc>
                <a:spcPct val="130000"/>
              </a:lnSpc>
            </a:pP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31A572-E50F-425F-A71C-FD91824DF9CE}"/>
              </a:ext>
            </a:extLst>
          </p:cNvPr>
          <p:cNvSpPr txBox="1"/>
          <p:nvPr/>
        </p:nvSpPr>
        <p:spPr>
          <a:xfrm>
            <a:off x="916099" y="4204355"/>
            <a:ext cx="1040090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定义角度、出发点不同，所下的定义也就呈现多元的面貌。</a:t>
            </a:r>
            <a:endParaRPr lang="en-US" altLang="zh-CN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我们必须承认各家定义均各有价值、各有其是，不过亦有各其缺失。</a:t>
            </a:r>
            <a:endParaRPr lang="en-US" altLang="zh-CN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哲学取向的定义方式，不易让我们窥见教育的具体内涵。</a:t>
            </a:r>
          </a:p>
        </p:txBody>
      </p:sp>
    </p:spTree>
    <p:extLst>
      <p:ext uri="{BB962C8B-B14F-4D97-AF65-F5344CB8AC3E}">
        <p14:creationId xmlns:p14="http://schemas.microsoft.com/office/powerpoint/2010/main" val="39203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18075" y="2202763"/>
            <a:ext cx="10209818" cy="304698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施教者透过有意安排的适当环境、内容和方法，引导受教者开发潜能，使其身心、思想与行为朝向预期的目的目标，产生较长期的正向改变的历程。</a:t>
            </a:r>
            <a:endParaRPr lang="zh-CN" altLang="en-US" sz="32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003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6" y="667132"/>
            <a:ext cx="866752" cy="15054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5917CC-B527-4748-9408-8A1F6BC077F9}"/>
              </a:ext>
            </a:extLst>
          </p:cNvPr>
          <p:cNvGrpSpPr/>
          <p:nvPr/>
        </p:nvGrpSpPr>
        <p:grpSpPr>
          <a:xfrm>
            <a:off x="1413034" y="667132"/>
            <a:ext cx="7212491" cy="1443899"/>
            <a:chOff x="1837241" y="729942"/>
            <a:chExt cx="5475802" cy="144389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241" y="729942"/>
              <a:ext cx="5475802" cy="119469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63918" y="973512"/>
              <a:ext cx="3554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定义中相关要素剖析</a:t>
              </a:r>
              <a:endParaRPr lang="zh-CN" altLang="en-US" sz="2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360089" y="1712356"/>
            <a:ext cx="10092445" cy="427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施教者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教育的主体之一，较为成熟者，如教师、父母、社会教育人员。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受教者</a:t>
            </a:r>
            <a:endParaRPr lang="en-US" altLang="zh-CN" sz="3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教育的第一主体，学生、子女、社会大众。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有意安排的</a:t>
            </a:r>
            <a:endParaRPr lang="en-US" altLang="zh-CN" sz="3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教育必定是经过某种程度的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有意识的计划与执行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975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6" y="667132"/>
            <a:ext cx="866752" cy="15054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5917CC-B527-4748-9408-8A1F6BC077F9}"/>
              </a:ext>
            </a:extLst>
          </p:cNvPr>
          <p:cNvGrpSpPr/>
          <p:nvPr/>
        </p:nvGrpSpPr>
        <p:grpSpPr>
          <a:xfrm>
            <a:off x="1413034" y="667132"/>
            <a:ext cx="7212491" cy="1443899"/>
            <a:chOff x="1837241" y="729942"/>
            <a:chExt cx="5475802" cy="144389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241" y="729942"/>
              <a:ext cx="5475802" cy="119469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63918" y="973512"/>
              <a:ext cx="3554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定义中相关要素剖析</a:t>
              </a:r>
              <a:endParaRPr lang="zh-CN" altLang="en-US" sz="2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172842" y="2105395"/>
            <a:ext cx="10092445" cy="36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适当的环境、内容和方法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教育的基本要素。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环境包括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时间、空间、社会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等背景。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内容是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教育的主要素材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方法是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教育过程的工具媒介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适当的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教育方法的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多元变化、创意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5384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6" y="667132"/>
            <a:ext cx="866752" cy="15054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5917CC-B527-4748-9408-8A1F6BC077F9}"/>
              </a:ext>
            </a:extLst>
          </p:cNvPr>
          <p:cNvGrpSpPr/>
          <p:nvPr/>
        </p:nvGrpSpPr>
        <p:grpSpPr>
          <a:xfrm>
            <a:off x="1413034" y="667132"/>
            <a:ext cx="7212491" cy="1443899"/>
            <a:chOff x="1837241" y="729942"/>
            <a:chExt cx="5475802" cy="144389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241" y="729942"/>
              <a:ext cx="5475802" cy="119469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63918" y="973512"/>
              <a:ext cx="3554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定义中相关要素剖析</a:t>
              </a:r>
              <a:endParaRPr lang="zh-CN" altLang="en-US" sz="2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360089" y="1957453"/>
            <a:ext cx="10092445" cy="363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引导开发潜能</a:t>
            </a:r>
            <a:endParaRPr lang="en-US" altLang="zh-CN" sz="3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施教者与受教者之间的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互动关系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与教育方法。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受教者应该具备某些潜能为前提，否则无论外力如何作用，也无法产生任何效果。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施教者必须以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的方式来引发学习者潜能的开展，如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苏格拉底的“产婆术”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9340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809188" y="809738"/>
            <a:ext cx="8417876" cy="52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产婆术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利用对话、诘问，引发学生自行发现思考的矛盾或问题的解答。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透过引导发现已存在于学生心中的德与智等真理，经由“助产”过程而获得开展。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东方教育观点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偏向认为教育是一种示范、模仿、注入，比较欠缺引导潜能的概念。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08D565F5-738D-4BAA-B18E-15323C78A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4" y="1838228"/>
            <a:ext cx="2402862" cy="24981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E509C1-83B8-48F7-84F1-DEA4DCE725E1}"/>
              </a:ext>
            </a:extLst>
          </p:cNvPr>
          <p:cNvSpPr/>
          <p:nvPr/>
        </p:nvSpPr>
        <p:spPr>
          <a:xfrm>
            <a:off x="7018126" y="518474"/>
            <a:ext cx="2708635" cy="116892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园丁论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8395EA-602C-4963-A5B8-408CFF07DFD7}"/>
              </a:ext>
            </a:extLst>
          </p:cNvPr>
          <p:cNvSpPr/>
          <p:nvPr/>
        </p:nvSpPr>
        <p:spPr>
          <a:xfrm>
            <a:off x="7179952" y="4017389"/>
            <a:ext cx="2708635" cy="116892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陶工论</a:t>
            </a:r>
          </a:p>
        </p:txBody>
      </p:sp>
    </p:spTree>
    <p:extLst>
      <p:ext uri="{BB962C8B-B14F-4D97-AF65-F5344CB8AC3E}">
        <p14:creationId xmlns:p14="http://schemas.microsoft.com/office/powerpoint/2010/main" val="6052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40450" y="4803378"/>
            <a:ext cx="855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看看大家对教育的想法</a:t>
            </a:r>
            <a:endParaRPr lang="zh-CN" altLang="en-US" sz="36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50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6" y="667132"/>
            <a:ext cx="866752" cy="15054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5917CC-B527-4748-9408-8A1F6BC077F9}"/>
              </a:ext>
            </a:extLst>
          </p:cNvPr>
          <p:cNvGrpSpPr/>
          <p:nvPr/>
        </p:nvGrpSpPr>
        <p:grpSpPr>
          <a:xfrm>
            <a:off x="1413034" y="667132"/>
            <a:ext cx="7212491" cy="1443899"/>
            <a:chOff x="1837241" y="729942"/>
            <a:chExt cx="5475802" cy="144389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241" y="729942"/>
              <a:ext cx="5475802" cy="119469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63918" y="973512"/>
              <a:ext cx="3554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定义中相关要素剖析</a:t>
              </a:r>
              <a:endParaRPr lang="zh-CN" altLang="en-US" sz="2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606218" y="1510866"/>
            <a:ext cx="9846316" cy="483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身心、思想与行为</a:t>
            </a:r>
            <a:endParaRPr lang="en-US" altLang="zh-CN" sz="3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潜能是内在的，其外在具体呈现则开展、表现在身心、思想与行为等方面。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传统五育：德智体群美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预期的目的目标</a:t>
            </a:r>
            <a:endParaRPr lang="en-US" altLang="zh-CN" sz="3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教育的目的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不同类型的教育，其目的目标的正规、明显、严谨程度有高低不同。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0254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6" y="667132"/>
            <a:ext cx="866752" cy="15054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5917CC-B527-4748-9408-8A1F6BC077F9}"/>
              </a:ext>
            </a:extLst>
          </p:cNvPr>
          <p:cNvGrpSpPr/>
          <p:nvPr/>
        </p:nvGrpSpPr>
        <p:grpSpPr>
          <a:xfrm>
            <a:off x="1375327" y="667132"/>
            <a:ext cx="7212491" cy="1443899"/>
            <a:chOff x="1837241" y="729942"/>
            <a:chExt cx="5475802" cy="144389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241" y="729942"/>
              <a:ext cx="5475802" cy="119469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63918" y="973512"/>
              <a:ext cx="3554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定义中相关要素剖析</a:t>
              </a:r>
              <a:endParaRPr lang="zh-CN" altLang="en-US" sz="2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459051" y="1699402"/>
            <a:ext cx="9846316" cy="483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较长期的正向改变</a:t>
            </a:r>
            <a:endParaRPr lang="en-US" altLang="zh-CN" sz="3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教育成效的几个条件。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受教者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务必要有所改变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，若没有改变，则不算教育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无效果的教育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受教者的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改变必须是正向的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，追求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正向价值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的规范历程与效果。如果是朝向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负面发展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反教育</a:t>
            </a:r>
            <a:endParaRPr lang="en-US" altLang="zh-CN" sz="300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受教者的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正向改变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必须是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具有长期效果的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lvl="0" defTabSz="457200">
              <a:lnSpc>
                <a:spcPct val="130000"/>
              </a:lnSpc>
            </a:pP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899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6" y="667132"/>
            <a:ext cx="866752" cy="15054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5917CC-B527-4748-9408-8A1F6BC077F9}"/>
              </a:ext>
            </a:extLst>
          </p:cNvPr>
          <p:cNvGrpSpPr/>
          <p:nvPr/>
        </p:nvGrpSpPr>
        <p:grpSpPr>
          <a:xfrm>
            <a:off x="1375327" y="667132"/>
            <a:ext cx="7212491" cy="1443899"/>
            <a:chOff x="1837241" y="729942"/>
            <a:chExt cx="5475802" cy="144389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241" y="729942"/>
              <a:ext cx="5475802" cy="119469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63918" y="973512"/>
              <a:ext cx="3554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定义中相关要素剖析</a:t>
              </a:r>
              <a:endParaRPr lang="zh-CN" altLang="en-US" sz="2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496758" y="2172543"/>
            <a:ext cx="9846316" cy="323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历程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教育需要某种时间长度，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不能求其速效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，寄望与极短暂的时间内完成。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十年树木，百年树人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教育应有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次序性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，必须适当安排，不可过分逾越。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84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2998" y="2202763"/>
            <a:ext cx="10554895" cy="175432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施教者</a:t>
            </a:r>
            <a:r>
              <a:rPr lang="zh-CN" altLang="en-US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透过有意安排的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适当环境</a:t>
            </a:r>
            <a:r>
              <a:rPr lang="zh-CN" altLang="en-US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内容和方法</a:t>
            </a:r>
            <a:r>
              <a:rPr lang="zh-CN" altLang="en-US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，引导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受教者</a:t>
            </a:r>
            <a:r>
              <a:rPr lang="zh-CN" altLang="en-US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开发潜能，使其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身心、思想与行为</a:t>
            </a:r>
            <a:r>
              <a:rPr lang="zh-CN" altLang="en-US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朝向预期的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目的目标</a:t>
            </a:r>
            <a:r>
              <a:rPr lang="zh-CN" altLang="en-US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，产生较长期的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正向改变</a:t>
            </a:r>
            <a:r>
              <a:rPr lang="zh-CN" altLang="en-US" sz="3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的历程。</a:t>
            </a:r>
            <a:endParaRPr lang="zh-CN" altLang="en-US" sz="20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8508F-E51F-404D-9AE9-801ED0CDF174}"/>
              </a:ext>
            </a:extLst>
          </p:cNvPr>
          <p:cNvSpPr txBox="1"/>
          <p:nvPr/>
        </p:nvSpPr>
        <p:spPr>
          <a:xfrm>
            <a:off x="986887" y="1628651"/>
            <a:ext cx="1046375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CC72D-45E3-4109-B321-152B1F009F19}"/>
              </a:ext>
            </a:extLst>
          </p:cNvPr>
          <p:cNvSpPr txBox="1"/>
          <p:nvPr/>
        </p:nvSpPr>
        <p:spPr>
          <a:xfrm>
            <a:off x="4166647" y="1617988"/>
            <a:ext cx="263164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教育的环境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1E040-61DF-4D29-B0B7-19CDEEBCD047}"/>
              </a:ext>
            </a:extLst>
          </p:cNvPr>
          <p:cNvSpPr txBox="1"/>
          <p:nvPr/>
        </p:nvSpPr>
        <p:spPr>
          <a:xfrm>
            <a:off x="7233840" y="1617987"/>
            <a:ext cx="371259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教育的内容和方法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080F5-6F14-4C33-B813-E5BF48951072}"/>
              </a:ext>
            </a:extLst>
          </p:cNvPr>
          <p:cNvSpPr txBox="1"/>
          <p:nvPr/>
        </p:nvSpPr>
        <p:spPr>
          <a:xfrm>
            <a:off x="1510075" y="4249476"/>
            <a:ext cx="1544207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1F55EE-32DE-421F-8BDC-2C02D4BE3CA0}"/>
              </a:ext>
            </a:extLst>
          </p:cNvPr>
          <p:cNvCxnSpPr/>
          <p:nvPr/>
        </p:nvCxnSpPr>
        <p:spPr>
          <a:xfrm>
            <a:off x="2253006" y="3234594"/>
            <a:ext cx="0" cy="10148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7BAA27-3B88-48E4-97AB-A6692180FB34}"/>
              </a:ext>
            </a:extLst>
          </p:cNvPr>
          <p:cNvSpPr txBox="1"/>
          <p:nvPr/>
        </p:nvSpPr>
        <p:spPr>
          <a:xfrm>
            <a:off x="4506012" y="4882721"/>
            <a:ext cx="371259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教育的功能、目的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A4DE3B-AF09-428C-9A20-446B85309A67}"/>
              </a:ext>
            </a:extLst>
          </p:cNvPr>
          <p:cNvCxnSpPr>
            <a:cxnSpLocks/>
          </p:cNvCxnSpPr>
          <p:nvPr/>
        </p:nvCxnSpPr>
        <p:spPr>
          <a:xfrm>
            <a:off x="3007147" y="3801146"/>
            <a:ext cx="2073900" cy="10331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C92E32-945A-46C3-8066-3F0EA5508B8C}"/>
              </a:ext>
            </a:extLst>
          </p:cNvPr>
          <p:cNvCxnSpPr>
            <a:cxnSpLocks/>
          </p:cNvCxnSpPr>
          <p:nvPr/>
        </p:nvCxnSpPr>
        <p:spPr>
          <a:xfrm>
            <a:off x="6801438" y="3234594"/>
            <a:ext cx="0" cy="16374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14A53E-3834-4505-B71D-7FB49450BFB5}"/>
              </a:ext>
            </a:extLst>
          </p:cNvPr>
          <p:cNvCxnSpPr>
            <a:cxnSpLocks/>
          </p:cNvCxnSpPr>
          <p:nvPr/>
        </p:nvCxnSpPr>
        <p:spPr>
          <a:xfrm flipH="1">
            <a:off x="7116453" y="3859532"/>
            <a:ext cx="1214041" cy="9747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03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6" y="667132"/>
            <a:ext cx="866752" cy="15054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5917CC-B527-4748-9408-8A1F6BC077F9}"/>
              </a:ext>
            </a:extLst>
          </p:cNvPr>
          <p:cNvGrpSpPr/>
          <p:nvPr/>
        </p:nvGrpSpPr>
        <p:grpSpPr>
          <a:xfrm>
            <a:off x="1413035" y="667132"/>
            <a:ext cx="6458346" cy="1443899"/>
            <a:chOff x="1837241" y="729942"/>
            <a:chExt cx="5475802" cy="144389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241" y="729942"/>
              <a:ext cx="5475802" cy="119469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67368" y="973512"/>
              <a:ext cx="3554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教育相关名词辨析</a:t>
              </a:r>
              <a:endParaRPr lang="zh-CN" altLang="en-US" sz="2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D65067-4064-43CB-A13F-E630F97E7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08" y="3139219"/>
            <a:ext cx="2279871" cy="2279871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89CFEE6-AE0C-43A6-B0D7-B30C5610C070}"/>
              </a:ext>
            </a:extLst>
          </p:cNvPr>
          <p:cNvSpPr/>
          <p:nvPr/>
        </p:nvSpPr>
        <p:spPr>
          <a:xfrm>
            <a:off x="2490740" y="2068522"/>
            <a:ext cx="2168678" cy="1714392"/>
          </a:xfrm>
          <a:prstGeom prst="wedgeEllipseCallout">
            <a:avLst>
              <a:gd name="adj1" fmla="val 60887"/>
              <a:gd name="adj2" fmla="val 47654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教育是什么？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3CE1B25-FA86-4C47-A244-1BDCE74EB58F}"/>
              </a:ext>
            </a:extLst>
          </p:cNvPr>
          <p:cNvSpPr/>
          <p:nvPr/>
        </p:nvSpPr>
        <p:spPr>
          <a:xfrm>
            <a:off x="8131974" y="1943919"/>
            <a:ext cx="2168678" cy="1714392"/>
          </a:xfrm>
          <a:prstGeom prst="wedgeEllipseCallout">
            <a:avLst>
              <a:gd name="adj1" fmla="val -67344"/>
              <a:gd name="adj2" fmla="val 47654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教育不是什么？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984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6" y="667132"/>
            <a:ext cx="866752" cy="15054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5917CC-B527-4748-9408-8A1F6BC077F9}"/>
              </a:ext>
            </a:extLst>
          </p:cNvPr>
          <p:cNvGrpSpPr/>
          <p:nvPr/>
        </p:nvGrpSpPr>
        <p:grpSpPr>
          <a:xfrm>
            <a:off x="1413035" y="667132"/>
            <a:ext cx="6458346" cy="1443899"/>
            <a:chOff x="1837241" y="729942"/>
            <a:chExt cx="5475802" cy="144389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241" y="729942"/>
              <a:ext cx="5475802" cy="119469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67368" y="973512"/>
              <a:ext cx="3554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教育相关名词辨析</a:t>
              </a:r>
              <a:endParaRPr lang="zh-CN" altLang="en-US" sz="2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413035" y="2010051"/>
            <a:ext cx="10092445" cy="195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教育是一个庞杂的概念，其周边经常有一些相类似的词语出现。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这些词语或许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与教育相关</a:t>
            </a: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，但是却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不等同教育</a:t>
            </a: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8645FC32-ECDD-4A26-AFB1-4748CD70804E}"/>
              </a:ext>
            </a:extLst>
          </p:cNvPr>
          <p:cNvSpPr/>
          <p:nvPr/>
        </p:nvSpPr>
        <p:spPr>
          <a:xfrm>
            <a:off x="1606218" y="4045935"/>
            <a:ext cx="2489662" cy="2144933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AF478EB-7C09-41B8-9D7A-6B1B88AAD931}"/>
              </a:ext>
            </a:extLst>
          </p:cNvPr>
          <p:cNvSpPr/>
          <p:nvPr/>
        </p:nvSpPr>
        <p:spPr>
          <a:xfrm>
            <a:off x="4815688" y="4045934"/>
            <a:ext cx="2489662" cy="2144933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教化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236F2D7-10F7-4D77-ACAA-3D3F6584BE3C}"/>
              </a:ext>
            </a:extLst>
          </p:cNvPr>
          <p:cNvSpPr/>
          <p:nvPr/>
        </p:nvSpPr>
        <p:spPr>
          <a:xfrm>
            <a:off x="8072487" y="4096201"/>
            <a:ext cx="2489662" cy="214493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</a:p>
        </p:txBody>
      </p:sp>
    </p:spTree>
    <p:extLst>
      <p:ext uri="{BB962C8B-B14F-4D97-AF65-F5344CB8AC3E}">
        <p14:creationId xmlns:p14="http://schemas.microsoft.com/office/powerpoint/2010/main" val="33321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99259" y="805217"/>
            <a:ext cx="35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讨论时间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7A6DF2-3E8D-42EA-948F-A77A7CB1F81F}"/>
              </a:ext>
            </a:extLst>
          </p:cNvPr>
          <p:cNvGrpSpPr/>
          <p:nvPr/>
        </p:nvGrpSpPr>
        <p:grpSpPr>
          <a:xfrm>
            <a:off x="3165834" y="1951349"/>
            <a:ext cx="7098383" cy="3953482"/>
            <a:chOff x="3165834" y="1951349"/>
            <a:chExt cx="7098383" cy="3953482"/>
          </a:xfrm>
        </p:grpSpPr>
        <p:pic>
          <p:nvPicPr>
            <p:cNvPr id="7" name="组合 2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834" y="1951349"/>
              <a:ext cx="6272989" cy="3953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9"/>
            <p:cNvSpPr txBox="1"/>
            <p:nvPr/>
          </p:nvSpPr>
          <p:spPr>
            <a:xfrm>
              <a:off x="3336858" y="3225712"/>
              <a:ext cx="2019670" cy="51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</a:t>
              </a:r>
            </a:p>
          </p:txBody>
        </p:sp>
        <p:sp>
          <p:nvSpPr>
            <p:cNvPr id="14" name="文本框 9">
              <a:extLst>
                <a:ext uri="{FF2B5EF4-FFF2-40B4-BE49-F238E27FC236}">
                  <a16:creationId xmlns:a16="http://schemas.microsoft.com/office/drawing/2014/main" id="{06DA4041-EC31-4EAF-BD96-9F7CFCAC1128}"/>
                </a:ext>
              </a:extLst>
            </p:cNvPr>
            <p:cNvSpPr txBox="1"/>
            <p:nvPr/>
          </p:nvSpPr>
          <p:spPr>
            <a:xfrm>
              <a:off x="5737997" y="2314032"/>
              <a:ext cx="2019670" cy="51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教化</a:t>
              </a:r>
            </a:p>
          </p:txBody>
        </p:sp>
        <p:sp>
          <p:nvSpPr>
            <p:cNvPr id="16" name="文本框 9">
              <a:extLst>
                <a:ext uri="{FF2B5EF4-FFF2-40B4-BE49-F238E27FC236}">
                  <a16:creationId xmlns:a16="http://schemas.microsoft.com/office/drawing/2014/main" id="{047FD226-F59A-4B46-9049-ECEB9DB1D8FF}"/>
                </a:ext>
              </a:extLst>
            </p:cNvPr>
            <p:cNvSpPr txBox="1"/>
            <p:nvPr/>
          </p:nvSpPr>
          <p:spPr>
            <a:xfrm>
              <a:off x="8244547" y="2968722"/>
              <a:ext cx="2019670" cy="51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57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02574" y="831027"/>
            <a:ext cx="209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解答</a:t>
            </a: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C5AB3CDC-5684-452B-8FD9-F3143E762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1416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2DB1C5-E716-4F2B-B947-83EDBC75BF60}"/>
              </a:ext>
            </a:extLst>
          </p:cNvPr>
          <p:cNvGrpSpPr/>
          <p:nvPr/>
        </p:nvGrpSpPr>
        <p:grpSpPr>
          <a:xfrm>
            <a:off x="1993596" y="2528454"/>
            <a:ext cx="2682097" cy="2599725"/>
            <a:chOff x="2436657" y="4295137"/>
            <a:chExt cx="2305050" cy="2376487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1E326B2F-9B4C-4655-A3BA-BE6A7E010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657" y="4295137"/>
              <a:ext cx="2305050" cy="2376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46355118-8DE4-4C9E-BFCA-E250AE532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182" y="4295137"/>
              <a:ext cx="1152525" cy="12255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 eaLnBrk="1" hangingPunct="1"/>
              <a:endPara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zh-TW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zh-TW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教 育</a:t>
              </a:r>
              <a:endPara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99FDC848-6806-4AD1-BC16-57381F918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657" y="5520687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F3DCAE59-38BF-4734-83AF-3DEACA09C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9182" y="5520687"/>
              <a:ext cx="0" cy="1150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Rectangle 11">
            <a:extLst>
              <a:ext uri="{FF2B5EF4-FFF2-40B4-BE49-F238E27FC236}">
                <a16:creationId xmlns:a16="http://schemas.microsoft.com/office/drawing/2014/main" id="{FCE21C2A-BFBA-470A-93C9-E86B5A100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171" y="2569264"/>
            <a:ext cx="2682097" cy="259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17ABCE7-56C1-4432-9852-929D05E8E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597" y="2569264"/>
            <a:ext cx="1341049" cy="1340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 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7655824-D021-4136-896C-E6E6A2F33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646" y="2569264"/>
            <a:ext cx="1341049" cy="1340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ADF9F1-3880-402C-B869-30206162674E}"/>
              </a:ext>
            </a:extLst>
          </p:cNvPr>
          <p:cNvGrpSpPr/>
          <p:nvPr/>
        </p:nvGrpSpPr>
        <p:grpSpPr>
          <a:xfrm>
            <a:off x="8071701" y="2569264"/>
            <a:ext cx="2682097" cy="2599725"/>
            <a:chOff x="2436657" y="4295137"/>
            <a:chExt cx="2305050" cy="2376487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524C1DEC-9C06-4A75-AAC0-3FCC92017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657" y="4295137"/>
              <a:ext cx="2305050" cy="2376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CN" altLang="en-US" dirty="0"/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790687EC-270A-4C01-A9CC-31983C570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182" y="4295137"/>
              <a:ext cx="1152525" cy="12255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 eaLnBrk="1" hangingPunct="1"/>
              <a:endPara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zh-TW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B48F872D-F3CD-42F1-AF63-CD8729255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657" y="5520687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EF3EE8D9-AC81-400A-9EA4-B61C6CA08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9182" y="5520687"/>
              <a:ext cx="0" cy="1150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Rectangle 13">
            <a:extLst>
              <a:ext uri="{FF2B5EF4-FFF2-40B4-BE49-F238E27FC236}">
                <a16:creationId xmlns:a16="http://schemas.microsoft.com/office/drawing/2014/main" id="{BDB409D7-F68F-43E7-9065-4FBBAE983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045" y="2569264"/>
            <a:ext cx="1341049" cy="1340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影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516FC3AD-95AB-473A-BE23-0B5A2E837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169" y="3820956"/>
            <a:ext cx="1341049" cy="1340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2468C5AE-9516-44CC-B2E0-730359781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725" y="3815787"/>
            <a:ext cx="1341049" cy="1340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响</a:t>
            </a:r>
            <a:endParaRPr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DC7333-EAF5-4933-AA08-6CF9C51873FD}"/>
              </a:ext>
            </a:extLst>
          </p:cNvPr>
          <p:cNvSpPr txBox="1"/>
          <p:nvPr/>
        </p:nvSpPr>
        <p:spPr>
          <a:xfrm>
            <a:off x="2941162" y="1943698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正向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DB9EC7-9E00-40D3-AF49-ED9A575A9C59}"/>
              </a:ext>
            </a:extLst>
          </p:cNvPr>
          <p:cNvSpPr txBox="1"/>
          <p:nvPr/>
        </p:nvSpPr>
        <p:spPr>
          <a:xfrm>
            <a:off x="5912177" y="1981657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正向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DA6614-2A9A-4F0D-8FD7-CBE9104B435E}"/>
              </a:ext>
            </a:extLst>
          </p:cNvPr>
          <p:cNvSpPr txBox="1"/>
          <p:nvPr/>
        </p:nvSpPr>
        <p:spPr>
          <a:xfrm>
            <a:off x="9070681" y="2050302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正向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477B4-1979-4058-964B-55E55A9C6EB4}"/>
              </a:ext>
            </a:extLst>
          </p:cNvPr>
          <p:cNvSpPr txBox="1"/>
          <p:nvPr/>
        </p:nvSpPr>
        <p:spPr>
          <a:xfrm>
            <a:off x="2941161" y="5168989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负向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7AF50-2668-493E-9961-992EEFAE40FF}"/>
              </a:ext>
            </a:extLst>
          </p:cNvPr>
          <p:cNvSpPr txBox="1"/>
          <p:nvPr/>
        </p:nvSpPr>
        <p:spPr>
          <a:xfrm>
            <a:off x="9070681" y="5275294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6A835A-C2E1-4497-BB2C-443BD5D18298}"/>
              </a:ext>
            </a:extLst>
          </p:cNvPr>
          <p:cNvSpPr txBox="1"/>
          <p:nvPr/>
        </p:nvSpPr>
        <p:spPr>
          <a:xfrm>
            <a:off x="5902750" y="5233376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2525FF-A323-4CA4-8F7E-214E0894FB1F}"/>
              </a:ext>
            </a:extLst>
          </p:cNvPr>
          <p:cNvSpPr txBox="1"/>
          <p:nvPr/>
        </p:nvSpPr>
        <p:spPr>
          <a:xfrm>
            <a:off x="1272184" y="2903891"/>
            <a:ext cx="615553" cy="125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60B2FB-F3DC-4613-808A-9B3CD321F39A}"/>
              </a:ext>
            </a:extLst>
          </p:cNvPr>
          <p:cNvSpPr txBox="1"/>
          <p:nvPr/>
        </p:nvSpPr>
        <p:spPr>
          <a:xfrm>
            <a:off x="10905624" y="2799504"/>
            <a:ext cx="615553" cy="125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有意</a:t>
            </a:r>
          </a:p>
        </p:txBody>
      </p:sp>
    </p:spTree>
    <p:extLst>
      <p:ext uri="{BB962C8B-B14F-4D97-AF65-F5344CB8AC3E}">
        <p14:creationId xmlns:p14="http://schemas.microsoft.com/office/powerpoint/2010/main" val="3158286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70599" y="750071"/>
            <a:ext cx="184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解答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9787EE-A7D2-42F1-8AB9-46FFFB125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77221"/>
              </p:ext>
            </p:extLst>
          </p:nvPr>
        </p:nvGraphicFramePr>
        <p:xfrm>
          <a:off x="970488" y="2535518"/>
          <a:ext cx="104265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104">
                  <a:extLst>
                    <a:ext uri="{9D8B030D-6E8A-4147-A177-3AD203B41FA5}">
                      <a16:colId xmlns:a16="http://schemas.microsoft.com/office/drawing/2014/main" val="1995352591"/>
                    </a:ext>
                  </a:extLst>
                </a:gridCol>
                <a:gridCol w="3280528">
                  <a:extLst>
                    <a:ext uri="{9D8B030D-6E8A-4147-A177-3AD203B41FA5}">
                      <a16:colId xmlns:a16="http://schemas.microsoft.com/office/drawing/2014/main" val="3925794609"/>
                    </a:ext>
                  </a:extLst>
                </a:gridCol>
                <a:gridCol w="2347274">
                  <a:extLst>
                    <a:ext uri="{9D8B030D-6E8A-4147-A177-3AD203B41FA5}">
                      <a16:colId xmlns:a16="http://schemas.microsoft.com/office/drawing/2014/main" val="3692396134"/>
                    </a:ext>
                  </a:extLst>
                </a:gridCol>
                <a:gridCol w="3591610">
                  <a:extLst>
                    <a:ext uri="{9D8B030D-6E8A-4147-A177-3AD203B41FA5}">
                      <a16:colId xmlns:a16="http://schemas.microsoft.com/office/drawing/2014/main" val="1779520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举例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8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有意、无意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正向、负向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大自然天地山水</a:t>
                      </a:r>
                      <a:endParaRPr lang="en-US" altLang="zh-CN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电视综艺节目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5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有意、无意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圣严法师一席话</a:t>
                      </a:r>
                      <a:endParaRPr lang="en-US" altLang="zh-CN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感人至深的好电影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81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  <a:endParaRPr lang="zh-CN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68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73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5685536" cy="12404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21807" y="954038"/>
            <a:ext cx="3554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教育、教化、影响</a:t>
            </a:r>
          </a:p>
        </p:txBody>
      </p:sp>
      <p:sp>
        <p:nvSpPr>
          <p:cNvPr id="26" name="圆角矩形 25"/>
          <p:cNvSpPr/>
          <p:nvPr/>
        </p:nvSpPr>
        <p:spPr bwMode="auto">
          <a:xfrm>
            <a:off x="7630513" y="2032915"/>
            <a:ext cx="3651648" cy="4070009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圆角矩形 31"/>
          <p:cNvSpPr/>
          <p:nvPr/>
        </p:nvSpPr>
        <p:spPr bwMode="auto">
          <a:xfrm>
            <a:off x="1006392" y="2562509"/>
            <a:ext cx="6222931" cy="1505411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圆角矩形 34"/>
          <p:cNvSpPr/>
          <p:nvPr/>
        </p:nvSpPr>
        <p:spPr bwMode="auto">
          <a:xfrm>
            <a:off x="1006392" y="4804935"/>
            <a:ext cx="5324576" cy="116061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 bwMode="auto">
          <a:xfrm>
            <a:off x="1088988" y="4908189"/>
            <a:ext cx="49222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概念范围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最小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，行为动机必须是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有意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的，效果必须是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正向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28"/>
          <p:cNvSpPr txBox="1">
            <a:spLocks noChangeArrowheads="1"/>
          </p:cNvSpPr>
          <p:nvPr/>
        </p:nvSpPr>
        <p:spPr bwMode="auto">
          <a:xfrm>
            <a:off x="2735663" y="4136815"/>
            <a:ext cx="1628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教育</a:t>
            </a:r>
          </a:p>
        </p:txBody>
      </p:sp>
      <p:sp>
        <p:nvSpPr>
          <p:cNvPr id="38" name="文本框 28">
            <a:extLst>
              <a:ext uri="{FF2B5EF4-FFF2-40B4-BE49-F238E27FC236}">
                <a16:creationId xmlns:a16="http://schemas.microsoft.com/office/drawing/2014/main" id="{096DD16B-AC95-4878-87AB-BD4CD9A29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016" y="1459751"/>
            <a:ext cx="1628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教化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623C03-C4CB-4032-BAF8-2730F588689E}"/>
              </a:ext>
            </a:extLst>
          </p:cNvPr>
          <p:cNvSpPr txBox="1"/>
          <p:nvPr/>
        </p:nvSpPr>
        <p:spPr bwMode="auto">
          <a:xfrm>
            <a:off x="7802634" y="2308079"/>
            <a:ext cx="3335695" cy="365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概念范围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居次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，行为动机可能是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有意或无意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的，其效果必须是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正向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的。不以教育为目标，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潜移默化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，使之逐渐顿悟，具有正向教育功效的活动。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28">
            <a:extLst>
              <a:ext uri="{FF2B5EF4-FFF2-40B4-BE49-F238E27FC236}">
                <a16:creationId xmlns:a16="http://schemas.microsoft.com/office/drawing/2014/main" id="{43E3F38D-B695-45B8-AFAD-FD6328933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60" y="1982971"/>
            <a:ext cx="1628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影响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2A3721-45F5-4115-9295-FBE5BBACA107}"/>
              </a:ext>
            </a:extLst>
          </p:cNvPr>
          <p:cNvSpPr txBox="1"/>
          <p:nvPr/>
        </p:nvSpPr>
        <p:spPr bwMode="auto">
          <a:xfrm>
            <a:off x="1192101" y="2636903"/>
            <a:ext cx="59345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概念范围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，无论行为动机是否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有意、无意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，效果是否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正向、负向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，对人产生行为上的改变。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17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4950" y="1181100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latin typeface="Segoe Script" panose="020B0504020000000003" pitchFamily="34" charset="0"/>
              </a:rPr>
              <a:t>1</a:t>
            </a:r>
            <a:endParaRPr lang="zh-CN" altLang="en-US" sz="30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02364" y="4548854"/>
            <a:ext cx="8553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你认为教育是什么？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教育工作者的职务包括了什么？</a:t>
            </a:r>
          </a:p>
        </p:txBody>
      </p:sp>
    </p:spTree>
    <p:extLst>
      <p:ext uri="{BB962C8B-B14F-4D97-AF65-F5344CB8AC3E}">
        <p14:creationId xmlns:p14="http://schemas.microsoft.com/office/powerpoint/2010/main" val="313873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5209376" cy="1136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7" y="545517"/>
            <a:ext cx="866752" cy="1505411"/>
          </a:xfrm>
          <a:prstGeom prst="rect">
            <a:avLst/>
          </a:prstGeom>
        </p:spPr>
      </p:pic>
      <p:sp>
        <p:nvSpPr>
          <p:cNvPr id="6" name="任意多边形 16"/>
          <p:cNvSpPr>
            <a:spLocks noChangeArrowheads="1"/>
          </p:cNvSpPr>
          <p:nvPr/>
        </p:nvSpPr>
        <p:spPr bwMode="auto">
          <a:xfrm>
            <a:off x="9164364" y="442832"/>
            <a:ext cx="1472327" cy="16918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pattFill prst="wdUpDiag">
            <a:fgClr>
              <a:srgbClr val="FF66CC"/>
            </a:fgClr>
            <a:bgClr>
              <a:srgbClr val="2B2B2B"/>
            </a:bgClr>
          </a:pattFill>
          <a:ln>
            <a:noFill/>
          </a:ln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8" name="任意多边形 21"/>
          <p:cNvSpPr>
            <a:spLocks noChangeArrowheads="1"/>
          </p:cNvSpPr>
          <p:nvPr/>
        </p:nvSpPr>
        <p:spPr bwMode="auto">
          <a:xfrm>
            <a:off x="9682556" y="442832"/>
            <a:ext cx="1529476" cy="163474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004313 w 2086592"/>
              <a:gd name="connsiteY0" fmla="*/ 0 h 1747506"/>
              <a:gd name="connsiteX1" fmla="*/ 2086593 w 2086592"/>
              <a:gd name="connsiteY1" fmla="*/ 380083 h 1747506"/>
              <a:gd name="connsiteX2" fmla="*/ 2008626 w 2086592"/>
              <a:gd name="connsiteY2" fmla="*/ 1367424 h 1747506"/>
              <a:gd name="connsiteX3" fmla="*/ 1004313 w 2086592"/>
              <a:gd name="connsiteY3" fmla="*/ 1747506 h 1747506"/>
              <a:gd name="connsiteX4" fmla="*/ 0 w 2086592"/>
              <a:gd name="connsiteY4" fmla="*/ 1367424 h 1747506"/>
              <a:gd name="connsiteX5" fmla="*/ 0 w 2086592"/>
              <a:gd name="connsiteY5" fmla="*/ 380083 h 1747506"/>
              <a:gd name="connsiteX6" fmla="*/ 1004313 w 2086592"/>
              <a:gd name="connsiteY6" fmla="*/ 0 h 1747506"/>
              <a:gd name="connsiteX0" fmla="*/ 1004313 w 2086593"/>
              <a:gd name="connsiteY0" fmla="*/ 0 h 1688478"/>
              <a:gd name="connsiteX1" fmla="*/ 2086593 w 2086593"/>
              <a:gd name="connsiteY1" fmla="*/ 321055 h 1688478"/>
              <a:gd name="connsiteX2" fmla="*/ 2008626 w 2086593"/>
              <a:gd name="connsiteY2" fmla="*/ 1308396 h 1688478"/>
              <a:gd name="connsiteX3" fmla="*/ 1004313 w 2086593"/>
              <a:gd name="connsiteY3" fmla="*/ 1688478 h 1688478"/>
              <a:gd name="connsiteX4" fmla="*/ 0 w 2086593"/>
              <a:gd name="connsiteY4" fmla="*/ 1308396 h 1688478"/>
              <a:gd name="connsiteX5" fmla="*/ 0 w 2086593"/>
              <a:gd name="connsiteY5" fmla="*/ 321055 h 1688478"/>
              <a:gd name="connsiteX6" fmla="*/ 1004313 w 2086593"/>
              <a:gd name="connsiteY6" fmla="*/ 0 h 168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593" h="1688478">
                <a:moveTo>
                  <a:pt x="1004313" y="0"/>
                </a:moveTo>
                <a:lnTo>
                  <a:pt x="2086593" y="321055"/>
                </a:lnTo>
                <a:lnTo>
                  <a:pt x="2008626" y="1308396"/>
                </a:lnTo>
                <a:lnTo>
                  <a:pt x="1004313" y="1688478"/>
                </a:lnTo>
                <a:lnTo>
                  <a:pt x="0" y="1308396"/>
                </a:lnTo>
                <a:lnTo>
                  <a:pt x="0" y="321055"/>
                </a:lnTo>
                <a:lnTo>
                  <a:pt x="1004313" y="0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lIns="272320" tIns="313011" rIns="272320" bIns="31301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600">
              <a:solidFill>
                <a:srgbClr val="FFFFFF"/>
              </a:solidFill>
            </a:endParaRPr>
          </a:p>
        </p:txBody>
      </p:sp>
      <p:sp>
        <p:nvSpPr>
          <p:cNvPr id="10" name="任意多边形 24"/>
          <p:cNvSpPr>
            <a:spLocks noChangeArrowheads="1"/>
          </p:cNvSpPr>
          <p:nvPr/>
        </p:nvSpPr>
        <p:spPr bwMode="auto">
          <a:xfrm>
            <a:off x="10021032" y="471407"/>
            <a:ext cx="1472327" cy="16918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pattFill prst="wdUpDiag">
            <a:fgClr>
              <a:schemeClr val="bg1"/>
            </a:fgClr>
            <a:bgClr>
              <a:srgbClr val="2B2B2B"/>
            </a:bgClr>
          </a:pattFill>
          <a:ln w="12700" cap="flat" cmpd="sng">
            <a:noFill/>
            <a:bevel/>
            <a:headEnd/>
            <a:tailEnd/>
          </a:ln>
        </p:spPr>
        <p:txBody>
          <a:bodyPr lIns="272320" tIns="313011" rIns="272320" bIns="31301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600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061" y="729942"/>
            <a:ext cx="631455" cy="981315"/>
          </a:xfrm>
          <a:prstGeom prst="rect">
            <a:avLst/>
          </a:prstGeom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03401" y="2142401"/>
            <a:ext cx="10348508" cy="395884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理想状态：施教者能够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提升到教化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层级，无论是在有意、无意之中，都能对受教者产生正向的影响。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言教、身教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提升到教化层级虽不容易，但却也是施教者应该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尽可能努力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的目标。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教育人员必须承认、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不可以轻忽“影响”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在负向效果部分所将对教育造成的冲击，并且要积极适当地设法处置。</a:t>
            </a:r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11576966-25CB-468A-B735-7E606C9728BA}"/>
              </a:ext>
            </a:extLst>
          </p:cNvPr>
          <p:cNvSpPr txBox="1"/>
          <p:nvPr/>
        </p:nvSpPr>
        <p:spPr>
          <a:xfrm>
            <a:off x="3027636" y="892125"/>
            <a:ext cx="3554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教育、教化、影响</a:t>
            </a:r>
          </a:p>
        </p:txBody>
      </p:sp>
    </p:spTree>
    <p:extLst>
      <p:ext uri="{BB962C8B-B14F-4D97-AF65-F5344CB8AC3E}">
        <p14:creationId xmlns:p14="http://schemas.microsoft.com/office/powerpoint/2010/main" val="854985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99259" y="805217"/>
            <a:ext cx="35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讨论时间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7A6DF2-3E8D-42EA-948F-A77A7CB1F81F}"/>
              </a:ext>
            </a:extLst>
          </p:cNvPr>
          <p:cNvGrpSpPr/>
          <p:nvPr/>
        </p:nvGrpSpPr>
        <p:grpSpPr>
          <a:xfrm>
            <a:off x="3165834" y="1951349"/>
            <a:ext cx="7098383" cy="3953482"/>
            <a:chOff x="3165834" y="1951349"/>
            <a:chExt cx="7098383" cy="3953482"/>
          </a:xfrm>
        </p:grpSpPr>
        <p:pic>
          <p:nvPicPr>
            <p:cNvPr id="7" name="组合 2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834" y="1951349"/>
              <a:ext cx="6272989" cy="3953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9"/>
            <p:cNvSpPr txBox="1"/>
            <p:nvPr/>
          </p:nvSpPr>
          <p:spPr>
            <a:xfrm>
              <a:off x="3336858" y="3225712"/>
              <a:ext cx="2019670" cy="51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</a:t>
              </a:r>
            </a:p>
          </p:txBody>
        </p:sp>
        <p:sp>
          <p:nvSpPr>
            <p:cNvPr id="14" name="文本框 9">
              <a:extLst>
                <a:ext uri="{FF2B5EF4-FFF2-40B4-BE49-F238E27FC236}">
                  <a16:creationId xmlns:a16="http://schemas.microsoft.com/office/drawing/2014/main" id="{06DA4041-EC31-4EAF-BD96-9F7CFCAC1128}"/>
                </a:ext>
              </a:extLst>
            </p:cNvPr>
            <p:cNvSpPr txBox="1"/>
            <p:nvPr/>
          </p:nvSpPr>
          <p:spPr>
            <a:xfrm>
              <a:off x="5737997" y="2314032"/>
              <a:ext cx="2019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</a:p>
          </p:txBody>
        </p:sp>
        <p:sp>
          <p:nvSpPr>
            <p:cNvPr id="16" name="文本框 9">
              <a:extLst>
                <a:ext uri="{FF2B5EF4-FFF2-40B4-BE49-F238E27FC236}">
                  <a16:creationId xmlns:a16="http://schemas.microsoft.com/office/drawing/2014/main" id="{047FD226-F59A-4B46-9049-ECEB9DB1D8FF}"/>
                </a:ext>
              </a:extLst>
            </p:cNvPr>
            <p:cNvSpPr txBox="1"/>
            <p:nvPr/>
          </p:nvSpPr>
          <p:spPr>
            <a:xfrm>
              <a:off x="8244547" y="2968722"/>
              <a:ext cx="2019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训练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2335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900903A-DB78-4FA7-89C1-C8C7180E25C7}"/>
              </a:ext>
            </a:extLst>
          </p:cNvPr>
          <p:cNvSpPr/>
          <p:nvPr/>
        </p:nvSpPr>
        <p:spPr>
          <a:xfrm>
            <a:off x="3365370" y="930897"/>
            <a:ext cx="5297864" cy="5184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DA5799-90E2-4327-AAED-749D80534C0A}"/>
              </a:ext>
            </a:extLst>
          </p:cNvPr>
          <p:cNvSpPr/>
          <p:nvPr/>
        </p:nvSpPr>
        <p:spPr>
          <a:xfrm>
            <a:off x="4582998" y="2163683"/>
            <a:ext cx="3026004" cy="29600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6E1417-71DE-47A5-A7FD-6A5F2B5B9A2A}"/>
              </a:ext>
            </a:extLst>
          </p:cNvPr>
          <p:cNvSpPr/>
          <p:nvPr/>
        </p:nvSpPr>
        <p:spPr>
          <a:xfrm>
            <a:off x="5323002" y="3214228"/>
            <a:ext cx="1649691" cy="159312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6DC5A-6A90-45B8-ADE9-9788AA3A0E6F}"/>
              </a:ext>
            </a:extLst>
          </p:cNvPr>
          <p:cNvSpPr txBox="1"/>
          <p:nvPr/>
        </p:nvSpPr>
        <p:spPr>
          <a:xfrm>
            <a:off x="5323002" y="2514225"/>
            <a:ext cx="154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03F27-02B8-4185-BA1F-D65EEB96026E}"/>
              </a:ext>
            </a:extLst>
          </p:cNvPr>
          <p:cNvSpPr txBox="1"/>
          <p:nvPr/>
        </p:nvSpPr>
        <p:spPr>
          <a:xfrm>
            <a:off x="5410985" y="1361316"/>
            <a:ext cx="151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</a:p>
        </p:txBody>
      </p:sp>
    </p:spTree>
    <p:extLst>
      <p:ext uri="{BB962C8B-B14F-4D97-AF65-F5344CB8AC3E}">
        <p14:creationId xmlns:p14="http://schemas.microsoft.com/office/powerpoint/2010/main" val="3342389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0860A56-EBA9-4EDA-8658-627280D51D7F}"/>
              </a:ext>
            </a:extLst>
          </p:cNvPr>
          <p:cNvSpPr/>
          <p:nvPr/>
        </p:nvSpPr>
        <p:spPr>
          <a:xfrm>
            <a:off x="1715679" y="685800"/>
            <a:ext cx="5297864" cy="5184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F4366-E043-406F-AC65-482312C80B1E}"/>
              </a:ext>
            </a:extLst>
          </p:cNvPr>
          <p:cNvSpPr txBox="1"/>
          <p:nvPr/>
        </p:nvSpPr>
        <p:spPr>
          <a:xfrm>
            <a:off x="3883843" y="1549852"/>
            <a:ext cx="151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297419-EC6A-44E8-8A68-9E111BB59C62}"/>
              </a:ext>
            </a:extLst>
          </p:cNvPr>
          <p:cNvSpPr/>
          <p:nvPr/>
        </p:nvSpPr>
        <p:spPr>
          <a:xfrm>
            <a:off x="2851609" y="2248524"/>
            <a:ext cx="3026004" cy="29600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272E3-7827-437C-B900-2ADEBFDE141F}"/>
              </a:ext>
            </a:extLst>
          </p:cNvPr>
          <p:cNvSpPr txBox="1"/>
          <p:nvPr/>
        </p:nvSpPr>
        <p:spPr>
          <a:xfrm>
            <a:off x="3591613" y="3112576"/>
            <a:ext cx="154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C12F6F-0422-432C-9755-8189F9A3A131}"/>
              </a:ext>
            </a:extLst>
          </p:cNvPr>
          <p:cNvSpPr/>
          <p:nvPr/>
        </p:nvSpPr>
        <p:spPr>
          <a:xfrm>
            <a:off x="8149473" y="2903143"/>
            <a:ext cx="2072327" cy="18856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</a:t>
            </a:r>
          </a:p>
        </p:txBody>
      </p:sp>
    </p:spTree>
    <p:extLst>
      <p:ext uri="{BB962C8B-B14F-4D97-AF65-F5344CB8AC3E}">
        <p14:creationId xmlns:p14="http://schemas.microsoft.com/office/powerpoint/2010/main" val="2425270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5209376" cy="1136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7" y="545517"/>
            <a:ext cx="866752" cy="1505411"/>
          </a:xfrm>
          <a:prstGeom prst="rect">
            <a:avLst/>
          </a:prstGeom>
        </p:spPr>
      </p:pic>
      <p:sp>
        <p:nvSpPr>
          <p:cNvPr id="6" name="任意多边形 16"/>
          <p:cNvSpPr>
            <a:spLocks noChangeArrowheads="1"/>
          </p:cNvSpPr>
          <p:nvPr/>
        </p:nvSpPr>
        <p:spPr bwMode="auto">
          <a:xfrm>
            <a:off x="9164364" y="442832"/>
            <a:ext cx="1472327" cy="16918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pattFill prst="wdUpDiag">
            <a:fgClr>
              <a:srgbClr val="FF66CC"/>
            </a:fgClr>
            <a:bgClr>
              <a:srgbClr val="2B2B2B"/>
            </a:bgClr>
          </a:pattFill>
          <a:ln>
            <a:noFill/>
          </a:ln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8" name="任意多边形 21"/>
          <p:cNvSpPr>
            <a:spLocks noChangeArrowheads="1"/>
          </p:cNvSpPr>
          <p:nvPr/>
        </p:nvSpPr>
        <p:spPr bwMode="auto">
          <a:xfrm>
            <a:off x="9682556" y="442832"/>
            <a:ext cx="1529476" cy="163474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004313 w 2086592"/>
              <a:gd name="connsiteY0" fmla="*/ 0 h 1747506"/>
              <a:gd name="connsiteX1" fmla="*/ 2086593 w 2086592"/>
              <a:gd name="connsiteY1" fmla="*/ 380083 h 1747506"/>
              <a:gd name="connsiteX2" fmla="*/ 2008626 w 2086592"/>
              <a:gd name="connsiteY2" fmla="*/ 1367424 h 1747506"/>
              <a:gd name="connsiteX3" fmla="*/ 1004313 w 2086592"/>
              <a:gd name="connsiteY3" fmla="*/ 1747506 h 1747506"/>
              <a:gd name="connsiteX4" fmla="*/ 0 w 2086592"/>
              <a:gd name="connsiteY4" fmla="*/ 1367424 h 1747506"/>
              <a:gd name="connsiteX5" fmla="*/ 0 w 2086592"/>
              <a:gd name="connsiteY5" fmla="*/ 380083 h 1747506"/>
              <a:gd name="connsiteX6" fmla="*/ 1004313 w 2086592"/>
              <a:gd name="connsiteY6" fmla="*/ 0 h 1747506"/>
              <a:gd name="connsiteX0" fmla="*/ 1004313 w 2086593"/>
              <a:gd name="connsiteY0" fmla="*/ 0 h 1688478"/>
              <a:gd name="connsiteX1" fmla="*/ 2086593 w 2086593"/>
              <a:gd name="connsiteY1" fmla="*/ 321055 h 1688478"/>
              <a:gd name="connsiteX2" fmla="*/ 2008626 w 2086593"/>
              <a:gd name="connsiteY2" fmla="*/ 1308396 h 1688478"/>
              <a:gd name="connsiteX3" fmla="*/ 1004313 w 2086593"/>
              <a:gd name="connsiteY3" fmla="*/ 1688478 h 1688478"/>
              <a:gd name="connsiteX4" fmla="*/ 0 w 2086593"/>
              <a:gd name="connsiteY4" fmla="*/ 1308396 h 1688478"/>
              <a:gd name="connsiteX5" fmla="*/ 0 w 2086593"/>
              <a:gd name="connsiteY5" fmla="*/ 321055 h 1688478"/>
              <a:gd name="connsiteX6" fmla="*/ 1004313 w 2086593"/>
              <a:gd name="connsiteY6" fmla="*/ 0 h 168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593" h="1688478">
                <a:moveTo>
                  <a:pt x="1004313" y="0"/>
                </a:moveTo>
                <a:lnTo>
                  <a:pt x="2086593" y="321055"/>
                </a:lnTo>
                <a:lnTo>
                  <a:pt x="2008626" y="1308396"/>
                </a:lnTo>
                <a:lnTo>
                  <a:pt x="1004313" y="1688478"/>
                </a:lnTo>
                <a:lnTo>
                  <a:pt x="0" y="1308396"/>
                </a:lnTo>
                <a:lnTo>
                  <a:pt x="0" y="321055"/>
                </a:lnTo>
                <a:lnTo>
                  <a:pt x="1004313" y="0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lIns="272320" tIns="313011" rIns="272320" bIns="31301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600">
              <a:solidFill>
                <a:srgbClr val="FFFFFF"/>
              </a:solidFill>
            </a:endParaRPr>
          </a:p>
        </p:txBody>
      </p:sp>
      <p:sp>
        <p:nvSpPr>
          <p:cNvPr id="10" name="任意多边形 24"/>
          <p:cNvSpPr>
            <a:spLocks noChangeArrowheads="1"/>
          </p:cNvSpPr>
          <p:nvPr/>
        </p:nvSpPr>
        <p:spPr bwMode="auto">
          <a:xfrm>
            <a:off x="10021032" y="471407"/>
            <a:ext cx="1472327" cy="16918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pattFill prst="wdUpDiag">
            <a:fgClr>
              <a:schemeClr val="bg1"/>
            </a:fgClr>
            <a:bgClr>
              <a:srgbClr val="2B2B2B"/>
            </a:bgClr>
          </a:pattFill>
          <a:ln w="12700" cap="flat" cmpd="sng">
            <a:noFill/>
            <a:bevel/>
            <a:headEnd/>
            <a:tailEnd/>
          </a:ln>
        </p:spPr>
        <p:txBody>
          <a:bodyPr lIns="272320" tIns="313011" rIns="272320" bIns="31301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600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061" y="729942"/>
            <a:ext cx="631455" cy="981315"/>
          </a:xfrm>
          <a:prstGeom prst="rect">
            <a:avLst/>
          </a:prstGeom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03401" y="2142401"/>
            <a:ext cx="10348508" cy="395884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教学：指施教者以适当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有效的方法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指导学习者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特定的知识、技能、概念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训练：施训练者以适当有效的方法，指导受训练者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熟练特定的技能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。通常局限于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技能领域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重复地演练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某动作或观念。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 defTabSz="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教育：范围最广泛，兼及知识、技能、情意等领域的教学、训练。对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全面价值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（真、善、美、生命、健康、功利、权利等）的和谐陶冶与追求。</a:t>
            </a:r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11576966-25CB-468A-B735-7E606C9728BA}"/>
              </a:ext>
            </a:extLst>
          </p:cNvPr>
          <p:cNvSpPr txBox="1"/>
          <p:nvPr/>
        </p:nvSpPr>
        <p:spPr>
          <a:xfrm>
            <a:off x="2942795" y="928211"/>
            <a:ext cx="3554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  <a:r>
              <a:rPr lang="en-US" altLang="zh-CN" sz="32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sz="32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教化、训练</a:t>
            </a:r>
          </a:p>
        </p:txBody>
      </p:sp>
    </p:spTree>
    <p:extLst>
      <p:ext uri="{BB962C8B-B14F-4D97-AF65-F5344CB8AC3E}">
        <p14:creationId xmlns:p14="http://schemas.microsoft.com/office/powerpoint/2010/main" val="2681988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5209376" cy="1136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7" y="545517"/>
            <a:ext cx="866752" cy="1505411"/>
          </a:xfrm>
          <a:prstGeom prst="rect">
            <a:avLst/>
          </a:prstGeom>
        </p:spPr>
      </p:pic>
      <p:sp>
        <p:nvSpPr>
          <p:cNvPr id="6" name="任意多边形 16"/>
          <p:cNvSpPr>
            <a:spLocks noChangeArrowheads="1"/>
          </p:cNvSpPr>
          <p:nvPr/>
        </p:nvSpPr>
        <p:spPr bwMode="auto">
          <a:xfrm>
            <a:off x="9164364" y="442832"/>
            <a:ext cx="1472327" cy="16918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pattFill prst="wdUpDiag">
            <a:fgClr>
              <a:srgbClr val="FF66CC"/>
            </a:fgClr>
            <a:bgClr>
              <a:srgbClr val="2B2B2B"/>
            </a:bgClr>
          </a:pattFill>
          <a:ln>
            <a:noFill/>
          </a:ln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8" name="任意多边形 21"/>
          <p:cNvSpPr>
            <a:spLocks noChangeArrowheads="1"/>
          </p:cNvSpPr>
          <p:nvPr/>
        </p:nvSpPr>
        <p:spPr bwMode="auto">
          <a:xfrm>
            <a:off x="9682556" y="442832"/>
            <a:ext cx="1529476" cy="163474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004313 w 2086592"/>
              <a:gd name="connsiteY0" fmla="*/ 0 h 1747506"/>
              <a:gd name="connsiteX1" fmla="*/ 2086593 w 2086592"/>
              <a:gd name="connsiteY1" fmla="*/ 380083 h 1747506"/>
              <a:gd name="connsiteX2" fmla="*/ 2008626 w 2086592"/>
              <a:gd name="connsiteY2" fmla="*/ 1367424 h 1747506"/>
              <a:gd name="connsiteX3" fmla="*/ 1004313 w 2086592"/>
              <a:gd name="connsiteY3" fmla="*/ 1747506 h 1747506"/>
              <a:gd name="connsiteX4" fmla="*/ 0 w 2086592"/>
              <a:gd name="connsiteY4" fmla="*/ 1367424 h 1747506"/>
              <a:gd name="connsiteX5" fmla="*/ 0 w 2086592"/>
              <a:gd name="connsiteY5" fmla="*/ 380083 h 1747506"/>
              <a:gd name="connsiteX6" fmla="*/ 1004313 w 2086592"/>
              <a:gd name="connsiteY6" fmla="*/ 0 h 1747506"/>
              <a:gd name="connsiteX0" fmla="*/ 1004313 w 2086593"/>
              <a:gd name="connsiteY0" fmla="*/ 0 h 1688478"/>
              <a:gd name="connsiteX1" fmla="*/ 2086593 w 2086593"/>
              <a:gd name="connsiteY1" fmla="*/ 321055 h 1688478"/>
              <a:gd name="connsiteX2" fmla="*/ 2008626 w 2086593"/>
              <a:gd name="connsiteY2" fmla="*/ 1308396 h 1688478"/>
              <a:gd name="connsiteX3" fmla="*/ 1004313 w 2086593"/>
              <a:gd name="connsiteY3" fmla="*/ 1688478 h 1688478"/>
              <a:gd name="connsiteX4" fmla="*/ 0 w 2086593"/>
              <a:gd name="connsiteY4" fmla="*/ 1308396 h 1688478"/>
              <a:gd name="connsiteX5" fmla="*/ 0 w 2086593"/>
              <a:gd name="connsiteY5" fmla="*/ 321055 h 1688478"/>
              <a:gd name="connsiteX6" fmla="*/ 1004313 w 2086593"/>
              <a:gd name="connsiteY6" fmla="*/ 0 h 168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593" h="1688478">
                <a:moveTo>
                  <a:pt x="1004313" y="0"/>
                </a:moveTo>
                <a:lnTo>
                  <a:pt x="2086593" y="321055"/>
                </a:lnTo>
                <a:lnTo>
                  <a:pt x="2008626" y="1308396"/>
                </a:lnTo>
                <a:lnTo>
                  <a:pt x="1004313" y="1688478"/>
                </a:lnTo>
                <a:lnTo>
                  <a:pt x="0" y="1308396"/>
                </a:lnTo>
                <a:lnTo>
                  <a:pt x="0" y="321055"/>
                </a:lnTo>
                <a:lnTo>
                  <a:pt x="1004313" y="0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lIns="272320" tIns="313011" rIns="272320" bIns="31301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600">
              <a:solidFill>
                <a:srgbClr val="FFFFFF"/>
              </a:solidFill>
            </a:endParaRPr>
          </a:p>
        </p:txBody>
      </p:sp>
      <p:sp>
        <p:nvSpPr>
          <p:cNvPr id="10" name="任意多边形 24"/>
          <p:cNvSpPr>
            <a:spLocks noChangeArrowheads="1"/>
          </p:cNvSpPr>
          <p:nvPr/>
        </p:nvSpPr>
        <p:spPr bwMode="auto">
          <a:xfrm>
            <a:off x="10021032" y="471407"/>
            <a:ext cx="1472327" cy="16918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pattFill prst="wdUpDiag">
            <a:fgClr>
              <a:schemeClr val="bg1"/>
            </a:fgClr>
            <a:bgClr>
              <a:srgbClr val="2B2B2B"/>
            </a:bgClr>
          </a:pattFill>
          <a:ln w="12700" cap="flat" cmpd="sng">
            <a:noFill/>
            <a:bevel/>
            <a:headEnd/>
            <a:tailEnd/>
          </a:ln>
        </p:spPr>
        <p:txBody>
          <a:bodyPr lIns="272320" tIns="313011" rIns="272320" bIns="31301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600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061" y="729942"/>
            <a:ext cx="631455" cy="981315"/>
          </a:xfrm>
          <a:prstGeom prst="rect">
            <a:avLst/>
          </a:prstGeom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991937" y="2613741"/>
            <a:ext cx="10408631" cy="290291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0" indent="-742950" defTabSz="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对“教育的意义”下一个属于你自己的定义。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0" indent="-742950" defTabSz="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教育是一种纯正向的概念，抑或是一种中性的概念，各有人主张，依据你的见解，你抱持哪一种主张？为什么？</a:t>
            </a:r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11576966-25CB-468A-B735-7E606C9728BA}"/>
              </a:ext>
            </a:extLst>
          </p:cNvPr>
          <p:cNvSpPr txBox="1"/>
          <p:nvPr/>
        </p:nvSpPr>
        <p:spPr>
          <a:xfrm>
            <a:off x="3830789" y="928211"/>
            <a:ext cx="3554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分享时间</a:t>
            </a:r>
          </a:p>
        </p:txBody>
      </p:sp>
    </p:spTree>
    <p:extLst>
      <p:ext uri="{BB962C8B-B14F-4D97-AF65-F5344CB8AC3E}">
        <p14:creationId xmlns:p14="http://schemas.microsoft.com/office/powerpoint/2010/main" val="2540289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02574" y="831027"/>
            <a:ext cx="209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复习</a:t>
            </a: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C5AB3CDC-5684-452B-8FD9-F3143E762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1416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2DB1C5-E716-4F2B-B947-83EDBC75BF60}"/>
              </a:ext>
            </a:extLst>
          </p:cNvPr>
          <p:cNvGrpSpPr/>
          <p:nvPr/>
        </p:nvGrpSpPr>
        <p:grpSpPr>
          <a:xfrm>
            <a:off x="1993596" y="2528454"/>
            <a:ext cx="2682097" cy="2599725"/>
            <a:chOff x="2436657" y="4295137"/>
            <a:chExt cx="2305050" cy="2376487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1E326B2F-9B4C-4655-A3BA-BE6A7E010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657" y="4295137"/>
              <a:ext cx="2305050" cy="2376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46355118-8DE4-4C9E-BFCA-E250AE532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182" y="4295137"/>
              <a:ext cx="1152525" cy="12255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99FDC848-6806-4AD1-BC16-57381F918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657" y="5520687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F3DCAE59-38BF-4734-83AF-3DEACA09C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9182" y="5520687"/>
              <a:ext cx="0" cy="1150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" name="Rectangle 11">
            <a:extLst>
              <a:ext uri="{FF2B5EF4-FFF2-40B4-BE49-F238E27FC236}">
                <a16:creationId xmlns:a16="http://schemas.microsoft.com/office/drawing/2014/main" id="{FCE21C2A-BFBA-470A-93C9-E86B5A100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171" y="2569264"/>
            <a:ext cx="2682097" cy="259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17ABCE7-56C1-4432-9852-929D05E8E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597" y="2569264"/>
            <a:ext cx="1341049" cy="1340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7655824-D021-4136-896C-E6E6A2F33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646" y="2569264"/>
            <a:ext cx="1341049" cy="1340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ADF9F1-3880-402C-B869-30206162674E}"/>
              </a:ext>
            </a:extLst>
          </p:cNvPr>
          <p:cNvGrpSpPr/>
          <p:nvPr/>
        </p:nvGrpSpPr>
        <p:grpSpPr>
          <a:xfrm>
            <a:off x="8071701" y="2569264"/>
            <a:ext cx="2682097" cy="2599725"/>
            <a:chOff x="2436657" y="4295137"/>
            <a:chExt cx="2305050" cy="2376487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524C1DEC-9C06-4A75-AAC0-3FCC92017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657" y="4295137"/>
              <a:ext cx="2305050" cy="2376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790687EC-270A-4C01-A9CC-31983C570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182" y="4295137"/>
              <a:ext cx="1152525" cy="12255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B48F872D-F3CD-42F1-AF63-CD8729255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657" y="5520687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EF3EE8D9-AC81-400A-9EA4-B61C6CA08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9182" y="5520687"/>
              <a:ext cx="0" cy="1150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8" name="Rectangle 13">
            <a:extLst>
              <a:ext uri="{FF2B5EF4-FFF2-40B4-BE49-F238E27FC236}">
                <a16:creationId xmlns:a16="http://schemas.microsoft.com/office/drawing/2014/main" id="{BDB409D7-F68F-43E7-9065-4FBBAE983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045" y="2569264"/>
            <a:ext cx="1341049" cy="1340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516FC3AD-95AB-473A-BE23-0B5A2E837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169" y="3820956"/>
            <a:ext cx="1341049" cy="1340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2468C5AE-9516-44CC-B2E0-730359781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725" y="3815787"/>
            <a:ext cx="1341049" cy="1340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DC7333-EAF5-4933-AA08-6CF9C51873FD}"/>
              </a:ext>
            </a:extLst>
          </p:cNvPr>
          <p:cNvSpPr txBox="1"/>
          <p:nvPr/>
        </p:nvSpPr>
        <p:spPr>
          <a:xfrm>
            <a:off x="2941162" y="1943698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正向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DB9EC7-9E00-40D3-AF49-ED9A575A9C59}"/>
              </a:ext>
            </a:extLst>
          </p:cNvPr>
          <p:cNvSpPr txBox="1"/>
          <p:nvPr/>
        </p:nvSpPr>
        <p:spPr>
          <a:xfrm>
            <a:off x="5912177" y="1981657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正向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DA6614-2A9A-4F0D-8FD7-CBE9104B435E}"/>
              </a:ext>
            </a:extLst>
          </p:cNvPr>
          <p:cNvSpPr txBox="1"/>
          <p:nvPr/>
        </p:nvSpPr>
        <p:spPr>
          <a:xfrm>
            <a:off x="9070681" y="2050302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正向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477B4-1979-4058-964B-55E55A9C6EB4}"/>
              </a:ext>
            </a:extLst>
          </p:cNvPr>
          <p:cNvSpPr txBox="1"/>
          <p:nvPr/>
        </p:nvSpPr>
        <p:spPr>
          <a:xfrm>
            <a:off x="2941161" y="5168989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负向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7AF50-2668-493E-9961-992EEFAE40FF}"/>
              </a:ext>
            </a:extLst>
          </p:cNvPr>
          <p:cNvSpPr txBox="1"/>
          <p:nvPr/>
        </p:nvSpPr>
        <p:spPr>
          <a:xfrm>
            <a:off x="9070681" y="5275294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负向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6A835A-C2E1-4497-BB2C-443BD5D18298}"/>
              </a:ext>
            </a:extLst>
          </p:cNvPr>
          <p:cNvSpPr txBox="1"/>
          <p:nvPr/>
        </p:nvSpPr>
        <p:spPr>
          <a:xfrm>
            <a:off x="5902750" y="5233376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负向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2525FF-A323-4CA4-8F7E-214E0894FB1F}"/>
              </a:ext>
            </a:extLst>
          </p:cNvPr>
          <p:cNvSpPr txBox="1"/>
          <p:nvPr/>
        </p:nvSpPr>
        <p:spPr>
          <a:xfrm>
            <a:off x="1272184" y="2903891"/>
            <a:ext cx="615553" cy="125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60B2FB-F3DC-4613-808A-9B3CD321F39A}"/>
              </a:ext>
            </a:extLst>
          </p:cNvPr>
          <p:cNvSpPr txBox="1"/>
          <p:nvPr/>
        </p:nvSpPr>
        <p:spPr>
          <a:xfrm>
            <a:off x="10905624" y="2799504"/>
            <a:ext cx="615553" cy="125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有意</a:t>
            </a:r>
          </a:p>
        </p:txBody>
      </p:sp>
    </p:spTree>
    <p:extLst>
      <p:ext uri="{BB962C8B-B14F-4D97-AF65-F5344CB8AC3E}">
        <p14:creationId xmlns:p14="http://schemas.microsoft.com/office/powerpoint/2010/main" val="2114921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503" y="3940299"/>
            <a:ext cx="3923069" cy="13301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69738" y="2189612"/>
            <a:ext cx="653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>
                <a:solidFill>
                  <a:schemeClr val="bg1"/>
                </a:solidFill>
                <a:latin typeface="Segoe Script" panose="020B0504020000000003" pitchFamily="34" charset="0"/>
              </a:rPr>
              <a:t>THANK</a:t>
            </a:r>
          </a:p>
          <a:p>
            <a:pPr algn="ctr"/>
            <a:r>
              <a:rPr kumimoji="1" lang="en-US" altLang="zh-CN" sz="4800" dirty="0">
                <a:solidFill>
                  <a:schemeClr val="bg1"/>
                </a:solidFill>
                <a:latin typeface="Segoe Script" panose="020B0504020000000003" pitchFamily="34" charset="0"/>
              </a:rPr>
              <a:t>YOU</a:t>
            </a:r>
            <a:endParaRPr kumimoji="1" lang="zh-CN" altLang="en-US" sz="48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83" y="724728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78765" y="724728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1107">
            <a:off x="4168635" y="1581333"/>
            <a:ext cx="1248750" cy="978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0453">
            <a:off x="7432166" y="2770150"/>
            <a:ext cx="2454985" cy="135946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424838">
            <a:off x="8270478" y="3197603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200" dirty="0">
                <a:solidFill>
                  <a:schemeClr val="bg1"/>
                </a:solidFill>
                <a:latin typeface="Segoe Script" panose="020B0504020000000003" pitchFamily="34" charset="0"/>
              </a:rPr>
              <a:t>PRESENTED</a:t>
            </a:r>
          </a:p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egoe Script" panose="020B0504020000000003" pitchFamily="34" charset="0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latin typeface="Segoe Script" panose="020B0504020000000003" pitchFamily="34" charset="0"/>
              </a:rPr>
              <a:t>BY</a:t>
            </a:r>
            <a:r>
              <a:rPr kumimoji="1" lang="zh-CN" altLang="en-US" sz="1200" dirty="0">
                <a:solidFill>
                  <a:schemeClr val="bg1"/>
                </a:solidFill>
                <a:latin typeface="Segoe Script" panose="020B0504020000000003" pitchFamily="34" charset="0"/>
              </a:rPr>
              <a:t> </a:t>
            </a:r>
            <a:endParaRPr kumimoji="1" lang="en-US" altLang="zh-CN" sz="1200" dirty="0">
              <a:solidFill>
                <a:schemeClr val="bg1"/>
              </a:solidFill>
              <a:latin typeface="Segoe Script" panose="020B0504020000000003" pitchFamily="34" charset="0"/>
            </a:endParaRPr>
          </a:p>
          <a:p>
            <a:pPr algn="ctr"/>
            <a:r>
              <a:rPr kumimoji="1" lang="en-US" altLang="zh-CN" sz="1200" dirty="0" err="1">
                <a:solidFill>
                  <a:schemeClr val="bg1"/>
                </a:solidFill>
                <a:latin typeface="Segoe Script" panose="020B0504020000000003" pitchFamily="34" charset="0"/>
              </a:rPr>
              <a:t>OfficePLUS</a:t>
            </a:r>
            <a:endParaRPr kumimoji="1" lang="zh-CN" altLang="en-US" sz="12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227" y="2744143"/>
            <a:ext cx="1361250" cy="13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E1FEAB-6466-42FC-8725-C4BE39DBBC52}"/>
              </a:ext>
            </a:extLst>
          </p:cNvPr>
          <p:cNvSpPr txBox="1"/>
          <p:nvPr/>
        </p:nvSpPr>
        <p:spPr>
          <a:xfrm>
            <a:off x="829559" y="848412"/>
            <a:ext cx="526644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传授知识、传承美好的事物、礼义廉耻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让学生成长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教导正确价值观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育人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自我提升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帮学生找到人生目标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榜样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自主思维能力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发掘学生才能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纠正错误的行为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A1676-0AB5-412D-91BB-DE09B32CF50E}"/>
              </a:ext>
            </a:extLst>
          </p:cNvPr>
          <p:cNvSpPr txBox="1"/>
          <p:nvPr/>
        </p:nvSpPr>
        <p:spPr>
          <a:xfrm>
            <a:off x="6265682" y="848412"/>
            <a:ext cx="50967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为国家塑造人才及塑造有教养的下一代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文化传承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关心学生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让学生懂得如何为人处事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用生命影响生命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公平对待每个学生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引导学生走向正确的道路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让所有人得到学习的机会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一种责任，对下一代负起责任，促进国家进步</a:t>
            </a:r>
          </a:p>
        </p:txBody>
      </p:sp>
    </p:spTree>
    <p:extLst>
      <p:ext uri="{BB962C8B-B14F-4D97-AF65-F5344CB8AC3E}">
        <p14:creationId xmlns:p14="http://schemas.microsoft.com/office/powerpoint/2010/main" val="270158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6C2E468-14F2-4B75-A217-FDCC451A6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52" y="-74504"/>
            <a:ext cx="7000122" cy="713898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4950" y="1181100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latin typeface="Segoe Script" panose="020B0504020000000003" pitchFamily="34" charset="0"/>
              </a:rPr>
              <a:t>2</a:t>
            </a:r>
            <a:endParaRPr lang="zh-CN" altLang="en-US" sz="30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3510" y="5059084"/>
            <a:ext cx="1020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优秀的教育工作者必须具备什么特质？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3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E1FEAB-6466-42FC-8725-C4BE39DBBC52}"/>
              </a:ext>
            </a:extLst>
          </p:cNvPr>
          <p:cNvSpPr txBox="1"/>
          <p:nvPr/>
        </p:nvSpPr>
        <p:spPr>
          <a:xfrm>
            <a:off x="678730" y="582067"/>
            <a:ext cx="526644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自信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口才表达能力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良好的态度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丰富的知识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拥有正能量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耐心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责任感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爱心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懂得控制脾气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开朗正能量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勇敢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抗压力强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乐于分享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A1676-0AB5-412D-91BB-DE09B32CF50E}"/>
              </a:ext>
            </a:extLst>
          </p:cNvPr>
          <p:cNvSpPr txBox="1"/>
          <p:nvPr/>
        </p:nvSpPr>
        <p:spPr>
          <a:xfrm>
            <a:off x="3802147" y="612844"/>
            <a:ext cx="5266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领导能力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友善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细心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时常与学生交流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敏感的直觉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懂得聆听与沟通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观察能力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亲和力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解决问题的能力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清晰的头脑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换位思考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98592-6E8F-41A3-9C9A-3BAA3ED9A3FA}"/>
              </a:ext>
            </a:extLst>
          </p:cNvPr>
          <p:cNvSpPr txBox="1"/>
          <p:nvPr/>
        </p:nvSpPr>
        <p:spPr>
          <a:xfrm>
            <a:off x="7321485" y="591596"/>
            <a:ext cx="509675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不可以以赚钱为目标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幽默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热爱教育的心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毅力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关心学生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真诚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外向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了解教育理论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感染力强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不失威严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谦卑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力求改进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589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4950" y="1181100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latin typeface="Segoe Script" panose="020B0504020000000003" pitchFamily="34" charset="0"/>
              </a:rPr>
              <a:t>3</a:t>
            </a:r>
            <a:endParaRPr lang="zh-CN" altLang="en-US" sz="30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5570" y="4672585"/>
            <a:ext cx="10209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你认为自己仍欠缺什么特质，以成为一名教育工作者？</a:t>
            </a:r>
            <a:endParaRPr lang="zh-CN" altLang="en-US" sz="28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2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3216</Words>
  <Application>Microsoft Office PowerPoint</Application>
  <PresentationFormat>Widescreen</PresentationFormat>
  <Paragraphs>373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华文新魏</vt:lpstr>
      <vt:lpstr>微软雅黑</vt:lpstr>
      <vt:lpstr>新蒂小丸子小学版</vt:lpstr>
      <vt:lpstr>Arial</vt:lpstr>
      <vt:lpstr>Arial Black</vt:lpstr>
      <vt:lpstr>Calibri</vt:lpstr>
      <vt:lpstr>Calibri Light</vt:lpstr>
      <vt:lpstr>Segoe Script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Foon Yew</dc:creator>
  <cp:lastModifiedBy>Foon Yew</cp:lastModifiedBy>
  <cp:revision>12</cp:revision>
  <dcterms:created xsi:type="dcterms:W3CDTF">2020-01-14T16:40:01Z</dcterms:created>
  <dcterms:modified xsi:type="dcterms:W3CDTF">2020-02-19T02:52:45Z</dcterms:modified>
</cp:coreProperties>
</file>