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24"/>
  </p:notesMasterIdLst>
  <p:sldIdLst>
    <p:sldId id="256" r:id="rId3"/>
    <p:sldId id="270" r:id="rId4"/>
    <p:sldId id="284" r:id="rId5"/>
    <p:sldId id="285" r:id="rId6"/>
    <p:sldId id="286" r:id="rId7"/>
    <p:sldId id="288" r:id="rId8"/>
    <p:sldId id="301" r:id="rId9"/>
    <p:sldId id="287" r:id="rId10"/>
    <p:sldId id="289" r:id="rId11"/>
    <p:sldId id="290" r:id="rId12"/>
    <p:sldId id="291" r:id="rId13"/>
    <p:sldId id="292" r:id="rId14"/>
    <p:sldId id="296" r:id="rId15"/>
    <p:sldId id="293" r:id="rId16"/>
    <p:sldId id="294" r:id="rId17"/>
    <p:sldId id="295" r:id="rId18"/>
    <p:sldId id="297" r:id="rId19"/>
    <p:sldId id="259" r:id="rId20"/>
    <p:sldId id="298" r:id="rId21"/>
    <p:sldId id="299" r:id="rId22"/>
    <p:sldId id="30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F90"/>
    <a:srgbClr val="F6F0E1"/>
    <a:srgbClr val="82C3C3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7437" autoAdjust="0"/>
  </p:normalViewPr>
  <p:slideViewPr>
    <p:cSldViewPr snapToGrid="0" showGuides="1">
      <p:cViewPr varScale="1">
        <p:scale>
          <a:sx n="75" d="100"/>
          <a:sy n="75" d="100"/>
        </p:scale>
        <p:origin x="1099" y="-10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15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17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25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497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236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6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5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97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29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67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19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97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81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0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B998-13B6-48A5-B40E-6ECB74279714}" type="datetimeFigureOut">
              <a:rPr lang="zh-CN" altLang="en-US"/>
              <a:pPr>
                <a:defRPr/>
              </a:pPr>
              <a:t>2020-02-19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34EF-645E-4FFB-B4AB-54F25A8494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9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6FB9B-81B8-4B9A-92AD-8232A8F0D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4A897C-6A75-49A4-8617-39609DEED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0F49B-D29F-4DDB-B6A0-32737AD48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3A27DF-8B23-46B9-BB6C-0A973DB1A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299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F8118-3518-4F23-8D1A-22E4D3908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1DB9F-A3D2-4053-A4F3-C90CC1631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DC530-0710-4043-A084-D0E467A21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44DB-94F8-4F34-955B-9431D6056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00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A6346D-67EE-48C9-B388-15D724946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35CB-C497-43B1-834D-7681A48A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C5B88E-91DF-43E3-AF6A-783FDC7A1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03A8-4126-43B3-8E70-8EA48A1354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02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CEF36-A781-4888-AB33-AA6E0E900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5F4CF-E562-40B7-BA8A-89C1DB6E3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B1650-A495-4D2E-B782-52D913316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E175-8071-4657-8B66-49013B11DE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872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090090-50D9-4F4B-8704-6B02A712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DD7D1C-AB57-45CD-BA84-2BD753469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0C1438-A8C6-4011-A8D2-A0D014B2A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0604-A626-4B7C-9C4A-EB36BA7BFF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969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36F82-430C-49BF-BA67-1CE0C188F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D4DDA6-6994-4D8B-927A-02B338BE4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74E611-95CB-4B2C-A5A1-CEF64D681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31D4-259B-4B85-9D3A-ADB3B5D70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04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91C0AF-A2DB-4312-9811-418268D0C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48175D-D2DC-454D-A7B1-C127F4318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D18223-DE02-49D2-B1FA-2A6EB9F19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5648-4C8E-47DE-8468-61DC38F300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143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1D545-41C2-4D49-9910-950B60FD1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D885-CFBA-4B5E-9EB3-42763BF4E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5F642-C687-4A89-ABA8-816B7A026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5F1A7-42CF-48CE-A058-DCE7D3A4BE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97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F4EE2-1A6A-42D8-A7CD-F9D4EEC95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F6646-73F1-42A4-9F85-E87EB03BA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57AA7-C749-45E7-B64D-B62C4D74F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AEB3-5DDE-4759-A47E-04189DE3EB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63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E1617-0F4C-4F2A-9F17-634D8A588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04940-8D81-40ED-938E-596475A3A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471787-04BD-4834-BDBB-7392F8B7F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BEEF-17EB-4E14-88D6-81DED63EA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35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E65609-AA65-475D-A3D8-DA317610A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FD2D7-B2DC-4713-9873-106E34FB3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9E3428-EC42-4B08-972C-E17B65AE1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D3FE-7CCE-4B6A-8AD5-FECE497375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077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EB2F5B-25B8-4677-93D9-9417D85980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5B6D39-F5EC-4063-88DC-E45DEC01FAB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E6462AE3-8AFC-4709-A43A-5ECF71A2A8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64FA6CF0-5C12-4F86-AE01-9FE73EE791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401B7C64-3195-473C-AEAD-DCB307D3ED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A9155D97-2D3A-45AD-8B9C-89CF9320B6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75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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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anose="05020102010507070707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g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gi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5.jp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7.gi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2E0FE65-D75A-4440-8D0F-F7E1B4A3AB06}"/>
              </a:ext>
            </a:extLst>
          </p:cNvPr>
          <p:cNvSpPr txBox="1"/>
          <p:nvPr/>
        </p:nvSpPr>
        <p:spPr>
          <a:xfrm>
            <a:off x="3028497" y="2505670"/>
            <a:ext cx="6135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latin typeface="汉仪喵魂体W" panose="00020600040101010101" pitchFamily="18" charset="-122"/>
                <a:ea typeface="汉仪喵魂体W" panose="00020600040101010101" pitchFamily="18" charset="-122"/>
              </a:rPr>
              <a:t>第二章  教育的归准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D3B32B-9056-4FE5-B069-6F041AA29E71}"/>
              </a:ext>
            </a:extLst>
          </p:cNvPr>
          <p:cNvSpPr/>
          <p:nvPr/>
        </p:nvSpPr>
        <p:spPr>
          <a:xfrm>
            <a:off x="3652823" y="3416115"/>
            <a:ext cx="488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王薇琳师</a:t>
            </a:r>
          </a:p>
        </p:txBody>
      </p:sp>
    </p:spTree>
    <p:extLst>
      <p:ext uri="{BB962C8B-B14F-4D97-AF65-F5344CB8AC3E}">
        <p14:creationId xmlns:p14="http://schemas.microsoft.com/office/powerpoint/2010/main" val="26075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教育的归准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98540" y="1837860"/>
            <a:ext cx="11380613" cy="4081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合乎规准与否，往往不是“全有／全无”的问题， 而是“程度高低不同”的问题。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一个适当的教育理念或教育行为，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绝对必须满足合价值性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目的绝对必须是善的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合认知性、合自愿性、合成效性应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力求尽力符合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。若略有不能完全符合之处，也未必就会全盘否定该项教育理念或行为。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5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05693" y="319635"/>
            <a:ext cx="11380613" cy="638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8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对于所给予学生的教育内容未必为百分之百的知识真理时，教师应有之作为：</a:t>
            </a:r>
            <a:endParaRPr lang="en-US" altLang="zh-CN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1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知之为知之，不知为不知。
懂得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谦虚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，承认自己所知所言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未必为绝对真理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。
经常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反省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，发现有错误时，应有更正及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道歉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的勇气。
能有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容忍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他人批评、诘问的雅量。
养成不自我的弹性，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开放的心态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，多元的角度，柔软的心，誓死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维护他人发言权利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倾听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他人见解，不过早主观评断，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接受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良好的意见。
养成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怀疑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的精神，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独立思考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的精神，尽信书不如无书，反向思考。
不断</a:t>
            </a:r>
            <a:r>
              <a:rPr lang="zh-CN" altLang="en-US" sz="3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进修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，广泛阅听，开拓视野，扩大信息吸收来源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243133" y="674400"/>
            <a:ext cx="11380613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80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此外，教育人员也应该在受教者身上着力，包括：</a:t>
            </a:r>
            <a:endParaRPr lang="en-US" altLang="zh-CN" sz="4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4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告诉学生，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老师也会犯错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反神化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。闻道有先后，术业有专攻。 
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弟子不必不如师，师不必贤于弟子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。吾爱吾师，吾更爱真理。尽信书不如无书。
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教导及鼓励学生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怀疑、批判、问难、独立思考、反向思考、探索根源、多方对照的精神与能力。
引导学生以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正面积极看待“错误”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，错误也是一种学习，视错误的改正为难得的学习。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3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&#10;&#10;Description automatically generated">
            <a:extLst>
              <a:ext uri="{FF2B5EF4-FFF2-40B4-BE49-F238E27FC236}">
                <a16:creationId xmlns:a16="http://schemas.microsoft.com/office/drawing/2014/main" id="{DA66F3B4-CA80-4DB1-B9B8-CC4A3F185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 b="5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50760-A095-413F-B9F6-1F9C9FD0A559}"/>
              </a:ext>
            </a:extLst>
          </p:cNvPr>
          <p:cNvSpPr txBox="1"/>
          <p:nvPr/>
        </p:nvSpPr>
        <p:spPr>
          <a:xfrm>
            <a:off x="3190240" y="345440"/>
            <a:ext cx="550672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教育归准的运用</a:t>
            </a:r>
          </a:p>
        </p:txBody>
      </p:sp>
    </p:spTree>
    <p:extLst>
      <p:ext uri="{BB962C8B-B14F-4D97-AF65-F5344CB8AC3E}">
        <p14:creationId xmlns:p14="http://schemas.microsoft.com/office/powerpoint/2010/main" val="114833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鬼屋探险记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111760" y="1316665"/>
            <a:ext cx="8941010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    古老镇是一个开发甚早的小镇，镇上有许多年代久远的古宅。最近，其中一栋久无人住的古宅，被谣传闹鬼，绘声绘影，弄得镇上人心惶惶，许多胆小的小学生更是谈鬼色变，一些原本上学要路过该栋古宅的小学生，甚至宁愿改走田间小路，因此上学迟到时有所闻，甚至也有学生掉到田里。</a:t>
            </a:r>
            <a:endParaRPr lang="en-US" altLang="zh-CN" sz="3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卜信协老师是镇上小学五年级的一位老师，眼见局势演变如此，觉得实在离谱，因此下定决心要设法破除学生这种迷信与害怕的心理。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
    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4" descr="A picture containing light, bird, sunset, clock&#10;&#10;Description automatically generated">
            <a:extLst>
              <a:ext uri="{FF2B5EF4-FFF2-40B4-BE49-F238E27FC236}">
                <a16:creationId xmlns:a16="http://schemas.microsoft.com/office/drawing/2014/main" id="{4531F23C-1043-45B8-BFA2-3C69C244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70" y="1691640"/>
            <a:ext cx="2991538" cy="4323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鬼屋探险记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05694" y="1401674"/>
            <a:ext cx="1100074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有一天中午午睡起来，阳光正灿烂，卜老师突然集合全班同学，排队往校外那栋古宅走去。到了古宅前，只见卜老师要学生稍候，自己转身即往古宅楼上跑。不一会，卜老师出来了，笑嘻嘻地对同学们说：“刚刚老师在这栋房子二楼左手边卧室的桌上放了四十个号码牌，待会，每位同学轮流进去，去把写有你号码的牌子拿出来。每位同学都要进去，不可以逃避。好！现在开始，一号进去！”只见同学们一个个轮流进去，有些胆子大的嘻嘻哈哈，出来后还嚷着要再进去玩，也有些同学面色发白，双脚发软，好不容易才硬着头皮入内上楼取牌。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0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鬼屋探险记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05694" y="1401674"/>
            <a:ext cx="1100074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    等到所有同学都进去把自己的号码牌拿出来后，卜老师很高兴地对同学们说：“各位同学，你们都已经进去过这栋传说闹鬼的房子了，有没有人看到鬼？没有！世界上并没有鬼，鬼其实都是人们想象出来的，大家不必自己吓自己。只要我们平生不做亏心事，夜半又何必怕鬼来敲门呢？”
    第二天，几位家长联袂到校，抗议卜老师这项教学活动失当；卜老师则坚称自己的教学方式没有问题。
</a:t>
            </a:r>
            <a:r>
              <a:rPr lang="zh-CN" altLang="en-US" sz="3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◎试依据“教育的规准”来评析卜信协老师此项教育行为的得失。 </a:t>
            </a:r>
            <a:endParaRPr lang="zh-TW" altLang="en-US" sz="33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9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5">
            <a:extLst>
              <a:ext uri="{FF2B5EF4-FFF2-40B4-BE49-F238E27FC236}">
                <a16:creationId xmlns:a16="http://schemas.microsoft.com/office/drawing/2014/main" id="{5663367B-1C87-43A6-A009-8A2A27C51A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2633" y="-961485"/>
            <a:ext cx="396743" cy="413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0CA46D69-6F5C-4369-9E5B-95D3BA775B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03675" y="316110"/>
            <a:ext cx="4384649" cy="938904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rmAutofit/>
          </a:bodyPr>
          <a:lstStyle/>
          <a:p>
            <a:pPr algn="just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4647777" y="339258"/>
            <a:ext cx="2683227" cy="732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合价值性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986337-58E3-4D8E-9C97-865670131774}"/>
              </a:ext>
            </a:extLst>
          </p:cNvPr>
          <p:cNvSpPr/>
          <p:nvPr/>
        </p:nvSpPr>
        <p:spPr>
          <a:xfrm>
            <a:off x="1177607" y="2376781"/>
            <a:ext cx="4918393" cy="13336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目的：破除学生迷信及害怕的心理。（善意）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D7A1C4-B0F6-4503-BD83-3F7937B0B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62" y="1361051"/>
            <a:ext cx="3808699" cy="5084809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9E77230-AD9A-4EA5-974F-0DC28925E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80" y="4064000"/>
            <a:ext cx="2286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7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5">
            <a:extLst>
              <a:ext uri="{FF2B5EF4-FFF2-40B4-BE49-F238E27FC236}">
                <a16:creationId xmlns:a16="http://schemas.microsoft.com/office/drawing/2014/main" id="{5663367B-1C87-43A6-A009-8A2A27C51A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2633" y="-961485"/>
            <a:ext cx="396743" cy="413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986337-58E3-4D8E-9C97-865670131774}"/>
              </a:ext>
            </a:extLst>
          </p:cNvPr>
          <p:cNvSpPr/>
          <p:nvPr/>
        </p:nvSpPr>
        <p:spPr>
          <a:xfrm>
            <a:off x="302296" y="1549969"/>
            <a:ext cx="11587408" cy="5059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借由进鬼屋没看见鬼，就论证世界上没有鬼，论据是不充分的。此时此地没有遇见，不代表其他时间和地点不会遇见。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没有看见并不能代表不存在。</a:t>
            </a:r>
            <a:endParaRPr lang="en-US" altLang="zh-CN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当前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科学并未完全否定超自然现象的存在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，因此究竟有没有鬼还是个有待进一步验证的事情。卜老师否定鬼的存在，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缺乏了具体且充分的证据。</a:t>
            </a:r>
            <a:endParaRPr lang="en-US" altLang="zh-CN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卜老师一方面说世上没有鬼，最后却又告诉学生只要不做亏心事，就不必怕鬼来敲门。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既然世界上没有鬼，就不会有鬼来敲门，那么我就可以放心大胆地做亏心事？</a:t>
            </a:r>
            <a:endParaRPr lang="en-US" altLang="zh-CN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2E4CC6-F4D5-4C0B-8390-F3E027FEEF48}"/>
              </a:ext>
            </a:extLst>
          </p:cNvPr>
          <p:cNvGrpSpPr/>
          <p:nvPr/>
        </p:nvGrpSpPr>
        <p:grpSpPr>
          <a:xfrm>
            <a:off x="3690657" y="278791"/>
            <a:ext cx="4904397" cy="1158445"/>
            <a:chOff x="1998734" y="2685857"/>
            <a:chExt cx="4578505" cy="414984"/>
          </a:xfrm>
        </p:grpSpPr>
        <p:sp>
          <p:nvSpPr>
            <p:cNvPr id="13" name="MH_Other_3">
              <a:extLst>
                <a:ext uri="{FF2B5EF4-FFF2-40B4-BE49-F238E27FC236}">
                  <a16:creationId xmlns:a16="http://schemas.microsoft.com/office/drawing/2014/main" id="{F1C69AC0-98E0-4610-BFD4-32A482FE92D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80496" y="2687377"/>
              <a:ext cx="396743" cy="4134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F5B8940F-4C1D-4F83-81BE-87B200D108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998734" y="2685857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4554137" y="395767"/>
            <a:ext cx="2683227" cy="732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合认知性</a:t>
            </a:r>
          </a:p>
        </p:txBody>
      </p:sp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520B60-5C40-48F6-A46C-0DD39135B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93" y="-208067"/>
            <a:ext cx="1940560" cy="194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5">
            <a:extLst>
              <a:ext uri="{FF2B5EF4-FFF2-40B4-BE49-F238E27FC236}">
                <a16:creationId xmlns:a16="http://schemas.microsoft.com/office/drawing/2014/main" id="{5663367B-1C87-43A6-A009-8A2A27C51A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2633" y="-961485"/>
            <a:ext cx="396743" cy="413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986337-58E3-4D8E-9C97-865670131774}"/>
              </a:ext>
            </a:extLst>
          </p:cNvPr>
          <p:cNvSpPr/>
          <p:nvPr/>
        </p:nvSpPr>
        <p:spPr>
          <a:xfrm>
            <a:off x="421484" y="1480244"/>
            <a:ext cx="11532553" cy="50047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应力求了解学习者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身心成熟度、尊重学生，及具有创造的热情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小学五年级学生的身心成熟度，并不适合用这种探险的方式来探究鬼的问题。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卜老师强迫所有学生都要进去取牌，没有人可以例外，他并没有让学生可以依其意愿自由选择，而一些学生确实也十分恐惧。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所幸没有发生意外，若学生在生理上或心理上受伤了，卜老师似乎也没有任何防范救护措施的准备。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创造热情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上，卜老师以这种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不落俗套、具有实证精神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的方式，其创意精神应是可以肯定的。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:a16="http://schemas.microsoft.com/office/drawing/2014/main" id="{7122CBED-7C1C-4986-8CFF-01C9F4DD26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68407" y="181984"/>
            <a:ext cx="4438709" cy="1137095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rmAutofit/>
          </a:bodyPr>
          <a:lstStyle/>
          <a:p>
            <a:pPr algn="just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4846149" y="270265"/>
            <a:ext cx="2683227" cy="732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合自愿性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414B4-DA6A-4C47-A334-7F50A287A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24" y="39579"/>
            <a:ext cx="1421903" cy="142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7CDEF-CF0F-4D42-8C33-5C12A3694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16" y="39579"/>
            <a:ext cx="1197396" cy="1540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5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752588" y="112220"/>
            <a:ext cx="3427468" cy="1380828"/>
            <a:chOff x="3752588" y="112220"/>
            <a:chExt cx="3427468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998511" y="44869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教育的归准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564868" y="1683678"/>
            <a:ext cx="11062263" cy="4715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何谓规准？规准可以理解为“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评判事物价值或适切与否所依据的一套标准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
了解教育的规准对教育工作者言，是很重要的一件事，提供教育人员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检视自己的教育理念、行为是否具有价值或适切与否的依据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
我们可以理解教育规准即为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教育应遵循的基本原则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600" dirty="0">
                <a:ea typeface="標楷體" pitchFamily="65" charset="-128"/>
              </a:rPr>
              <a:t>
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5">
            <a:extLst>
              <a:ext uri="{FF2B5EF4-FFF2-40B4-BE49-F238E27FC236}">
                <a16:creationId xmlns:a16="http://schemas.microsoft.com/office/drawing/2014/main" id="{5663367B-1C87-43A6-A009-8A2A27C51A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2633" y="-961485"/>
            <a:ext cx="396743" cy="413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986337-58E3-4D8E-9C97-865670131774}"/>
              </a:ext>
            </a:extLst>
          </p:cNvPr>
          <p:cNvSpPr/>
          <p:nvPr/>
        </p:nvSpPr>
        <p:spPr>
          <a:xfrm>
            <a:off x="421484" y="2049084"/>
            <a:ext cx="11532553" cy="16807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成本低廉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，但是否能有破除学生迷信及害怕的心理，案例中并未呈现具体证据。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以一次的探险革除人们对于鬼的观念，可能性甚低。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:a16="http://schemas.microsoft.com/office/drawing/2014/main" id="{7122CBED-7C1C-4986-8CFF-01C9F4DD26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68405" y="730720"/>
            <a:ext cx="4438709" cy="1137095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80000" anchor="ctr">
            <a:normAutofit/>
          </a:bodyPr>
          <a:lstStyle/>
          <a:p>
            <a:pPr algn="just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4937589" y="801690"/>
            <a:ext cx="2683227" cy="732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合成效性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033DBA3-6851-45F3-AC37-AAB40F1F3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59" y="3907155"/>
            <a:ext cx="2530474" cy="2554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07EAE-9CA1-4165-9E93-E7FA2D61A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181984"/>
            <a:ext cx="1570990" cy="1570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68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1">
            <a:extLst>
              <a:ext uri="{FF2B5EF4-FFF2-40B4-BE49-F238E27FC236}">
                <a16:creationId xmlns:a16="http://schemas.microsoft.com/office/drawing/2014/main" id="{21986AF4-FFFB-46F9-946D-99F93804E9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03675" y="339258"/>
            <a:ext cx="4384649" cy="938904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rmAutofit/>
          </a:bodyPr>
          <a:lstStyle/>
          <a:p>
            <a:pPr algn="just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6DED6CB6-252B-4270-B6CD-295CFBAE1501}"/>
              </a:ext>
            </a:extLst>
          </p:cNvPr>
          <p:cNvSpPr/>
          <p:nvPr/>
        </p:nvSpPr>
        <p:spPr>
          <a:xfrm>
            <a:off x="4678257" y="339258"/>
            <a:ext cx="2683227" cy="7328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分组讨论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E1148-B358-4BC2-9C36-A2C02CFA963C}"/>
              </a:ext>
            </a:extLst>
          </p:cNvPr>
          <p:cNvSpPr txBox="1"/>
          <p:nvPr/>
        </p:nvSpPr>
        <p:spPr>
          <a:xfrm>
            <a:off x="2306320" y="1552413"/>
            <a:ext cx="863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请各举出一个非教育、反教育的例子。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利用教育归准评析某教育事件。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42764EA-512A-4E0E-A0AC-278DB36D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3377635" cy="30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631630"/>
            <a:chOff x="3752588" y="112220"/>
            <a:chExt cx="3408284" cy="1631630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教育的归准之作用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667142" y="1542276"/>
            <a:ext cx="11062263" cy="54107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检视教育理念或行为是否具备“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真教育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”应有条件；或用以评价教育理念或行为的“境界”高低。
辨别教育理念或行为是否沦为 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非教育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”、“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反教育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真教育：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符合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教育应有的规准，且产生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正面影响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非教育：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不符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教育应有的规准，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未具备或未发挥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教育之正向作用，或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没有价值的判断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与导向可言，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缺乏认知的意义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，只有工作而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没有成效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，但尚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无负面影响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（吃水饺比赛，以提升班级动力？）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反教育：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悖离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教育应有的规准，且发生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负面影响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（环保做不好，令学生吃铝箔纸盒？）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（缴不出学费罚写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遍道歉书？）
</a:t>
            </a:r>
            <a:endParaRPr lang="zh-CN" altLang="en-US" sz="11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9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C74A3E-459D-4BDC-9BD1-C5ABD19EB8D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19289" y="260350"/>
            <a:ext cx="8353425" cy="65976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1800" b="1" dirty="0">
                <a:ea typeface="宋体" panose="02010600030101010101" pitchFamily="2" charset="-122"/>
              </a:rPr>
              <a:t>（一）</a:t>
            </a:r>
            <a:r>
              <a:rPr lang="zh-TW" altLang="en-US" sz="1800" b="1" dirty="0"/>
              <a:t>改自皮德思</a:t>
            </a:r>
            <a:r>
              <a:rPr lang="zh-TW" altLang="en-US" sz="1800" dirty="0"/>
              <a:t>（</a:t>
            </a:r>
            <a:r>
              <a:rPr lang="en-US" altLang="zh-TW" sz="1800" dirty="0" err="1"/>
              <a:t>R.S.Peters</a:t>
            </a:r>
            <a:r>
              <a:rPr lang="en-US" altLang="zh-TW" sz="1800" dirty="0"/>
              <a:t> </a:t>
            </a:r>
            <a:r>
              <a:rPr lang="zh-TW" altLang="en-US" sz="1800" dirty="0"/>
              <a:t>英國教育哲學先驅）</a:t>
            </a:r>
            <a:r>
              <a:rPr lang="zh-TW" altLang="en-US" sz="1800" b="1" dirty="0"/>
              <a:t>之「三加一」規準</a:t>
            </a:r>
            <a:endParaRPr lang="zh-TW" altLang="zh-CN" sz="1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善：符合道德上的善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en-US" sz="1600" b="1" dirty="0">
                <a:solidFill>
                  <a:schemeClr val="tx2"/>
                </a:solidFill>
              </a:rPr>
              <a:t>合價值性</a:t>
            </a:r>
            <a:r>
              <a:rPr lang="zh-TW" altLang="en-US" sz="1600" b="1" dirty="0"/>
              <a:t>                     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→ 目的要</a:t>
            </a:r>
            <a:r>
              <a:rPr lang="zh-TW" altLang="en-US" sz="1600" b="1" dirty="0">
                <a:solidFill>
                  <a:schemeClr val="folHlink"/>
                </a:solidFill>
              </a:rPr>
              <a:t>「善」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價值：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教導價值：多元價值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知識上的價值─優先性。實用的價值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知識上的真─「證據」充分性。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知識</a:t>
            </a:r>
            <a:r>
              <a:rPr lang="en-US" altLang="zh-TW" sz="1600" b="1" dirty="0"/>
              <a:t>&gt;&gt;</a:t>
            </a:r>
            <a:r>
              <a:rPr lang="zh-TW" altLang="en-US" sz="1600" b="1" dirty="0"/>
              <a:t>信念</a:t>
            </a:r>
            <a:r>
              <a:rPr lang="en-US" altLang="zh-TW" sz="1600" b="1" dirty="0"/>
              <a:t>&gt;&gt;</a:t>
            </a:r>
            <a:r>
              <a:rPr lang="zh-TW" altLang="en-US" sz="1600" b="1" dirty="0"/>
              <a:t>偏見</a:t>
            </a:r>
            <a:r>
              <a:rPr lang="en-US" altLang="zh-TW" sz="1600" b="1" dirty="0"/>
              <a:t>or</a:t>
            </a:r>
            <a:r>
              <a:rPr lang="zh-TW" altLang="en-US" sz="1600" b="1" dirty="0"/>
              <a:t>迷信？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教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en-US" sz="1600" b="1" dirty="0">
                <a:solidFill>
                  <a:schemeClr val="tx2"/>
                </a:solidFill>
              </a:rPr>
              <a:t>合認知性</a:t>
            </a:r>
            <a:r>
              <a:rPr lang="zh-TW" altLang="en-US" sz="1600" b="1" dirty="0"/>
              <a:t>                    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→ 內容要</a:t>
            </a:r>
            <a:r>
              <a:rPr lang="zh-TW" altLang="en-US" sz="1600" b="1" dirty="0">
                <a:solidFill>
                  <a:schemeClr val="folHlink"/>
                </a:solidFill>
              </a:rPr>
              <a:t>「真」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育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知識具有深度、廣度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的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深度：選擇根本而重要的知識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規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廣度：統合各種領域的知識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準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知識呈現據邏輯論理性</a:t>
            </a:r>
            <a:r>
              <a:rPr lang="en-US" altLang="zh-TW" sz="1600" b="1" dirty="0"/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1600" b="1" dirty="0"/>
              <a:t>                </a:t>
            </a:r>
            <a:r>
              <a:rPr lang="en-US" altLang="zh-CN" sz="1600" b="1" dirty="0"/>
              <a:t>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CN" altLang="en-US" sz="1600" b="1" dirty="0"/>
              <a:t>                                   </a:t>
            </a:r>
            <a:r>
              <a:rPr lang="zh-TW" altLang="en-US" sz="1600" b="1" dirty="0"/>
              <a:t>了解學習者身心成熟度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zh-CN" sz="1600" b="1" dirty="0"/>
              <a:t> </a:t>
            </a:r>
            <a:r>
              <a:rPr lang="zh-TW" altLang="en-US" sz="1600" b="1" dirty="0"/>
              <a:t>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en-US" sz="1600" b="1" dirty="0">
                <a:solidFill>
                  <a:schemeClr val="tx2"/>
                </a:solidFill>
              </a:rPr>
              <a:t>合自願性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尊重學生           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→ 方法要</a:t>
            </a:r>
            <a:r>
              <a:rPr lang="zh-TW" altLang="en-US" sz="1600" b="1" dirty="0">
                <a:solidFill>
                  <a:schemeClr val="folHlink"/>
                </a:solidFill>
              </a:rPr>
              <a:t>「美」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具有創造的熱情，激發學習動機興趣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要有成效：要能產生正向的改變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en-US" sz="1600" b="1" dirty="0">
                <a:solidFill>
                  <a:schemeClr val="tx2"/>
                </a:solidFill>
              </a:rPr>
              <a:t>合成效性</a:t>
            </a:r>
            <a:r>
              <a:rPr lang="zh-TW" altLang="en-US" sz="1600" b="1" dirty="0"/>
              <a:t>                      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 </a:t>
            </a:r>
            <a:r>
              <a:rPr lang="zh-TW" altLang="en-US" sz="1600" b="1" dirty="0"/>
              <a:t>→ 結果要</a:t>
            </a:r>
            <a:r>
              <a:rPr lang="zh-TW" altLang="en-US" sz="1600" b="1" dirty="0">
                <a:solidFill>
                  <a:schemeClr val="folHlink"/>
                </a:solidFill>
              </a:rPr>
              <a:t>「好」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要符合成本效益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1600" b="1" dirty="0"/>
              <a:t>                 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zh-TW" altLang="en-US" sz="1600" b="1" dirty="0"/>
              <a:t> </a:t>
            </a:r>
            <a:r>
              <a:rPr lang="zh-TW" altLang="zh-CN" sz="1600" b="1" dirty="0"/>
              <a:t> </a:t>
            </a:r>
            <a:r>
              <a:rPr lang="en-US" altLang="zh-TW" sz="1600" b="1" dirty="0"/>
              <a:t>‧</a:t>
            </a:r>
            <a:r>
              <a:rPr lang="zh-TW" altLang="en-US" sz="1600" b="1" dirty="0"/>
              <a:t>成本─效益之間應有適當的平衡</a:t>
            </a:r>
          </a:p>
        </p:txBody>
      </p:sp>
      <p:sp>
        <p:nvSpPr>
          <p:cNvPr id="7171" name="Line 7">
            <a:extLst>
              <a:ext uri="{FF2B5EF4-FFF2-40B4-BE49-F238E27FC236}">
                <a16:creationId xmlns:a16="http://schemas.microsoft.com/office/drawing/2014/main" id="{04BAF70A-4C0E-43BF-8621-ABDBE27A6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514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2" name="Line 8">
            <a:extLst>
              <a:ext uri="{FF2B5EF4-FFF2-40B4-BE49-F238E27FC236}">
                <a16:creationId xmlns:a16="http://schemas.microsoft.com/office/drawing/2014/main" id="{8DAF9AF8-0FC6-400A-B42D-144D9D208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525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3" name="Line 9">
            <a:extLst>
              <a:ext uri="{FF2B5EF4-FFF2-40B4-BE49-F238E27FC236}">
                <a16:creationId xmlns:a16="http://schemas.microsoft.com/office/drawing/2014/main" id="{320B52A6-AAE1-4069-83C6-96E1C9D7B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7813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4" name="Line 10">
            <a:extLst>
              <a:ext uri="{FF2B5EF4-FFF2-40B4-BE49-F238E27FC236}">
                <a16:creationId xmlns:a16="http://schemas.microsoft.com/office/drawing/2014/main" id="{D4849C0A-0E1A-4770-8B64-83D08A58C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486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5" name="Line 11">
            <a:extLst>
              <a:ext uri="{FF2B5EF4-FFF2-40B4-BE49-F238E27FC236}">
                <a16:creationId xmlns:a16="http://schemas.microsoft.com/office/drawing/2014/main" id="{E15B7CB6-88C0-444E-9BEC-B5032A881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60213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6" name="Line 12">
            <a:extLst>
              <a:ext uri="{FF2B5EF4-FFF2-40B4-BE49-F238E27FC236}">
                <a16:creationId xmlns:a16="http://schemas.microsoft.com/office/drawing/2014/main" id="{AEFBFFDA-C0A9-4CCB-A4FD-EF2BF0388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76517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7" name="Line 13">
            <a:extLst>
              <a:ext uri="{FF2B5EF4-FFF2-40B4-BE49-F238E27FC236}">
                <a16:creationId xmlns:a16="http://schemas.microsoft.com/office/drawing/2014/main" id="{085CE2E7-4203-4CB7-81EC-151AA25B5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765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8" name="Line 14">
            <a:extLst>
              <a:ext uri="{FF2B5EF4-FFF2-40B4-BE49-F238E27FC236}">
                <a16:creationId xmlns:a16="http://schemas.microsoft.com/office/drawing/2014/main" id="{1E516E88-736B-440F-9464-354B347E9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1268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9" name="Line 15">
            <a:extLst>
              <a:ext uri="{FF2B5EF4-FFF2-40B4-BE49-F238E27FC236}">
                <a16:creationId xmlns:a16="http://schemas.microsoft.com/office/drawing/2014/main" id="{6BE66A63-AB56-4B25-B939-EBF206305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0" name="Line 16">
            <a:extLst>
              <a:ext uri="{FF2B5EF4-FFF2-40B4-BE49-F238E27FC236}">
                <a16:creationId xmlns:a16="http://schemas.microsoft.com/office/drawing/2014/main" id="{C458506B-1BC3-4EDF-AB8E-C0AB204B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22050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1" name="Line 17">
            <a:extLst>
              <a:ext uri="{FF2B5EF4-FFF2-40B4-BE49-F238E27FC236}">
                <a16:creationId xmlns:a16="http://schemas.microsoft.com/office/drawing/2014/main" id="{BA32A0B5-A548-4B31-A23B-743DDCE54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068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2" name="Line 18">
            <a:extLst>
              <a:ext uri="{FF2B5EF4-FFF2-40B4-BE49-F238E27FC236}">
                <a16:creationId xmlns:a16="http://schemas.microsoft.com/office/drawing/2014/main" id="{FFB18BF1-2B29-42BE-838E-871C3B255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45085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3" name="Line 19">
            <a:extLst>
              <a:ext uri="{FF2B5EF4-FFF2-40B4-BE49-F238E27FC236}">
                <a16:creationId xmlns:a16="http://schemas.microsoft.com/office/drawing/2014/main" id="{7A05619A-37A1-44B8-B921-05CCB2358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45085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Line 20">
            <a:extLst>
              <a:ext uri="{FF2B5EF4-FFF2-40B4-BE49-F238E27FC236}">
                <a16:creationId xmlns:a16="http://schemas.microsoft.com/office/drawing/2014/main" id="{87C087DC-1DA1-45F7-B45A-41370A916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48688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5" name="Line 21">
            <a:extLst>
              <a:ext uri="{FF2B5EF4-FFF2-40B4-BE49-F238E27FC236}">
                <a16:creationId xmlns:a16="http://schemas.microsoft.com/office/drawing/2014/main" id="{A32696DC-8B11-4895-8949-13228FEFC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51577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6" name="Line 23">
            <a:extLst>
              <a:ext uri="{FF2B5EF4-FFF2-40B4-BE49-F238E27FC236}">
                <a16:creationId xmlns:a16="http://schemas.microsoft.com/office/drawing/2014/main" id="{B9937BBE-51A6-4585-B468-4438888BE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573405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7" name="Line 24">
            <a:extLst>
              <a:ext uri="{FF2B5EF4-FFF2-40B4-BE49-F238E27FC236}">
                <a16:creationId xmlns:a16="http://schemas.microsoft.com/office/drawing/2014/main" id="{E3CC49B3-3EDC-4BFB-9B36-BD119E7DA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57340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8" name="Line 25">
            <a:extLst>
              <a:ext uri="{FF2B5EF4-FFF2-40B4-BE49-F238E27FC236}">
                <a16:creationId xmlns:a16="http://schemas.microsoft.com/office/drawing/2014/main" id="{59FA988A-D395-4D70-8904-4CE1AEAC1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63087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80808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合价值性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348792" y="1542276"/>
            <a:ext cx="11380613" cy="50941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善：符合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道德上的善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，尤指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教育目的动机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而言，出自善意，引导学生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正向改变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
价值：教育必须着重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有价值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的事物。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教导价值：多元价值、观点、婚姻、性取向、宗教
知识上的价值─优先性。 实用的价值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tx1"/>
              </a:buClr>
            </a:pP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儿童哪一种语言要先学</a:t>
            </a:r>
            <a:r>
              <a:rPr lang="en-US" altLang="zh-CN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母语</a:t>
            </a:r>
            <a:r>
              <a:rPr lang="en-US" altLang="zh-CN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VS.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外语
中学生性教育应该优先敎些什么</a:t>
            </a:r>
            <a:r>
              <a:rPr lang="en-US" altLang="zh-CN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避孕</a:t>
            </a:r>
            <a:r>
              <a:rPr lang="en-US" altLang="zh-CN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VS.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堕胎 </a:t>
            </a:r>
            <a:r>
              <a:rPr lang="zh-CN" altLang="en-US" sz="3600" b="1" dirty="0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endParaRPr lang="zh-CN" altLang="en-US" sz="11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D34B3-986E-424D-9432-E2F30CF8F857}"/>
              </a:ext>
            </a:extLst>
          </p:cNvPr>
          <p:cNvSpPr txBox="1"/>
          <p:nvPr/>
        </p:nvSpPr>
        <p:spPr>
          <a:xfrm>
            <a:off x="8672659" y="611941"/>
            <a:ext cx="263007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目的要善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8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合认知性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05693" y="1551703"/>
            <a:ext cx="11380613" cy="49675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indent="-51435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知识上的真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证据充分性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教育内容应力求证据充分的知识真理；
真理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缺乏证据个人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信念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错误不实偏见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迷信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天文学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占星术；生命教育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轮回；化学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炼丹术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
  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信念：读书才有前途、不打不成器、教重度智障资源浪费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知识具有深度、广度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深度：选择根本而重要的知识，去芜存菁
广度：统合各种领域的知识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(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知识呈现具逻辑论理性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endParaRPr lang="zh-CN" altLang="en-US" sz="11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E2D79-33D7-41C6-AE48-F4D5D87FC155}"/>
              </a:ext>
            </a:extLst>
          </p:cNvPr>
          <p:cNvSpPr txBox="1"/>
          <p:nvPr/>
        </p:nvSpPr>
        <p:spPr>
          <a:xfrm>
            <a:off x="8672659" y="611941"/>
            <a:ext cx="263007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内容要真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2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合认知性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405693" y="1830164"/>
            <a:ext cx="11380613" cy="44330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善有善报、恶有恶报。</a:t>
            </a:r>
            <a:b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子孙智能高低及未来成就与祖坟面积大小成正比。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直角三角形两邻边平方和等于斜边平方和。 </a:t>
            </a:r>
            <a:b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恶意谎言是不道德的，但善意谎言多少可以斟酌。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endParaRPr lang="zh-CN" altLang="en-US" sz="11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E2D79-33D7-41C6-AE48-F4D5D87FC155}"/>
              </a:ext>
            </a:extLst>
          </p:cNvPr>
          <p:cNvSpPr txBox="1"/>
          <p:nvPr/>
        </p:nvSpPr>
        <p:spPr>
          <a:xfrm>
            <a:off x="8672659" y="611941"/>
            <a:ext cx="263007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内容要真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03A58-91D5-4616-8E50-28F1AA30539F}"/>
              </a:ext>
            </a:extLst>
          </p:cNvPr>
          <p:cNvSpPr txBox="1"/>
          <p:nvPr/>
        </p:nvSpPr>
        <p:spPr>
          <a:xfrm>
            <a:off x="4775304" y="1933382"/>
            <a:ext cx="17169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非教育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74DD7-D5BE-4B5C-8F7E-4B7644B9426D}"/>
              </a:ext>
            </a:extLst>
          </p:cNvPr>
          <p:cNvSpPr txBox="1"/>
          <p:nvPr/>
        </p:nvSpPr>
        <p:spPr>
          <a:xfrm>
            <a:off x="9357464" y="2533397"/>
            <a:ext cx="17169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反教育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F3154-21CD-422F-84DA-781F92886838}"/>
              </a:ext>
            </a:extLst>
          </p:cNvPr>
          <p:cNvSpPr txBox="1"/>
          <p:nvPr/>
        </p:nvSpPr>
        <p:spPr>
          <a:xfrm>
            <a:off x="9357464" y="4245681"/>
            <a:ext cx="17169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真教育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C65BC-CEB6-48F4-9F7E-4686CAF0C589}"/>
              </a:ext>
            </a:extLst>
          </p:cNvPr>
          <p:cNvSpPr txBox="1"/>
          <p:nvPr/>
        </p:nvSpPr>
        <p:spPr>
          <a:xfrm>
            <a:off x="8407451" y="3397676"/>
            <a:ext cx="17169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6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合自愿性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684248" y="1590354"/>
            <a:ext cx="11380613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强调教育过程应尽量符合受教者的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自发意愿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难以兼顾合自愿性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的状况下，教育人员仍然力求以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受教者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为主体，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调整课程教材教法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，让受教者体会到学习内容的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趣味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了解学习者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身心成熟度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：年纪多大？ 
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尊重学生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：改变的门永远是往内开的。
具有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创造的热情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，激发学习动机兴趣。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chemeClr val="tx1"/>
              </a:buClr>
            </a:pP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敎小小孩洗碗；上游泳课时，体育老师同意让遇到生理期的同学免下水。</a:t>
            </a:r>
            <a:endParaRPr lang="zh-TW" altLang="en-US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04496-F3AA-4C25-B0E7-0EC42A9F70F9}"/>
              </a:ext>
            </a:extLst>
          </p:cNvPr>
          <p:cNvSpPr txBox="1"/>
          <p:nvPr/>
        </p:nvSpPr>
        <p:spPr>
          <a:xfrm>
            <a:off x="8672659" y="611941"/>
            <a:ext cx="263007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方法要美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1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DD8077E-DB78-4838-8D0C-C15BB51FA9BE}"/>
              </a:ext>
            </a:extLst>
          </p:cNvPr>
          <p:cNvGrpSpPr/>
          <p:nvPr/>
        </p:nvGrpSpPr>
        <p:grpSpPr>
          <a:xfrm>
            <a:off x="3648893" y="140500"/>
            <a:ext cx="5098762" cy="1380828"/>
            <a:chOff x="3752588" y="112220"/>
            <a:chExt cx="3408284" cy="1380828"/>
          </a:xfrm>
        </p:grpSpPr>
        <p:sp>
          <p:nvSpPr>
            <p:cNvPr id="8" name="Freeform 145">
              <a:extLst>
                <a:ext uri="{FF2B5EF4-FFF2-40B4-BE49-F238E27FC236}">
                  <a16:creationId xmlns:a16="http://schemas.microsoft.com/office/drawing/2014/main" id="{0B5CD020-DA43-4B58-BBD9-21E230D07A70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3752588" y="112220"/>
              <a:ext cx="3408284" cy="138082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BCEE7B-3CF0-4F9C-A3C5-0779F66B4CC0}"/>
                </a:ext>
              </a:extLst>
            </p:cNvPr>
            <p:cNvSpPr txBox="1"/>
            <p:nvPr/>
          </p:nvSpPr>
          <p:spPr>
            <a:xfrm>
              <a:off x="3865958" y="420411"/>
              <a:ext cx="3181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合成效性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CD03960-735B-4BA3-89B7-997365DFBABA}"/>
              </a:ext>
            </a:extLst>
          </p:cNvPr>
          <p:cNvSpPr/>
          <p:nvPr/>
        </p:nvSpPr>
        <p:spPr>
          <a:xfrm>
            <a:off x="592808" y="1884994"/>
            <a:ext cx="11380613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609600" indent="-609600">
              <a:buClr>
                <a:schemeClr val="tx1"/>
              </a:buClr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要有成效：要能产生正向的改变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
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要符合成本效益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indent="-609600">
              <a:buClr>
                <a:schemeClr val="tx1"/>
              </a:buClr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成本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─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效益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之间应有适当的平衡      
因教育资源、受教者青春岁月及施教者心力时间均有限，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indent="-609600">
              <a:buClr>
                <a:schemeClr val="tx1"/>
              </a:buClr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引经济学概念至教育领域，不但可行也必要惟基于“正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indent="-609600">
              <a:buClr>
                <a:schemeClr val="tx1"/>
              </a:buClr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义原则”，特殊教育、文化不利孩童教育应另有考虑。
</a:t>
            </a:r>
            <a:endParaRPr lang="zh-TW" altLang="en-US" sz="3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53A29-0D82-4551-94D2-D4CB9280EED9}"/>
              </a:ext>
            </a:extLst>
          </p:cNvPr>
          <p:cNvSpPr txBox="1"/>
          <p:nvPr/>
        </p:nvSpPr>
        <p:spPr>
          <a:xfrm>
            <a:off x="8672659" y="611941"/>
            <a:ext cx="263007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结果要好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6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designa">
  <a:themeElements>
    <a:clrScheme name="tdesigna 1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60606"/>
      </a:accent4>
      <a:accent5>
        <a:srgbClr val="FFFFCA"/>
      </a:accent5>
      <a:accent6>
        <a:srgbClr val="E7B95C"/>
      </a:accent6>
      <a:hlink>
        <a:srgbClr val="0066FF"/>
      </a:hlink>
      <a:folHlink>
        <a:srgbClr val="CC3300"/>
      </a:folHlink>
    </a:clrScheme>
    <a:fontScheme name="tdesigna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a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a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1969</Words>
  <Application>Microsoft Office PowerPoint</Application>
  <PresentationFormat>Widescreen</PresentationFormat>
  <Paragraphs>127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汉仪喵魂体W</vt:lpstr>
      <vt:lpstr>黑体</vt:lpstr>
      <vt:lpstr>微软雅黑</vt:lpstr>
      <vt:lpstr>Arial</vt:lpstr>
      <vt:lpstr>Calibri</vt:lpstr>
      <vt:lpstr>Wingdings</vt:lpstr>
      <vt:lpstr>Wingdings 2</vt:lpstr>
      <vt:lpstr>Office 主题​​</vt:lpstr>
      <vt:lpstr>tdesigna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Foon Yew</dc:creator>
  <cp:lastModifiedBy>Foon Yew</cp:lastModifiedBy>
  <cp:revision>21</cp:revision>
  <dcterms:created xsi:type="dcterms:W3CDTF">2020-02-05T02:58:02Z</dcterms:created>
  <dcterms:modified xsi:type="dcterms:W3CDTF">2020-02-19T02:51:54Z</dcterms:modified>
</cp:coreProperties>
</file>