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4" r:id="rId3"/>
    <p:sldId id="275" r:id="rId4"/>
    <p:sldId id="291" r:id="rId5"/>
    <p:sldId id="283" r:id="rId6"/>
    <p:sldId id="286" r:id="rId7"/>
    <p:sldId id="256" r:id="rId8"/>
    <p:sldId id="298" r:id="rId9"/>
    <p:sldId id="290" r:id="rId10"/>
    <p:sldId id="295" r:id="rId11"/>
    <p:sldId id="276" r:id="rId12"/>
    <p:sldId id="277" r:id="rId13"/>
    <p:sldId id="279" r:id="rId14"/>
    <p:sldId id="293" r:id="rId15"/>
    <p:sldId id="300" r:id="rId16"/>
    <p:sldId id="261" r:id="rId17"/>
    <p:sldId id="262" r:id="rId18"/>
    <p:sldId id="297" r:id="rId19"/>
    <p:sldId id="266" r:id="rId20"/>
    <p:sldId id="264" r:id="rId21"/>
    <p:sldId id="263" r:id="rId22"/>
    <p:sldId id="29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E08EB-4A30-4037-87DB-F41AB07B454B}" type="datetimeFigureOut">
              <a:rPr lang="en-US" smtClean="0"/>
              <a:pPr/>
              <a:t>3/24/2011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8488D-1754-42CF-A484-2AD243B6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File:Native_Cu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en.wikipedia.org/wiki/File:NatCopper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www.chemguide.co.uk/inorganic/transition/disprop.gif" TargetMode="Externa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chemguide.co.uk/inorganic/transition/padding.GIF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chemguide.co.uk/inorganic/transition/cu2oh2so4.gif" TargetMode="External"/><Relationship Id="rId4" Type="http://schemas.openxmlformats.org/officeDocument/2006/relationships/image" Target="../media/image1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upload.wikimedia.org/wikipedia/commons/6/61/CopperIoxide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wers.com/topic/copper-3#ixzz1G7ApMzo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Boiling_point" TargetMode="External"/><Relationship Id="rId3" Type="http://schemas.openxmlformats.org/officeDocument/2006/relationships/hyperlink" Target="http://en.wikipedia.org/wiki/Phase_(matter)" TargetMode="External"/><Relationship Id="rId7" Type="http://schemas.openxmlformats.org/officeDocument/2006/relationships/hyperlink" Target="http://en.wikipedia.org/wiki/Celsius" TargetMode="External"/><Relationship Id="rId2" Type="http://schemas.openxmlformats.org/officeDocument/2006/relationships/hyperlink" Target="http://www.answers.com/topic/crus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elting_point" TargetMode="External"/><Relationship Id="rId5" Type="http://schemas.openxmlformats.org/officeDocument/2006/relationships/hyperlink" Target="http://en.wikipedia.org/wiki/Kilogram_per_cubic_metre" TargetMode="External"/><Relationship Id="rId4" Type="http://schemas.openxmlformats.org/officeDocument/2006/relationships/hyperlink" Target="http://en.wikipedia.org/wiki/Densit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wers.com/topic/periodic-table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upload.wikimedia.org/wikipedia/en/thumb/e/e9/Native_Cu.JPG/220px-Native_Cu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143000"/>
            <a:ext cx="3763347" cy="2514600"/>
          </a:xfrm>
          <a:prstGeom prst="rect">
            <a:avLst/>
          </a:prstGeom>
          <a:noFill/>
        </p:spPr>
      </p:pic>
      <p:pic>
        <p:nvPicPr>
          <p:cNvPr id="24580" name="Picture 4" descr="http://upload.wikimedia.org/wikipedia/commons/thumb/f/f0/NatCopper.jpg/250px-NatCopper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1447800"/>
            <a:ext cx="2381250" cy="221932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62000" y="4343400"/>
            <a:ext cx="3581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Crystal of native copper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4419600"/>
            <a:ext cx="3581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Native copper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457200"/>
            <a:ext cx="5943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copper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Chemistry of copper(II)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Cu(II) compounds are </a:t>
            </a:r>
          </a:p>
          <a:p>
            <a:r>
              <a:rPr lang="en-US" dirty="0" smtClean="0"/>
              <a:t>a. paramagnetic because it has one unpaired electron.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</a:t>
            </a:r>
            <a:r>
              <a:rPr lang="en-US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2+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: [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] </a:t>
            </a:r>
            <a:r>
              <a:rPr lang="en-US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3d</a:t>
            </a:r>
            <a:r>
              <a:rPr lang="en-US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4s</a:t>
            </a:r>
            <a:r>
              <a:rPr lang="en-US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</a:p>
          <a:p>
            <a:endParaRPr lang="en-US" b="1" baseline="300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/>
              <a:t>b. colored.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/>
              <a:t>  Example: hydrated copper(II) ion is blue;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copper(II) oxide, </a:t>
            </a:r>
            <a:r>
              <a:rPr lang="en-US" dirty="0" err="1" smtClean="0"/>
              <a:t>CuO</a:t>
            </a:r>
            <a:r>
              <a:rPr lang="en-US" dirty="0" smtClean="0"/>
              <a:t> is black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copper(II) </a:t>
            </a:r>
            <a:r>
              <a:rPr lang="en-US" dirty="0" err="1" smtClean="0"/>
              <a:t>sulphate</a:t>
            </a:r>
            <a:r>
              <a:rPr lang="en-US" dirty="0" smtClean="0"/>
              <a:t> -5-water is blue;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copper(II) </a:t>
            </a:r>
            <a:r>
              <a:rPr lang="en-US" dirty="0" err="1" smtClean="0"/>
              <a:t>sulphide,CuS</a:t>
            </a:r>
            <a:r>
              <a:rPr lang="en-US" dirty="0" smtClean="0"/>
              <a:t> is black.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52641"/>
            <a:ext cx="88392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/>
              <a:t> Chemical reactions of copper(II) ions 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/>
              <a:t>       The simplest ion that copper forms in solution is the  </a:t>
            </a:r>
            <a:r>
              <a:rPr lang="en-US" sz="2800" dirty="0" smtClean="0">
                <a:solidFill>
                  <a:srgbClr val="FF0000"/>
                </a:solidFill>
              </a:rPr>
              <a:t>blue </a:t>
            </a:r>
            <a:r>
              <a:rPr lang="en-US" sz="2800" dirty="0" smtClean="0"/>
              <a:t>copper(II) ion - [Cu(H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O)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]</a:t>
            </a:r>
            <a:r>
              <a:rPr lang="en-US" sz="2800" baseline="30000" dirty="0" smtClean="0"/>
              <a:t>2+</a:t>
            </a:r>
            <a:r>
              <a:rPr lang="en-US" sz="2800" dirty="0" smtClean="0"/>
              <a:t>.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/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800" b="1" dirty="0" smtClean="0"/>
              <a:t>Reaction of copper(II) ions with hydroxide ions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endParaRPr lang="en-US" sz="2800" b="1" dirty="0" smtClean="0"/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Hydroxide ions remove hydrogen ions from the  water </a:t>
            </a:r>
            <a:r>
              <a:rPr lang="en-US" sz="2800" dirty="0" err="1" smtClean="0"/>
              <a:t>ligands</a:t>
            </a:r>
            <a:r>
              <a:rPr lang="en-US" sz="2800" dirty="0" smtClean="0"/>
              <a:t> attached to the copper ion.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a blue precipitate is formed.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Equation of reaction is: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Cu</a:t>
            </a:r>
            <a:r>
              <a:rPr lang="en-US" sz="2800" baseline="30000" dirty="0" smtClean="0"/>
              <a:t>2+ </a:t>
            </a:r>
            <a:r>
              <a:rPr lang="en-US" sz="2800" dirty="0" smtClean="0"/>
              <a:t>(</a:t>
            </a:r>
            <a:r>
              <a:rPr lang="en-US" sz="2800" dirty="0" err="1" smtClean="0"/>
              <a:t>aq</a:t>
            </a:r>
            <a:r>
              <a:rPr lang="en-US" sz="2800" dirty="0" smtClean="0"/>
              <a:t>) + 2OH</a:t>
            </a:r>
            <a:r>
              <a:rPr lang="en-US" sz="2800" baseline="30000" dirty="0" smtClean="0">
                <a:sym typeface="Symbol"/>
              </a:rPr>
              <a:t></a:t>
            </a:r>
            <a:r>
              <a:rPr lang="en-US" sz="2800" dirty="0" smtClean="0">
                <a:sym typeface="Symbol"/>
              </a:rPr>
              <a:t>(</a:t>
            </a:r>
            <a:r>
              <a:rPr lang="en-US" sz="2800" dirty="0" err="1" smtClean="0">
                <a:sym typeface="Symbol"/>
              </a:rPr>
              <a:t>aq</a:t>
            </a:r>
            <a:r>
              <a:rPr lang="en-US" sz="2800" dirty="0" smtClean="0">
                <a:sym typeface="Symbol"/>
              </a:rPr>
              <a:t>)  Cu(OH)</a:t>
            </a:r>
            <a:r>
              <a:rPr lang="en-US" sz="2800" baseline="-25000" dirty="0" smtClean="0">
                <a:sym typeface="Symbol"/>
              </a:rPr>
              <a:t>2</a:t>
            </a:r>
            <a:r>
              <a:rPr lang="en-US" sz="2800" dirty="0" smtClean="0">
                <a:sym typeface="Symbol"/>
              </a:rPr>
              <a:t>(s) </a:t>
            </a:r>
            <a:endParaRPr lang="en-US" sz="2800" dirty="0" smtClean="0"/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/>
              <a:t>Or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/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/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lang="en-US" sz="28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uoheq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486400"/>
            <a:ext cx="795866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3" name="Picture 3" descr="cuohdi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447800"/>
            <a:ext cx="4953000" cy="3484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-142220"/>
            <a:ext cx="93726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b .Reaction of copper(II) ions with ammonia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   solution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The precipitate dissolves when excess of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ammonia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solution is added.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Equations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of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reaction:</a:t>
            </a:r>
            <a:endParaRPr lang="en-US" sz="2800" dirty="0" smtClean="0">
              <a:solidFill>
                <a:srgbClr val="000000"/>
              </a:solidFill>
              <a:latin typeface="Helvetica" charset="0"/>
              <a:ea typeface="Helvetica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0000"/>
              </a:solidFill>
              <a:latin typeface="Helvetica" charset="0"/>
              <a:ea typeface="Helvetica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366712" y="2667000"/>
          <a:ext cx="8777288" cy="3306762"/>
        </p:xfrm>
        <a:graphic>
          <a:graphicData uri="http://schemas.openxmlformats.org/presentationml/2006/ole">
            <p:oleObj spid="_x0000_s27650" name="Equation" r:id="rId3" imgW="5105160" imgH="1701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unh3co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799" y="1219200"/>
            <a:ext cx="653508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1"/>
            <a:ext cx="8839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c. Reaction of copper(II) ions with hydrogen </a:t>
            </a:r>
            <a:r>
              <a:rPr lang="en-US" sz="2000" b="1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sulphide</a:t>
            </a:r>
            <a:r>
              <a:rPr lang="en-US" sz="20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gas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b="1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Equation of reaction: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Cu</a:t>
            </a:r>
            <a:r>
              <a:rPr lang="en-US" sz="20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2+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aq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+ H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 (g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 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CuS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(s) + 2H</a:t>
            </a:r>
            <a:r>
              <a:rPr lang="en-US" sz="20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aq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black </a:t>
            </a:r>
            <a:r>
              <a:rPr lang="en-US" sz="2000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ppt</a:t>
            </a: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Note</a:t>
            </a: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we can use 1. sodium hydroxide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2. ammonia solution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3. hydrogen </a:t>
            </a:r>
            <a:r>
              <a:rPr lang="en-US" sz="2000" dirty="0" err="1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sulphide</a:t>
            </a: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 test for the presence of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</a:t>
            </a:r>
            <a:r>
              <a:rPr lang="en-US" sz="20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2+ </a:t>
            </a:r>
            <a:r>
              <a:rPr lang="en-US" sz="20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ion.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  <a:latin typeface="Helvetica" charset="0"/>
              <a:ea typeface="Helvetica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IV. copper(I) chemistry</a:t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compounds of Cu(I) are diamagnetic and colorless except for Cu</a:t>
            </a:r>
            <a:r>
              <a:rPr lang="en-US" sz="2800" baseline="-25000" dirty="0" smtClean="0"/>
              <a:t>2</a:t>
            </a:r>
            <a:r>
              <a:rPr lang="en-US" dirty="0" smtClean="0"/>
              <a:t>O, which is red. </a:t>
            </a:r>
          </a:p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</a:t>
            </a:r>
            <a:r>
              <a:rPr lang="en-US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: [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] </a:t>
            </a:r>
            <a:r>
              <a:rPr lang="en-US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3d</a:t>
            </a:r>
            <a:r>
              <a:rPr lang="en-US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4s</a:t>
            </a:r>
            <a:r>
              <a:rPr lang="en-US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/>
              <a:t>Reducing </a:t>
            </a:r>
            <a:r>
              <a:rPr lang="en-US" dirty="0" smtClean="0"/>
              <a:t>sugars </a:t>
            </a:r>
            <a:r>
              <a:rPr lang="en-US" dirty="0" smtClean="0"/>
              <a:t>are detected by their ability to convert blue copper(II) </a:t>
            </a:r>
            <a:r>
              <a:rPr lang="en-US" dirty="0" smtClean="0"/>
              <a:t>complexes (Benedict’s </a:t>
            </a:r>
            <a:r>
              <a:rPr lang="en-US" dirty="0" smtClean="0"/>
              <a:t>reagent </a:t>
            </a:r>
            <a:r>
              <a:rPr lang="en-US" dirty="0" smtClean="0"/>
              <a:t>or </a:t>
            </a:r>
            <a:r>
              <a:rPr lang="en-US" dirty="0" smtClean="0"/>
              <a:t>Fehling’s </a:t>
            </a:r>
            <a:r>
              <a:rPr lang="en-US" dirty="0" smtClean="0"/>
              <a:t>solution) </a:t>
            </a:r>
            <a:r>
              <a:rPr lang="en-US" dirty="0" smtClean="0"/>
              <a:t>to </a:t>
            </a:r>
            <a:r>
              <a:rPr lang="en-US" dirty="0" smtClean="0"/>
              <a:t>reddish </a:t>
            </a:r>
            <a:r>
              <a:rPr lang="en-US" dirty="0" err="1" smtClean="0"/>
              <a:t>ppt</a:t>
            </a:r>
            <a:r>
              <a:rPr lang="en-US" dirty="0" smtClean="0"/>
              <a:t> of copper(I) oxide (Cu</a:t>
            </a:r>
            <a:r>
              <a:rPr lang="en-US" baseline="-25000" dirty="0" smtClean="0"/>
              <a:t>2</a:t>
            </a:r>
            <a:r>
              <a:rPr lang="en-US" dirty="0" smtClean="0"/>
              <a:t>O).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374423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/>
              <a:t>Cu(I) ions does not exist in aqueous solution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/>
              <a:t> because  aqueous copper(I</a:t>
            </a:r>
            <a:r>
              <a:rPr lang="en-US" sz="2800" dirty="0" smtClean="0"/>
              <a:t>) ions </a:t>
            </a:r>
            <a:r>
              <a:rPr lang="en-US" sz="2800" dirty="0" smtClean="0"/>
              <a:t>disproportionate 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/>
              <a:t> </a:t>
            </a:r>
            <a:r>
              <a:rPr lang="en-US" sz="2800" dirty="0" smtClean="0"/>
              <a:t> </a:t>
            </a:r>
            <a:r>
              <a:rPr lang="en-US" sz="2800" dirty="0" smtClean="0"/>
              <a:t>give  </a:t>
            </a:r>
            <a:r>
              <a:rPr lang="en-US" sz="2800" dirty="0" smtClean="0"/>
              <a:t>copper(II) ions and </a:t>
            </a:r>
            <a:r>
              <a:rPr lang="en-US" sz="2800" dirty="0" smtClean="0"/>
              <a:t>solid </a:t>
            </a:r>
            <a:r>
              <a:rPr lang="en-US" sz="2800" dirty="0" smtClean="0"/>
              <a:t>copper.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" descr="http://www.chemguide.co.uk/inorganic/transition/disprop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219200" y="2590800"/>
            <a:ext cx="5791200" cy="2918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www.chemguide.co.uk/inorganic/transition/padding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457200"/>
            <a:ext cx="381000" cy="142875"/>
          </a:xfrm>
          <a:prstGeom prst="rect">
            <a:avLst/>
          </a:prstGeom>
          <a:noFill/>
        </p:spPr>
      </p:pic>
      <p:pic>
        <p:nvPicPr>
          <p:cNvPr id="52229" name="Picture 5" descr="http://www.chemguide.co.uk/inorganic/transition/padding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457200"/>
            <a:ext cx="381000" cy="142875"/>
          </a:xfrm>
          <a:prstGeom prst="rect">
            <a:avLst/>
          </a:prstGeom>
          <a:noFill/>
        </p:spPr>
      </p:pic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0" y="381000"/>
            <a:ext cx="894347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if copper(I) oxide </a:t>
            </a:r>
            <a:r>
              <a:rPr lang="en-US" sz="28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Arial" pitchFamily="34" charset="0"/>
              </a:rPr>
              <a:t>react with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hot dilute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sulphuric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acid, a brown precipitate of copper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  and a blue solution of copper(II)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sulphate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are formed.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Because copper (I) undergo self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redox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Arial" pitchFamily="34" charset="0"/>
              </a:rPr>
              <a:t> reaction.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solidFill>
                <a:srgbClr val="000000"/>
              </a:solidFill>
              <a:latin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http://www.chemguide.co.uk/inorganic/transition/cu2oh2so4.gif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28600" y="3429000"/>
            <a:ext cx="8658226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ile:CopperIoxid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04800"/>
            <a:ext cx="5943600" cy="5943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static.newworldencyclopedia.org/4/48/Chino_copper_m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953375" cy="596503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57200" y="6096000"/>
            <a:ext cx="144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Copper mine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b="1" i="1" dirty="0" smtClean="0"/>
              <a:t>Copper(I) </a:t>
            </a:r>
            <a:r>
              <a:rPr lang="en-US" sz="2800" b="1" i="1" dirty="0" smtClean="0"/>
              <a:t>compounds which are stable in the presence of water must either be insoluble or complexes  with </a:t>
            </a:r>
            <a:r>
              <a:rPr lang="en-US" sz="2800" b="1" i="1" dirty="0" err="1" smtClean="0"/>
              <a:t>ligands</a:t>
            </a:r>
            <a:r>
              <a:rPr lang="en-US" sz="2800" b="1" i="1" dirty="0" smtClean="0"/>
              <a:t> other than water.</a:t>
            </a:r>
            <a:endParaRPr lang="en-US" sz="2800" b="1" i="1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Some insoluble copper (</a:t>
            </a:r>
            <a:r>
              <a:rPr lang="en-US" sz="2800" dirty="0" smtClean="0"/>
              <a:t>I) compounds are Cu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O, </a:t>
            </a:r>
            <a:r>
              <a:rPr lang="en-US" sz="2800" dirty="0" err="1" smtClean="0"/>
              <a:t>CuCl</a:t>
            </a:r>
            <a:r>
              <a:rPr lang="en-US" sz="2800" dirty="0" smtClean="0"/>
              <a:t> and </a:t>
            </a:r>
            <a:r>
              <a:rPr lang="en-US" sz="2800" dirty="0" err="1" smtClean="0"/>
              <a:t>CuI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/>
              <a:t>some </a:t>
            </a:r>
            <a:r>
              <a:rPr lang="en-US" sz="2800" dirty="0" smtClean="0"/>
              <a:t>copper(I</a:t>
            </a:r>
            <a:r>
              <a:rPr lang="en-US" sz="2800" dirty="0" smtClean="0"/>
              <a:t>) </a:t>
            </a:r>
            <a:r>
              <a:rPr lang="en-US" sz="2800" dirty="0" smtClean="0"/>
              <a:t>complexes are </a:t>
            </a:r>
            <a:r>
              <a:rPr lang="en-US" sz="2800" dirty="0" smtClean="0"/>
              <a:t>[</a:t>
            </a:r>
            <a:r>
              <a:rPr lang="en-US" sz="2800" dirty="0" smtClean="0"/>
              <a:t>Cu(NH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]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 and [CuCl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]</a:t>
            </a:r>
            <a:r>
              <a:rPr lang="en-US" sz="2800" baseline="30000" dirty="0" smtClean="0"/>
              <a:t>-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Preparation of these complexes:</a:t>
            </a:r>
            <a:endParaRPr lang="en-US" sz="2800" dirty="0" smtClean="0"/>
          </a:p>
          <a:p>
            <a:r>
              <a:rPr lang="en-US" sz="2800" dirty="0" smtClean="0"/>
              <a:t>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cu2ohc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" y="3962400"/>
            <a:ext cx="8564880" cy="441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4" name="Picture 2" descr="cuclc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953000"/>
            <a:ext cx="7772400" cy="56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1447800"/>
            <a:ext cx="3124200" cy="2209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end</a:t>
            </a:r>
            <a:endParaRPr lang="en-US" sz="3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533399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Read more: </a:t>
            </a:r>
            <a:r>
              <a:rPr lang="en-US" dirty="0" smtClean="0">
                <a:hlinkClick r:id="rId2"/>
              </a:rPr>
              <a:t>http://www.answers.com/topic/copper-3#ixzz1G7ApMzoA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ww.copperstore.co.uk/ekmps/shops/copperstore/resources/Image/Copper-Kitchen-Si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4350426" cy="2667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81000" y="2819400"/>
            <a:ext cx="2204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Copper Kitchen Sinks </a:t>
            </a:r>
            <a:endParaRPr lang="en-US" dirty="0"/>
          </a:p>
        </p:txBody>
      </p:sp>
      <p:pic>
        <p:nvPicPr>
          <p:cNvPr id="4" name="Picture 6" descr="http://ts2.mm.bing.net/images/thumbnail.aspx?q=711815797821&amp;id=78b6e4bb091f1b07a914defa149879b9&amp;url=http%3a%2f%2fi01.i.aliimg.com%2fphoto%2fv0%2f100333241%2fCopper_R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7603" y="38100"/>
            <a:ext cx="2997197" cy="22479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562600" y="2514600"/>
            <a:ext cx="129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Copper Rod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7924800" cy="381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>
              <a:buAutoNum type="romanUcPeriod"/>
            </a:pP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Physical properties of copper</a:t>
            </a:r>
          </a:p>
          <a:p>
            <a:pPr marL="400050" indent="-400050">
              <a:buAutoNum type="romanUcPeriod"/>
            </a:pPr>
            <a:endParaRPr lang="en-US" sz="2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00050" indent="-400050">
              <a:buFontTx/>
              <a:buAutoNum type="romanUcPeriod"/>
            </a:pP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Reaction of copper </a:t>
            </a:r>
          </a:p>
          <a:p>
            <a:pPr marL="400050" indent="-400050">
              <a:buAutoNum type="romanUcPeriod"/>
            </a:pPr>
            <a:endParaRPr lang="en-US" sz="2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00050" indent="-400050">
              <a:buAutoNum type="romanUcPeriod"/>
            </a:pP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Copper (II) chemistry</a:t>
            </a:r>
          </a:p>
          <a:p>
            <a:pPr marL="400050" indent="-400050"/>
            <a:endParaRPr lang="en-US" sz="28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00050" indent="-400050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IV. Copper (I) chemistry</a:t>
            </a:r>
          </a:p>
          <a:p>
            <a:pPr marL="400050" indent="-400050">
              <a:buAutoNum type="romanUcPeriod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Physical properties of copper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Copper is a reddish metal </a:t>
            </a:r>
          </a:p>
          <a:p>
            <a:r>
              <a:rPr lang="en-US" dirty="0" smtClean="0"/>
              <a:t>atomic weight is 63.546 g/mol </a:t>
            </a:r>
          </a:p>
          <a:p>
            <a:r>
              <a:rPr lang="en-US" dirty="0" smtClean="0"/>
              <a:t>is the twentieth most abundant element present in the Earth's </a:t>
            </a:r>
            <a:r>
              <a:rPr lang="en-US" dirty="0" smtClean="0">
                <a:hlinkClick r:id="rId2"/>
              </a:rPr>
              <a:t>crust</a:t>
            </a:r>
            <a:endParaRPr lang="en-US" dirty="0" smtClean="0"/>
          </a:p>
          <a:p>
            <a:r>
              <a:rPr lang="en-US" dirty="0" smtClean="0"/>
              <a:t> It is malleable, ductile.</a:t>
            </a:r>
          </a:p>
          <a:p>
            <a:r>
              <a:rPr lang="en-US" dirty="0" smtClean="0"/>
              <a:t>good conductor of both heat and electricity. </a:t>
            </a:r>
          </a:p>
          <a:p>
            <a:r>
              <a:rPr lang="en-US" dirty="0" smtClean="0"/>
              <a:t>It is softer than iron but harder than zinc and can be polished to a bright finish.</a:t>
            </a:r>
            <a:endParaRPr lang="en-US" dirty="0" smtClean="0">
              <a:hlinkClick r:id="rId3" action="ppaction://hlinkfile" tooltip="Phase (matter)"/>
            </a:endParaRPr>
          </a:p>
          <a:p>
            <a:r>
              <a:rPr lang="en-US" dirty="0" smtClean="0">
                <a:hlinkClick r:id="rId4" action="ppaction://hlinkfile"/>
              </a:rPr>
              <a:t>Density</a:t>
            </a:r>
            <a:r>
              <a:rPr lang="en-US" dirty="0" smtClean="0"/>
              <a:t> :8.94 </a:t>
            </a:r>
            <a:r>
              <a:rPr lang="en-US" dirty="0" smtClean="0">
                <a:hlinkClick r:id="rId5" action="ppaction://hlinkfile" tooltip="Kilogram per cubic metre"/>
              </a:rPr>
              <a:t>g·cm</a:t>
            </a:r>
            <a:r>
              <a:rPr lang="en-US" baseline="30000" dirty="0" smtClean="0">
                <a:hlinkClick r:id="rId5" action="ppaction://hlinkfile" tooltip="Kilogram per cubic metre"/>
              </a:rPr>
              <a:t>−3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6" action="ppaction://hlinkfile"/>
              </a:rPr>
              <a:t>Melting point</a:t>
            </a:r>
            <a:r>
              <a:rPr lang="en-US" dirty="0" smtClean="0"/>
              <a:t>: 1084.62 °</a:t>
            </a:r>
            <a:r>
              <a:rPr lang="en-US" dirty="0" smtClean="0">
                <a:hlinkClick r:id="rId7" action="ppaction://hlinkfile" tooltip="Celsius"/>
              </a:rPr>
              <a:t>C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8" action="ppaction://hlinkfile"/>
              </a:rPr>
              <a:t>Boiling point</a:t>
            </a:r>
            <a:r>
              <a:rPr lang="en-US" dirty="0" smtClean="0"/>
              <a:t>:  2562 °</a:t>
            </a:r>
            <a:r>
              <a:rPr lang="en-US" dirty="0" smtClean="0">
                <a:hlinkClick r:id="rId7" action="ppaction://hlinkfile" tooltip="Celsius"/>
              </a:rPr>
              <a:t>C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2971800"/>
          <a:ext cx="85344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"/>
                <a:gridCol w="853440"/>
                <a:gridCol w="853440"/>
                <a:gridCol w="853440"/>
                <a:gridCol w="853440"/>
                <a:gridCol w="853440"/>
                <a:gridCol w="853440"/>
                <a:gridCol w="853440"/>
                <a:gridCol w="853440"/>
                <a:gridCol w="853440"/>
              </a:tblGrid>
              <a:tr h="7189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IE9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28892">
                <a:tc>
                  <a:txBody>
                    <a:bodyPr/>
                    <a:lstStyle/>
                    <a:p>
                      <a:r>
                        <a:rPr lang="en-US" dirty="0" smtClean="0"/>
                        <a:t>kJ/mol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745.5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1957.9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3555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5536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7700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13400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16000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19200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22400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371600" y="838200"/>
            <a:ext cx="7239000" cy="1295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Successive </a:t>
            </a:r>
            <a:r>
              <a:rPr lang="en-US" sz="3200" dirty="0" err="1" smtClean="0">
                <a:solidFill>
                  <a:schemeClr val="tx1"/>
                </a:solidFill>
              </a:rPr>
              <a:t>ionisation</a:t>
            </a:r>
            <a:r>
              <a:rPr lang="en-US" sz="3200" dirty="0" smtClean="0">
                <a:solidFill>
                  <a:schemeClr val="tx1"/>
                </a:solidFill>
              </a:rPr>
              <a:t> energies of copper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7467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II. Chemical reaction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of COPPER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Electronic configuration of copper atom/ions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    : [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] 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3d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4s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</a:t>
            </a:r>
            <a:r>
              <a:rPr lang="en-US" sz="20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: [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] 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3d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4s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</a:t>
            </a:r>
            <a:r>
              <a:rPr lang="en-US" sz="20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2+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: [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] 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3d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4s</a:t>
            </a:r>
            <a:r>
              <a:rPr lang="en-US" sz="2000" b="1" baseline="30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It is found in Group 11 or 1B of the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file"/>
              </a:rPr>
              <a:t>periodic table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together with silver and gold. 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Copper has low chemical reactivity.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Copper does not react with water, but it slowly reacts with atmospheric oxygen forming a layer of brown-black copper oxide. 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this coating protects the metal from further attack.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green layer of copper carbonate </a:t>
            </a:r>
            <a:r>
              <a:rPr lang="en-U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[Cu(OH)</a:t>
            </a:r>
            <a:r>
              <a:rPr lang="en-US" sz="2000" baseline="-25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.CuCO</a:t>
            </a:r>
            <a:r>
              <a:rPr lang="en-US" sz="2000" baseline="-25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]can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 seen on old copper constructions. 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86106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At high temperature, copper reacts with</a:t>
            </a:r>
          </a:p>
          <a:p>
            <a:pPr marL="342900" indent="-342900">
              <a:buAutoNum type="alphaLcPeriod"/>
            </a:pP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Oxygen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2 Cu(s) + O</a:t>
            </a:r>
            <a:r>
              <a:rPr lang="en-US" sz="2400" baseline="-25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(g) 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CuO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(s)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  reddish metal         black</a:t>
            </a:r>
          </a:p>
          <a:p>
            <a:pPr marL="342900" indent="-342900"/>
            <a:endParaRPr lang="en-US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  <a:sym typeface="Symbol"/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CuO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(s)+ Cu                Cu</a:t>
            </a:r>
            <a:r>
              <a:rPr lang="en-US" sz="2400" baseline="-25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O(s) 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                                      red solid</a:t>
            </a:r>
          </a:p>
          <a:p>
            <a:pPr marL="342900" indent="-342900"/>
            <a:endParaRPr lang="en-US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  <a:sym typeface="Symbol"/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b.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Sulphur</a:t>
            </a:r>
            <a:endParaRPr lang="en-US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Cu(s) + S(g)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 </a:t>
            </a:r>
            <a:r>
              <a:rPr lang="en-US" sz="24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CuS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(s)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                          black</a:t>
            </a:r>
          </a:p>
          <a:p>
            <a:pPr lvl="0">
              <a:buFont typeface="Arial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This is observed in everyday life when copper metal</a:t>
            </a:r>
          </a:p>
          <a:p>
            <a:pPr lvl="0"/>
            <a:r>
              <a:rPr lang="en-US" sz="200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surfaces tarnish after exposure to air containing sulfur</a:t>
            </a:r>
          </a:p>
          <a:p>
            <a:pPr lvl="0"/>
            <a:r>
              <a:rPr lang="en-US" sz="2000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compounds.</a:t>
            </a:r>
            <a:endParaRPr lang="en-US" sz="2000" u="sng" dirty="0" smtClean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/>
            <a:endParaRPr lang="en-US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  <a:sym typeface="Symbol"/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c. Halogen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Cu(s) + Cl</a:t>
            </a:r>
            <a:r>
              <a:rPr lang="en-US" sz="2400" baseline="-25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(g)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 CuCl</a:t>
            </a:r>
            <a:r>
              <a:rPr lang="en-US" sz="2400" baseline="-25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(s)</a:t>
            </a:r>
          </a:p>
          <a:p>
            <a:pPr marL="342900" indent="-342900"/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2819400" y="1981200"/>
          <a:ext cx="1447800" cy="472751"/>
        </p:xfrm>
        <a:graphic>
          <a:graphicData uri="http://schemas.openxmlformats.org/presentationml/2006/ole">
            <p:oleObj spid="_x0000_s53250" name="Equation" r:id="rId3" imgW="62208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334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d. Copper reacts with hot concentrated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sulphuric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acid,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not affected by cold dilute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sulphuric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and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hydrochloric acids</a:t>
            </a: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Cu(s) + 2H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aq,conc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 CuSO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4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aq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 +SO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(g) + 2 H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O(l)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it dissolves in cold dilute nitric acid and hot 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concentrated nitric acid. </a:t>
            </a: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Cu(s) + 4HNO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aq,conc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Cu(NO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3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aq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)+ 2NO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(g) + 2 H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O(l)</a:t>
            </a: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3Cu(s) + 8HNO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aq,dilute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Cu(NO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3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(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aq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)+ 2NO(g) + 4 H</a:t>
            </a:r>
            <a:r>
              <a:rPr lang="en-US" sz="2000" baseline="-25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2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O(l)</a:t>
            </a: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821</Words>
  <Application>Microsoft Office PowerPoint</Application>
  <PresentationFormat>On-screen Show (4:3)</PresentationFormat>
  <Paragraphs>158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Equation</vt:lpstr>
      <vt:lpstr>MathType 6.0 Equation</vt:lpstr>
      <vt:lpstr>Slide 1</vt:lpstr>
      <vt:lpstr>Slide 2</vt:lpstr>
      <vt:lpstr>Slide 3</vt:lpstr>
      <vt:lpstr>Slide 4</vt:lpstr>
      <vt:lpstr>I. Physical properties of copper</vt:lpstr>
      <vt:lpstr>Slide 6</vt:lpstr>
      <vt:lpstr>Slide 7</vt:lpstr>
      <vt:lpstr>Slide 8</vt:lpstr>
      <vt:lpstr>Slide 9</vt:lpstr>
      <vt:lpstr>III. Chemistry of copper(II) </vt:lpstr>
      <vt:lpstr>Slide 11</vt:lpstr>
      <vt:lpstr>Slide 12</vt:lpstr>
      <vt:lpstr>Slide 13</vt:lpstr>
      <vt:lpstr>Slide 14</vt:lpstr>
      <vt:lpstr>Slide 15</vt:lpstr>
      <vt:lpstr>IV. copper(I) chemistry </vt:lpstr>
      <vt:lpstr>Slide 17</vt:lpstr>
      <vt:lpstr>Slide 18</vt:lpstr>
      <vt:lpstr>Slide 19</vt:lpstr>
      <vt:lpstr>Slide 20</vt:lpstr>
      <vt:lpstr>Slide 21</vt:lpstr>
      <vt:lpstr>Slide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41</cp:revision>
  <dcterms:created xsi:type="dcterms:W3CDTF">2011-03-08T02:08:32Z</dcterms:created>
  <dcterms:modified xsi:type="dcterms:W3CDTF">2011-03-24T13:44:48Z</dcterms:modified>
</cp:coreProperties>
</file>