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F115-B3B1-49CE-94AD-10A27FC630F4}" type="datetimeFigureOut">
              <a:rPr lang="en-MY" smtClean="0"/>
              <a:t>24/5/2020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FE97-D8E6-4E0A-B7FF-635F23CBE8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6602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F115-B3B1-49CE-94AD-10A27FC630F4}" type="datetimeFigureOut">
              <a:rPr lang="en-MY" smtClean="0"/>
              <a:t>24/5/2020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FE97-D8E6-4E0A-B7FF-635F23CBE8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59708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F115-B3B1-49CE-94AD-10A27FC630F4}" type="datetimeFigureOut">
              <a:rPr lang="en-MY" smtClean="0"/>
              <a:t>24/5/2020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FE97-D8E6-4E0A-B7FF-635F23CBE839}" type="slidenum">
              <a:rPr lang="en-MY" smtClean="0"/>
              <a:t>‹#›</a:t>
            </a:fld>
            <a:endParaRPr lang="en-MY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6000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F115-B3B1-49CE-94AD-10A27FC630F4}" type="datetimeFigureOut">
              <a:rPr lang="en-MY" smtClean="0"/>
              <a:t>24/5/2020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FE97-D8E6-4E0A-B7FF-635F23CBE8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31755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F115-B3B1-49CE-94AD-10A27FC630F4}" type="datetimeFigureOut">
              <a:rPr lang="en-MY" smtClean="0"/>
              <a:t>24/5/2020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FE97-D8E6-4E0A-B7FF-635F23CBE839}" type="slidenum">
              <a:rPr lang="en-MY" smtClean="0"/>
              <a:t>‹#›</a:t>
            </a:fld>
            <a:endParaRPr lang="en-MY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01478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F115-B3B1-49CE-94AD-10A27FC630F4}" type="datetimeFigureOut">
              <a:rPr lang="en-MY" smtClean="0"/>
              <a:t>24/5/2020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FE97-D8E6-4E0A-B7FF-635F23CBE8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43709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F115-B3B1-49CE-94AD-10A27FC630F4}" type="datetimeFigureOut">
              <a:rPr lang="en-MY" smtClean="0"/>
              <a:t>24/5/2020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FE97-D8E6-4E0A-B7FF-635F23CBE8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11735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F115-B3B1-49CE-94AD-10A27FC630F4}" type="datetimeFigureOut">
              <a:rPr lang="en-MY" smtClean="0"/>
              <a:t>24/5/2020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FE97-D8E6-4E0A-B7FF-635F23CBE8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6110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F115-B3B1-49CE-94AD-10A27FC630F4}" type="datetimeFigureOut">
              <a:rPr lang="en-MY" smtClean="0"/>
              <a:t>24/5/2020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FE97-D8E6-4E0A-B7FF-635F23CBE8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56829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F115-B3B1-49CE-94AD-10A27FC630F4}" type="datetimeFigureOut">
              <a:rPr lang="en-MY" smtClean="0"/>
              <a:t>24/5/2020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FE97-D8E6-4E0A-B7FF-635F23CBE8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50888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F115-B3B1-49CE-94AD-10A27FC630F4}" type="datetimeFigureOut">
              <a:rPr lang="en-MY" smtClean="0"/>
              <a:t>24/5/2020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FE97-D8E6-4E0A-B7FF-635F23CBE8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66503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F115-B3B1-49CE-94AD-10A27FC630F4}" type="datetimeFigureOut">
              <a:rPr lang="en-MY" smtClean="0"/>
              <a:t>24/5/2020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FE97-D8E6-4E0A-B7FF-635F23CBE8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208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F115-B3B1-49CE-94AD-10A27FC630F4}" type="datetimeFigureOut">
              <a:rPr lang="en-MY" smtClean="0"/>
              <a:t>24/5/2020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FE97-D8E6-4E0A-B7FF-635F23CBE8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45563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F115-B3B1-49CE-94AD-10A27FC630F4}" type="datetimeFigureOut">
              <a:rPr lang="en-MY" smtClean="0"/>
              <a:t>24/5/2020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FE97-D8E6-4E0A-B7FF-635F23CBE8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98428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F115-B3B1-49CE-94AD-10A27FC630F4}" type="datetimeFigureOut">
              <a:rPr lang="en-MY" smtClean="0"/>
              <a:t>24/5/2020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FE97-D8E6-4E0A-B7FF-635F23CBE8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67248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F115-B3B1-49CE-94AD-10A27FC630F4}" type="datetimeFigureOut">
              <a:rPr lang="en-MY" smtClean="0"/>
              <a:t>24/5/2020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FE97-D8E6-4E0A-B7FF-635F23CBE8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55394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1F115-B3B1-49CE-94AD-10A27FC630F4}" type="datetimeFigureOut">
              <a:rPr lang="en-MY" smtClean="0"/>
              <a:t>24/5/2020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723FE97-D8E6-4E0A-B7FF-635F23CBE8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92901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7200" dirty="0" smtClean="0"/>
              <a:t>复句的类型</a:t>
            </a:r>
            <a:endParaRPr lang="en-MY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94343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 smtClean="0"/>
              <a:t>前面分句说了一个</a:t>
            </a:r>
            <a:r>
              <a:rPr lang="zh-CN" altLang="en-US" sz="2800" dirty="0"/>
              <a:t>意</a:t>
            </a:r>
            <a:r>
              <a:rPr lang="zh-CN" altLang="en-US" sz="2800" dirty="0" smtClean="0"/>
              <a:t>思，后面分句不是顺着前面的分句接着说下去，而是作了一个转折，说出与前面分句相反、相对或部分相对的意思来。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/>
              <a:t>关联</a:t>
            </a:r>
            <a:r>
              <a:rPr lang="zh-CN" altLang="en-US" sz="2800" dirty="0" smtClean="0"/>
              <a:t>词：</a:t>
            </a:r>
            <a:r>
              <a:rPr lang="zh-CN" altLang="en-US" sz="2800" dirty="0" smtClean="0">
                <a:solidFill>
                  <a:srgbClr val="0070C0"/>
                </a:solidFill>
              </a:rPr>
              <a:t>却、但、然而、则、不过、虽然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......</a:t>
            </a:r>
            <a:r>
              <a:rPr lang="zh-CN" altLang="en-US" sz="2800" dirty="0" smtClean="0">
                <a:solidFill>
                  <a:srgbClr val="0070C0"/>
                </a:solidFill>
              </a:rPr>
              <a:t>可是</a:t>
            </a:r>
            <a:endParaRPr lang="en-US" altLang="zh-CN" sz="28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CN" sz="2800" dirty="0"/>
          </a:p>
          <a:p>
            <a:pPr marL="0" indent="0">
              <a:buNone/>
            </a:pPr>
            <a:r>
              <a:rPr lang="zh-CN" altLang="en-US" sz="2800" dirty="0" smtClean="0"/>
              <a:t>例子：文章不长，内容</a:t>
            </a:r>
            <a:r>
              <a:rPr lang="zh-CN" altLang="en-US" sz="2800" dirty="0" smtClean="0">
                <a:solidFill>
                  <a:srgbClr val="FF0000"/>
                </a:solidFill>
              </a:rPr>
              <a:t>却</a:t>
            </a:r>
            <a:r>
              <a:rPr lang="zh-CN" altLang="en-US" sz="2800" dirty="0" smtClean="0"/>
              <a:t>很丰富。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>
                <a:solidFill>
                  <a:srgbClr val="FF0000"/>
                </a:solidFill>
              </a:rPr>
              <a:t>虽</a:t>
            </a:r>
            <a:r>
              <a:rPr lang="zh-CN" altLang="en-US" sz="2800" dirty="0" smtClean="0">
                <a:solidFill>
                  <a:srgbClr val="FF0000"/>
                </a:solidFill>
              </a:rPr>
              <a:t>然</a:t>
            </a:r>
            <a:r>
              <a:rPr lang="zh-CN" altLang="en-US" sz="2800" dirty="0" smtClean="0"/>
              <a:t>每个人都已经放弃了，</a:t>
            </a:r>
            <a:r>
              <a:rPr lang="zh-CN" altLang="en-US" sz="2800" dirty="0" smtClean="0">
                <a:solidFill>
                  <a:srgbClr val="FF0000"/>
                </a:solidFill>
              </a:rPr>
              <a:t>但是</a:t>
            </a:r>
            <a:r>
              <a:rPr lang="zh-CN" altLang="en-US" sz="2800" dirty="0" smtClean="0"/>
              <a:t>伟明仍坚持不放弃。</a:t>
            </a:r>
            <a:endParaRPr lang="en-US" altLang="zh-CN" sz="2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029" y="13401"/>
            <a:ext cx="3526971" cy="2032094"/>
          </a:xfrm>
          <a:prstGeom prst="rect">
            <a:avLst/>
          </a:prstGeom>
        </p:spPr>
      </p:pic>
      <p:pic>
        <p:nvPicPr>
          <p:cNvPr id="5" name="Picture 8" descr="\\Fileserver-pt\server-file2\4.넷째마당\수연\박스\뜸부기\박스_188-1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467503" y="466959"/>
            <a:ext cx="7914075" cy="978742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941536" y="508889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/>
              <a:t>转折复</a:t>
            </a:r>
            <a:r>
              <a:rPr lang="zh-CN" altLang="en-US" sz="3200" dirty="0" smtClean="0"/>
              <a:t>句</a:t>
            </a:r>
            <a:endParaRPr lang="en-MY" sz="3200" dirty="0"/>
          </a:p>
        </p:txBody>
      </p:sp>
      <p:sp>
        <p:nvSpPr>
          <p:cNvPr id="8" name="Rectangle 7"/>
          <p:cNvSpPr/>
          <p:nvPr/>
        </p:nvSpPr>
        <p:spPr>
          <a:xfrm>
            <a:off x="677334" y="3630706"/>
            <a:ext cx="8480113" cy="5378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5774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2800" dirty="0" smtClean="0"/>
              <a:t>一个说明</a:t>
            </a:r>
            <a:r>
              <a:rPr lang="zh-CN" altLang="en-US" sz="3200" dirty="0" smtClean="0">
                <a:solidFill>
                  <a:srgbClr val="FF0000"/>
                </a:solidFill>
              </a:rPr>
              <a:t>原因</a:t>
            </a:r>
            <a:r>
              <a:rPr lang="zh-CN" altLang="en-US" sz="2800" dirty="0" smtClean="0"/>
              <a:t>，一个说明</a:t>
            </a:r>
            <a:r>
              <a:rPr lang="zh-CN" altLang="en-US" sz="3200" dirty="0" smtClean="0">
                <a:solidFill>
                  <a:srgbClr val="FF0000"/>
                </a:solidFill>
              </a:rPr>
              <a:t>结果</a:t>
            </a:r>
            <a:r>
              <a:rPr lang="zh-CN" altLang="en-US" sz="2800" dirty="0" smtClean="0"/>
              <a:t>。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 smtClean="0"/>
              <a:t>关联词：</a:t>
            </a:r>
            <a:r>
              <a:rPr lang="zh-CN" altLang="en-US" sz="2800" dirty="0" smtClean="0">
                <a:solidFill>
                  <a:srgbClr val="0070C0"/>
                </a:solidFill>
              </a:rPr>
              <a:t>因为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......</a:t>
            </a:r>
            <a:r>
              <a:rPr lang="zh-CN" altLang="en-US" sz="2800" dirty="0" smtClean="0">
                <a:solidFill>
                  <a:srgbClr val="0070C0"/>
                </a:solidFill>
              </a:rPr>
              <a:t>所以、既然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......</a:t>
            </a:r>
            <a:r>
              <a:rPr lang="zh-CN" altLang="en-US" sz="2800" dirty="0" smtClean="0">
                <a:solidFill>
                  <a:srgbClr val="0070C0"/>
                </a:solidFill>
              </a:rPr>
              <a:t>那么、由于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......</a:t>
            </a:r>
            <a:r>
              <a:rPr lang="zh-CN" altLang="en-US" sz="2800" dirty="0" smtClean="0">
                <a:solidFill>
                  <a:srgbClr val="0070C0"/>
                </a:solidFill>
              </a:rPr>
              <a:t>因此。</a:t>
            </a:r>
            <a:endParaRPr lang="en-US" altLang="zh-CN" sz="28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zh-CN" altLang="en-US" sz="2800" dirty="0" smtClean="0"/>
              <a:t>例子：</a:t>
            </a:r>
            <a:r>
              <a:rPr lang="en-US" altLang="zh-CN" sz="2800" dirty="0" smtClean="0"/>
              <a:t>1.</a:t>
            </a:r>
            <a:r>
              <a:rPr lang="zh-CN" altLang="en-US" sz="2800" dirty="0" smtClean="0">
                <a:solidFill>
                  <a:srgbClr val="FF0000"/>
                </a:solidFill>
              </a:rPr>
              <a:t>因为</a:t>
            </a:r>
            <a:r>
              <a:rPr lang="zh-CN" altLang="en-US" sz="2800" dirty="0" smtClean="0"/>
              <a:t>有你的存在，</a:t>
            </a:r>
            <a:r>
              <a:rPr lang="zh-CN" altLang="en-US" sz="2800" dirty="0" smtClean="0">
                <a:solidFill>
                  <a:srgbClr val="FF0000"/>
                </a:solidFill>
              </a:rPr>
              <a:t>所以</a:t>
            </a:r>
            <a:r>
              <a:rPr lang="zh-CN" altLang="en-US" sz="2800" dirty="0" smtClean="0"/>
              <a:t>我才加入。</a:t>
            </a:r>
            <a:endParaRPr lang="en-US" altLang="zh-CN" sz="2800" dirty="0" smtClean="0"/>
          </a:p>
          <a:p>
            <a:pPr marL="0" indent="0" algn="r">
              <a:buNone/>
            </a:pPr>
            <a:r>
              <a:rPr lang="en-US" altLang="zh-CN" sz="2800" dirty="0" smtClean="0"/>
              <a:t>2.</a:t>
            </a:r>
            <a:r>
              <a:rPr lang="zh-CN" altLang="en-US" sz="2800" dirty="0" smtClean="0">
                <a:solidFill>
                  <a:srgbClr val="FF0000"/>
                </a:solidFill>
              </a:rPr>
              <a:t>既然</a:t>
            </a:r>
            <a:r>
              <a:rPr lang="zh-CN" altLang="en-US" sz="2800" dirty="0" smtClean="0"/>
              <a:t>你刚才吃饱了，</a:t>
            </a:r>
            <a:r>
              <a:rPr lang="zh-CN" altLang="en-US" sz="2800" dirty="0" smtClean="0">
                <a:solidFill>
                  <a:srgbClr val="FF0000"/>
                </a:solidFill>
              </a:rPr>
              <a:t>那么</a:t>
            </a:r>
            <a:r>
              <a:rPr lang="zh-CN" altLang="en-US" sz="2800" dirty="0" smtClean="0"/>
              <a:t>接下来的午餐聚会你就不用去了。</a:t>
            </a:r>
            <a:endParaRPr lang="en-MY" altLang="zh-CN" sz="2800" dirty="0" smtClean="0"/>
          </a:p>
          <a:p>
            <a:pPr marL="0" indent="0" algn="r">
              <a:buNone/>
            </a:pPr>
            <a:r>
              <a:rPr lang="en-US" altLang="zh-CN" sz="2800" dirty="0" smtClean="0"/>
              <a:t>3.</a:t>
            </a:r>
            <a:r>
              <a:rPr lang="zh-CN" altLang="en-US" sz="2800" dirty="0" smtClean="0">
                <a:solidFill>
                  <a:srgbClr val="FF0000"/>
                </a:solidFill>
              </a:rPr>
              <a:t>由于</a:t>
            </a:r>
            <a:r>
              <a:rPr lang="zh-CN" altLang="en-US" sz="2800" dirty="0" smtClean="0"/>
              <a:t>永光的成绩十分特出，</a:t>
            </a:r>
            <a:r>
              <a:rPr lang="zh-CN" altLang="en-US" sz="2800" dirty="0" smtClean="0">
                <a:solidFill>
                  <a:srgbClr val="FF0000"/>
                </a:solidFill>
              </a:rPr>
              <a:t>所以</a:t>
            </a:r>
            <a:r>
              <a:rPr lang="zh-CN" altLang="en-US" sz="2800" dirty="0" smtClean="0"/>
              <a:t>能豁免入学试，</a:t>
            </a:r>
            <a:r>
              <a:rPr lang="zh-CN" altLang="en-US" sz="2800" dirty="0" smtClean="0">
                <a:solidFill>
                  <a:srgbClr val="FF0000"/>
                </a:solidFill>
              </a:rPr>
              <a:t>直接</a:t>
            </a:r>
            <a:r>
              <a:rPr lang="zh-CN" altLang="en-US" sz="2800" dirty="0" smtClean="0"/>
              <a:t>进入大学就读。</a:t>
            </a:r>
            <a:endParaRPr lang="en-US" altLang="zh-CN" sz="2800" dirty="0" smtClean="0"/>
          </a:p>
        </p:txBody>
      </p:sp>
      <p:pic>
        <p:nvPicPr>
          <p:cNvPr id="4" name="Picture 8" descr="\\Fileserver-pt\server-file2\4.넷째마당\수연\박스\뜸부기\박스_188-1.pn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467503" y="466959"/>
            <a:ext cx="7914075" cy="97874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789859" y="466959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/>
              <a:t>因果复句</a:t>
            </a:r>
            <a:endParaRPr lang="en-MY" sz="3200" dirty="0"/>
          </a:p>
        </p:txBody>
      </p:sp>
      <p:sp>
        <p:nvSpPr>
          <p:cNvPr id="6" name="Rectangle 5"/>
          <p:cNvSpPr/>
          <p:nvPr/>
        </p:nvSpPr>
        <p:spPr>
          <a:xfrm>
            <a:off x="779929" y="2783541"/>
            <a:ext cx="8601649" cy="833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399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70000"/>
            <a:ext cx="10456831" cy="3880773"/>
          </a:xfrm>
        </p:spPr>
        <p:txBody>
          <a:bodyPr>
            <a:no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</a:rPr>
              <a:t>前</a:t>
            </a:r>
            <a:r>
              <a:rPr lang="zh-CN" altLang="en-US" sz="3200" dirty="0" smtClean="0">
                <a:solidFill>
                  <a:srgbClr val="FF0000"/>
                </a:solidFill>
              </a:rPr>
              <a:t>面</a:t>
            </a:r>
            <a:r>
              <a:rPr lang="zh-CN" altLang="en-US" sz="3200" dirty="0" smtClean="0"/>
              <a:t>分句提出一个</a:t>
            </a:r>
            <a:r>
              <a:rPr lang="zh-CN" altLang="en-US" sz="3600" dirty="0" smtClean="0">
                <a:solidFill>
                  <a:srgbClr val="FF0000"/>
                </a:solidFill>
              </a:rPr>
              <a:t>条件</a:t>
            </a:r>
            <a:r>
              <a:rPr lang="zh-CN" altLang="en-US" sz="3200" dirty="0" smtClean="0"/>
              <a:t>，</a:t>
            </a:r>
            <a:r>
              <a:rPr lang="zh-CN" altLang="en-US" sz="3200" dirty="0" smtClean="0">
                <a:solidFill>
                  <a:srgbClr val="FF0000"/>
                </a:solidFill>
              </a:rPr>
              <a:t>后面</a:t>
            </a:r>
            <a:r>
              <a:rPr lang="zh-CN" altLang="en-US" sz="3200" dirty="0" smtClean="0"/>
              <a:t>分句说出这个条件一旦实现所产生的</a:t>
            </a:r>
            <a:r>
              <a:rPr lang="zh-CN" altLang="en-US" sz="3600" dirty="0" smtClean="0">
                <a:solidFill>
                  <a:srgbClr val="FF0000"/>
                </a:solidFill>
              </a:rPr>
              <a:t>结果</a:t>
            </a:r>
            <a:r>
              <a:rPr lang="zh-CN" altLang="en-US" sz="3200" dirty="0" smtClean="0"/>
              <a:t>。</a:t>
            </a:r>
            <a:endParaRPr lang="en-US" altLang="zh-CN" sz="3200" dirty="0" smtClean="0"/>
          </a:p>
          <a:p>
            <a:r>
              <a:rPr lang="zh-CN" altLang="en-US" sz="3200" dirty="0">
                <a:solidFill>
                  <a:srgbClr val="0070C0"/>
                </a:solidFill>
              </a:rPr>
              <a:t>关键</a:t>
            </a:r>
            <a:r>
              <a:rPr lang="zh-CN" altLang="en-US" sz="3200" dirty="0" smtClean="0">
                <a:solidFill>
                  <a:srgbClr val="0070C0"/>
                </a:solidFill>
              </a:rPr>
              <a:t>词：只有</a:t>
            </a:r>
            <a:r>
              <a:rPr lang="en-US" altLang="zh-CN" sz="3200" dirty="0" smtClean="0">
                <a:solidFill>
                  <a:srgbClr val="0070C0"/>
                </a:solidFill>
              </a:rPr>
              <a:t>.....</a:t>
            </a:r>
            <a:r>
              <a:rPr lang="zh-CN" altLang="en-US" sz="3200" dirty="0" smtClean="0">
                <a:solidFill>
                  <a:srgbClr val="0070C0"/>
                </a:solidFill>
              </a:rPr>
              <a:t>才、除非</a:t>
            </a:r>
            <a:r>
              <a:rPr lang="en-US" altLang="zh-CN" sz="3200" dirty="0" smtClean="0">
                <a:solidFill>
                  <a:srgbClr val="0070C0"/>
                </a:solidFill>
              </a:rPr>
              <a:t>......</a:t>
            </a:r>
            <a:r>
              <a:rPr lang="zh-CN" altLang="en-US" sz="3200" dirty="0" smtClean="0">
                <a:solidFill>
                  <a:srgbClr val="0070C0"/>
                </a:solidFill>
              </a:rPr>
              <a:t>才、任凭</a:t>
            </a:r>
            <a:r>
              <a:rPr lang="en-US" altLang="zh-CN" sz="3200" dirty="0" smtClean="0">
                <a:solidFill>
                  <a:srgbClr val="0070C0"/>
                </a:solidFill>
              </a:rPr>
              <a:t>......</a:t>
            </a:r>
            <a:r>
              <a:rPr lang="zh-CN" altLang="en-US" sz="3200" dirty="0" smtClean="0">
                <a:solidFill>
                  <a:srgbClr val="0070C0"/>
                </a:solidFill>
              </a:rPr>
              <a:t>也、只要</a:t>
            </a:r>
            <a:r>
              <a:rPr lang="en-US" altLang="zh-CN" sz="3200" dirty="0" smtClean="0">
                <a:solidFill>
                  <a:srgbClr val="0070C0"/>
                </a:solidFill>
              </a:rPr>
              <a:t>......</a:t>
            </a:r>
            <a:r>
              <a:rPr lang="zh-CN" altLang="en-US" sz="3200" dirty="0" smtClean="0">
                <a:solidFill>
                  <a:srgbClr val="0070C0"/>
                </a:solidFill>
              </a:rPr>
              <a:t>那么</a:t>
            </a:r>
            <a:r>
              <a:rPr lang="en-US" altLang="zh-CN" sz="3200" dirty="0" smtClean="0">
                <a:solidFill>
                  <a:srgbClr val="0070C0"/>
                </a:solidFill>
              </a:rPr>
              <a:t>......</a:t>
            </a:r>
            <a:r>
              <a:rPr lang="zh-CN" altLang="en-US" sz="3200" dirty="0" smtClean="0">
                <a:solidFill>
                  <a:srgbClr val="0070C0"/>
                </a:solidFill>
              </a:rPr>
              <a:t>、无论（不管）</a:t>
            </a:r>
            <a:r>
              <a:rPr lang="en-US" altLang="zh-CN" sz="3200" dirty="0" smtClean="0">
                <a:solidFill>
                  <a:srgbClr val="0070C0"/>
                </a:solidFill>
              </a:rPr>
              <a:t>......</a:t>
            </a:r>
            <a:r>
              <a:rPr lang="zh-CN" altLang="en-US" sz="3200" dirty="0" smtClean="0">
                <a:solidFill>
                  <a:srgbClr val="0070C0"/>
                </a:solidFill>
              </a:rPr>
              <a:t>也（都）</a:t>
            </a:r>
            <a:endParaRPr lang="en-US" altLang="zh-CN" sz="32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CN" sz="3200" dirty="0"/>
          </a:p>
          <a:p>
            <a:pPr marL="0" indent="0">
              <a:buNone/>
            </a:pPr>
            <a:r>
              <a:rPr lang="zh-CN" altLang="en-US" sz="3200" dirty="0" smtClean="0"/>
              <a:t>例子：</a:t>
            </a:r>
            <a:endParaRPr lang="en-US" altLang="zh-CN" sz="3200" dirty="0" smtClean="0"/>
          </a:p>
          <a:p>
            <a:pPr marL="514350" indent="-514350">
              <a:buAutoNum type="arabicPeriod"/>
            </a:pPr>
            <a:r>
              <a:rPr lang="zh-CN" altLang="en-US" sz="3200" dirty="0" smtClean="0">
                <a:solidFill>
                  <a:srgbClr val="FF0000"/>
                </a:solidFill>
              </a:rPr>
              <a:t>只有</a:t>
            </a:r>
            <a:r>
              <a:rPr lang="zh-CN" altLang="en-US" sz="3200" dirty="0" smtClean="0"/>
              <a:t>认真地调查研究，</a:t>
            </a:r>
            <a:r>
              <a:rPr lang="zh-CN" altLang="en-US" sz="3200" dirty="0" smtClean="0">
                <a:solidFill>
                  <a:srgbClr val="FF0000"/>
                </a:solidFill>
              </a:rPr>
              <a:t>才</a:t>
            </a:r>
            <a:r>
              <a:rPr lang="zh-CN" altLang="en-US" sz="3200" dirty="0" smtClean="0"/>
              <a:t>能把情况弄清楚。</a:t>
            </a:r>
            <a:endParaRPr lang="en-US" altLang="zh-CN" sz="3200" dirty="0" smtClean="0"/>
          </a:p>
          <a:p>
            <a:pPr marL="514350" indent="-514350">
              <a:buAutoNum type="arabicPeriod"/>
            </a:pPr>
            <a:r>
              <a:rPr lang="zh-CN" altLang="en-US" sz="3200" dirty="0" smtClean="0">
                <a:solidFill>
                  <a:srgbClr val="FF0000"/>
                </a:solidFill>
              </a:rPr>
              <a:t>只要</a:t>
            </a:r>
            <a:r>
              <a:rPr lang="zh-CN" altLang="en-US" sz="3200" dirty="0" smtClean="0"/>
              <a:t>我们肯努力，再困难的任务我们</a:t>
            </a:r>
            <a:r>
              <a:rPr lang="zh-CN" altLang="en-US" sz="3200" dirty="0" smtClean="0">
                <a:solidFill>
                  <a:srgbClr val="FF0000"/>
                </a:solidFill>
              </a:rPr>
              <a:t>也</a:t>
            </a:r>
            <a:r>
              <a:rPr lang="zh-CN" altLang="en-US" sz="3200" dirty="0" smtClean="0"/>
              <a:t>能完成。</a:t>
            </a:r>
            <a:endParaRPr lang="en-US" altLang="zh-CN" sz="3200" dirty="0" smtClean="0"/>
          </a:p>
          <a:p>
            <a:pPr marL="514350" indent="-514350">
              <a:buAutoNum type="arabicPeriod"/>
            </a:pPr>
            <a:r>
              <a:rPr lang="zh-CN" altLang="en-US" sz="3200" dirty="0">
                <a:solidFill>
                  <a:srgbClr val="FF0000"/>
                </a:solidFill>
              </a:rPr>
              <a:t>无</a:t>
            </a:r>
            <a:r>
              <a:rPr lang="zh-CN" altLang="en-US" sz="3200" dirty="0" smtClean="0">
                <a:solidFill>
                  <a:srgbClr val="FF0000"/>
                </a:solidFill>
              </a:rPr>
              <a:t>论</a:t>
            </a:r>
            <a:r>
              <a:rPr lang="zh-CN" altLang="en-US" sz="3200" dirty="0" smtClean="0"/>
              <a:t>事情结果会是如何，我们</a:t>
            </a:r>
            <a:r>
              <a:rPr lang="zh-CN" altLang="en-US" sz="3200" dirty="0" smtClean="0">
                <a:solidFill>
                  <a:srgbClr val="FF0000"/>
                </a:solidFill>
              </a:rPr>
              <a:t>也</a:t>
            </a:r>
            <a:r>
              <a:rPr lang="zh-CN" altLang="en-US" sz="3200" dirty="0" smtClean="0"/>
              <a:t>要尽力去完成。</a:t>
            </a:r>
            <a:endParaRPr lang="en-US" altLang="zh-CN" sz="3200" dirty="0" smtClean="0"/>
          </a:p>
          <a:p>
            <a:pPr marL="514350" indent="-514350">
              <a:buAutoNum type="arabicPeriod"/>
            </a:pPr>
            <a:endParaRPr lang="en-US" altLang="zh-CN" sz="3200" dirty="0" smtClean="0"/>
          </a:p>
        </p:txBody>
      </p:sp>
      <p:pic>
        <p:nvPicPr>
          <p:cNvPr id="4" name="Picture 8" descr="\\Fileserver-pt\server-file2\4.넷째마당\수연\박스\뜸부기\박스_188-1.pn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467503" y="466959"/>
            <a:ext cx="7914075" cy="97874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988004" y="586998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/>
              <a:t>条件复句</a:t>
            </a:r>
            <a:endParaRPr lang="en-MY" sz="3200" dirty="0"/>
          </a:p>
        </p:txBody>
      </p:sp>
      <p:sp>
        <p:nvSpPr>
          <p:cNvPr id="6" name="Rectangle 5"/>
          <p:cNvSpPr/>
          <p:nvPr/>
        </p:nvSpPr>
        <p:spPr>
          <a:xfrm>
            <a:off x="1156447" y="2433918"/>
            <a:ext cx="9654988" cy="114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5354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381" y="131482"/>
            <a:ext cx="8596668" cy="1320800"/>
          </a:xfrm>
        </p:spPr>
        <p:txBody>
          <a:bodyPr/>
          <a:lstStyle/>
          <a:p>
            <a:r>
              <a:rPr lang="zh-CN" altLang="en-US" dirty="0" smtClean="0"/>
              <a:t>请问以下属于什么复句类型？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416" y="791882"/>
            <a:ext cx="10739220" cy="576878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1. </a:t>
            </a:r>
            <a:r>
              <a:rPr lang="zh-CN" altLang="en-US" sz="2400" dirty="0" smtClean="0"/>
              <a:t>他不但不接受批评，反而把错误推给别人。（           ）</a:t>
            </a:r>
            <a:endParaRPr lang="en-US" altLang="zh-CN" sz="2400" dirty="0" smtClean="0"/>
          </a:p>
          <a:p>
            <a:r>
              <a:rPr lang="en-US" sz="2400" dirty="0" smtClean="0"/>
              <a:t>2. </a:t>
            </a:r>
            <a:r>
              <a:rPr lang="zh-CN" altLang="en-US" sz="2400" dirty="0"/>
              <a:t>刘</a:t>
            </a:r>
            <a:r>
              <a:rPr lang="zh-CN" altLang="en-US" sz="2400" dirty="0" smtClean="0"/>
              <a:t>三成天不是喝酒便是赌博，真不长进！。（           ）</a:t>
            </a:r>
            <a:endParaRPr lang="en-US" altLang="zh-CN" sz="2400" dirty="0" smtClean="0"/>
          </a:p>
          <a:p>
            <a:r>
              <a:rPr lang="en-US" sz="2400" dirty="0" smtClean="0"/>
              <a:t>3.</a:t>
            </a:r>
            <a:r>
              <a:rPr lang="zh-CN" altLang="en-US" sz="2400" dirty="0" smtClean="0"/>
              <a:t>只要你说妈妈有病，他就会来的。（         ）</a:t>
            </a:r>
            <a:endParaRPr lang="en-US" altLang="zh-CN" sz="2400" dirty="0"/>
          </a:p>
          <a:p>
            <a:r>
              <a:rPr lang="en-US" altLang="zh-CN" sz="2400" dirty="0" smtClean="0"/>
              <a:t>4. </a:t>
            </a:r>
            <a:r>
              <a:rPr lang="zh-CN" altLang="en-US" sz="2400" dirty="0" smtClean="0"/>
              <a:t>困难固然很多，不过总有办法解决。（            ）</a:t>
            </a:r>
            <a:endParaRPr lang="en-US" altLang="zh-CN" sz="2400" dirty="0" smtClean="0"/>
          </a:p>
          <a:p>
            <a:r>
              <a:rPr lang="en-US" altLang="zh-CN" sz="2400" dirty="0" smtClean="0"/>
              <a:t>5. </a:t>
            </a:r>
            <a:r>
              <a:rPr lang="zh-CN" altLang="en-US" sz="2400" dirty="0" smtClean="0"/>
              <a:t>房钱既拿不出来，饭钱也没着落。（            ）</a:t>
            </a:r>
            <a:endParaRPr lang="en-US" altLang="zh-CN" sz="2400" dirty="0" smtClean="0"/>
          </a:p>
          <a:p>
            <a:r>
              <a:rPr lang="en-US" altLang="zh-CN" sz="2400" dirty="0" smtClean="0"/>
              <a:t>6.</a:t>
            </a:r>
            <a:r>
              <a:rPr lang="zh-CN" altLang="en-US" sz="2400" dirty="0"/>
              <a:t>假</a:t>
            </a:r>
            <a:r>
              <a:rPr lang="zh-CN" altLang="en-US" sz="2400" dirty="0" smtClean="0"/>
              <a:t>如能买到车票，我今晚就可以动身了。（            ）</a:t>
            </a:r>
            <a:endParaRPr lang="en-US" altLang="zh-CN" sz="2400" dirty="0" smtClean="0"/>
          </a:p>
          <a:p>
            <a:r>
              <a:rPr lang="en-US" altLang="zh-CN" sz="2400" dirty="0" smtClean="0"/>
              <a:t>7. </a:t>
            </a:r>
            <a:r>
              <a:rPr lang="zh-CN" altLang="en-US" sz="2400" dirty="0" smtClean="0"/>
              <a:t>为了便利读者借阅起见，图书馆延长了开放时间。（            ）</a:t>
            </a:r>
            <a:endParaRPr lang="en-US" altLang="zh-CN" sz="2400" dirty="0" smtClean="0"/>
          </a:p>
          <a:p>
            <a:r>
              <a:rPr lang="en-US" altLang="zh-CN" sz="2400" dirty="0" smtClean="0"/>
              <a:t>8. </a:t>
            </a:r>
            <a:r>
              <a:rPr lang="zh-CN" altLang="en-US" sz="2400" dirty="0" smtClean="0"/>
              <a:t>只有勤奋刻苦，才能在社会站稳脚跟。（            ）</a:t>
            </a:r>
            <a:endParaRPr lang="en-US" altLang="zh-CN" sz="2400" dirty="0" smtClean="0"/>
          </a:p>
          <a:p>
            <a:r>
              <a:rPr lang="en-US" altLang="zh-CN" sz="2400" dirty="0" smtClean="0"/>
              <a:t>9. </a:t>
            </a:r>
            <a:r>
              <a:rPr lang="zh-CN" altLang="en-US" sz="2400" dirty="0" smtClean="0"/>
              <a:t>即使得了冠军，你们也不应该骄傲自满。 （            ）</a:t>
            </a:r>
            <a:endParaRPr lang="en-US" altLang="zh-CN" sz="2400" dirty="0" smtClean="0"/>
          </a:p>
          <a:p>
            <a:r>
              <a:rPr lang="en-US" altLang="zh-CN" sz="2400" dirty="0" smtClean="0"/>
              <a:t>10. </a:t>
            </a:r>
            <a:r>
              <a:rPr lang="zh-CN" altLang="en-US" sz="2400" dirty="0"/>
              <a:t>他走</a:t>
            </a:r>
            <a:r>
              <a:rPr lang="zh-CN" altLang="en-US" sz="2400" dirty="0" smtClean="0"/>
              <a:t>了，跟着我们也走了。（            ）</a:t>
            </a:r>
            <a:endParaRPr lang="en-US" altLang="zh-CN" sz="2400" dirty="0" smtClean="0"/>
          </a:p>
          <a:p>
            <a:r>
              <a:rPr lang="en-US" altLang="zh-CN" sz="2400" dirty="0" smtClean="0"/>
              <a:t>11.</a:t>
            </a:r>
            <a:r>
              <a:rPr lang="zh-CN" altLang="en-US" sz="2400" dirty="0"/>
              <a:t>在</a:t>
            </a:r>
            <a:r>
              <a:rPr lang="zh-CN" altLang="en-US" sz="2400" dirty="0" smtClean="0"/>
              <a:t>这新时代，不但要破旧，更要立新，而且越新奇越好。（            ）</a:t>
            </a:r>
            <a:endParaRPr lang="en-US" altLang="zh-CN" sz="2400" dirty="0" smtClean="0"/>
          </a:p>
          <a:p>
            <a:endParaRPr lang="en-US" altLang="zh-CN" sz="2400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7409329" y="791882"/>
            <a:ext cx="1129553" cy="41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递进</a:t>
            </a:r>
            <a:endParaRPr lang="en-MY" dirty="0"/>
          </a:p>
        </p:txBody>
      </p:sp>
      <p:sp>
        <p:nvSpPr>
          <p:cNvPr id="5" name="Rounded Rectangle 4"/>
          <p:cNvSpPr/>
          <p:nvPr/>
        </p:nvSpPr>
        <p:spPr>
          <a:xfrm>
            <a:off x="7409328" y="1243852"/>
            <a:ext cx="1129553" cy="41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选择</a:t>
            </a:r>
            <a:endParaRPr lang="en-MY" dirty="0"/>
          </a:p>
        </p:txBody>
      </p:sp>
      <p:sp>
        <p:nvSpPr>
          <p:cNvPr id="6" name="Rounded Rectangle 5"/>
          <p:cNvSpPr/>
          <p:nvPr/>
        </p:nvSpPr>
        <p:spPr>
          <a:xfrm>
            <a:off x="5899026" y="1791447"/>
            <a:ext cx="1129553" cy="41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条件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6410012" y="2321111"/>
            <a:ext cx="1129553" cy="41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转折</a:t>
            </a:r>
            <a:endParaRPr lang="en-MY" dirty="0"/>
          </a:p>
        </p:txBody>
      </p:sp>
      <p:sp>
        <p:nvSpPr>
          <p:cNvPr id="8" name="Rounded Rectangle 7"/>
          <p:cNvSpPr/>
          <p:nvPr/>
        </p:nvSpPr>
        <p:spPr>
          <a:xfrm>
            <a:off x="6109445" y="2738343"/>
            <a:ext cx="1129553" cy="41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并列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6974788" y="3285751"/>
            <a:ext cx="1129553" cy="41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假设</a:t>
            </a:r>
            <a:endParaRPr lang="en-MY" dirty="0"/>
          </a:p>
        </p:txBody>
      </p:sp>
      <p:sp>
        <p:nvSpPr>
          <p:cNvPr id="10" name="Rounded Rectangle 9"/>
          <p:cNvSpPr/>
          <p:nvPr/>
        </p:nvSpPr>
        <p:spPr>
          <a:xfrm>
            <a:off x="8386494" y="3804022"/>
            <a:ext cx="1129553" cy="41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因果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6674221" y="4220881"/>
            <a:ext cx="1129553" cy="41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条件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7288315" y="4768289"/>
            <a:ext cx="1129553" cy="41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假设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5334249" y="5185148"/>
            <a:ext cx="1129553" cy="41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承接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9282952" y="5731435"/>
            <a:ext cx="1129553" cy="41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递进</a:t>
            </a:r>
            <a:endParaRPr lang="en-MY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806310"/>
              </p:ext>
            </p:extLst>
          </p:nvPr>
        </p:nvGraphicFramePr>
        <p:xfrm>
          <a:off x="10207812" y="654871"/>
          <a:ext cx="1652494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2494"/>
              </a:tblGrid>
              <a:tr h="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复句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并列复句</a:t>
                      </a:r>
                      <a:endParaRPr lang="en-US" altLang="zh-CN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承接复句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递进复句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选择复句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假设复句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因果复句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转折复句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条件复句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8803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 smtClean="0"/>
              <a:t>复句</a:t>
            </a:r>
            <a:endParaRPr lang="en-MY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2800" dirty="0" smtClean="0"/>
              <a:t>由两个或</a:t>
            </a:r>
            <a:r>
              <a:rPr lang="zh-CN" altLang="en-US" sz="2800" dirty="0" smtClean="0">
                <a:solidFill>
                  <a:schemeClr val="accent4"/>
                </a:solidFill>
              </a:rPr>
              <a:t>两个以上的单句（分句）</a:t>
            </a:r>
            <a:r>
              <a:rPr lang="zh-CN" altLang="en-US" sz="2800" dirty="0" smtClean="0"/>
              <a:t>组合而成。</a:t>
            </a:r>
            <a:endParaRPr lang="en-US" altLang="zh-CN" sz="2800" dirty="0" smtClean="0"/>
          </a:p>
          <a:p>
            <a:r>
              <a:rPr lang="zh-CN" altLang="en-US" sz="2800" dirty="0"/>
              <a:t>复</a:t>
            </a:r>
            <a:r>
              <a:rPr lang="zh-CN" altLang="en-US" sz="2800" dirty="0" smtClean="0"/>
              <a:t>句可以有关联词，也可以没有关联词。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 smtClean="0"/>
              <a:t>例如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 smtClean="0"/>
              <a:t>分句：</a:t>
            </a:r>
            <a:endParaRPr lang="en-US" altLang="zh-CN" sz="2800" dirty="0" smtClean="0"/>
          </a:p>
          <a:p>
            <a:pPr marL="514350" indent="-514350">
              <a:buAutoNum type="arabicPeriod"/>
            </a:pPr>
            <a:r>
              <a:rPr lang="zh-CN" altLang="en-US" sz="2800" dirty="0" smtClean="0"/>
              <a:t>大</a:t>
            </a:r>
            <a:r>
              <a:rPr lang="zh-CN" altLang="en-US" sz="2800" dirty="0"/>
              <a:t>伙</a:t>
            </a:r>
            <a:r>
              <a:rPr lang="zh-CN" altLang="en-US" sz="2800" dirty="0" smtClean="0"/>
              <a:t>儿笑了。</a:t>
            </a:r>
            <a:endParaRPr lang="en-US" altLang="zh-CN" sz="2800" dirty="0" smtClean="0"/>
          </a:p>
          <a:p>
            <a:pPr marL="514350" indent="-514350">
              <a:buAutoNum type="arabicPeriod"/>
            </a:pPr>
            <a:r>
              <a:rPr lang="zh-CN" altLang="en-US" sz="2800" dirty="0" smtClean="0"/>
              <a:t>他笑了。</a:t>
            </a:r>
            <a:endParaRPr lang="en-US" altLang="zh-CN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zh-CN" altLang="en-US" sz="2800" dirty="0" smtClean="0"/>
              <a:t>复句：大伙儿笑了，她也笑了。</a:t>
            </a:r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1537136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复句</a:t>
            </a:r>
            <a:endParaRPr lang="en-MY" dirty="0"/>
          </a:p>
        </p:txBody>
      </p:sp>
      <p:pic>
        <p:nvPicPr>
          <p:cNvPr id="4" name="Picture 5" descr="\\Fileserver-pt\server-file2\4.넷째마당\수연\바\바_05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42152"/>
            <a:ext cx="5884831" cy="663932"/>
          </a:xfrm>
          <a:prstGeom prst="rect">
            <a:avLst/>
          </a:prstGeom>
          <a:noFill/>
        </p:spPr>
      </p:pic>
      <p:pic>
        <p:nvPicPr>
          <p:cNvPr id="5" name="Picture 5" descr="\\Fileserver-pt\server-file2\4.넷째마당\수연\바\바_05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2005106"/>
            <a:ext cx="5884831" cy="663932"/>
          </a:xfrm>
          <a:prstGeom prst="rect">
            <a:avLst/>
          </a:prstGeom>
          <a:noFill/>
        </p:spPr>
      </p:pic>
      <p:pic>
        <p:nvPicPr>
          <p:cNvPr id="6" name="Picture 5" descr="\\Fileserver-pt\server-file2\4.넷째마당\수연\바\바_05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" y="2632530"/>
            <a:ext cx="5884831" cy="663932"/>
          </a:xfrm>
          <a:prstGeom prst="rect">
            <a:avLst/>
          </a:prstGeom>
          <a:noFill/>
        </p:spPr>
      </p:pic>
      <p:pic>
        <p:nvPicPr>
          <p:cNvPr id="7" name="Picture 5" descr="\\Fileserver-pt\server-file2\4.넷째마당\수연\바\바_05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58957"/>
            <a:ext cx="5884831" cy="663932"/>
          </a:xfrm>
          <a:prstGeom prst="rect">
            <a:avLst/>
          </a:prstGeom>
          <a:noFill/>
        </p:spPr>
      </p:pic>
      <p:pic>
        <p:nvPicPr>
          <p:cNvPr id="8" name="Picture 5" descr="\\Fileserver-pt\server-file2\4.넷째마당\수연\바\바_05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" y="4003508"/>
            <a:ext cx="5884831" cy="663932"/>
          </a:xfrm>
          <a:prstGeom prst="rect">
            <a:avLst/>
          </a:prstGeom>
          <a:noFill/>
        </p:spPr>
      </p:pic>
      <p:pic>
        <p:nvPicPr>
          <p:cNvPr id="9" name="Picture 5" descr="\\Fileserver-pt\server-file2\4.넷째마당\수연\바\바_05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" y="4712808"/>
            <a:ext cx="5884831" cy="663932"/>
          </a:xfrm>
          <a:prstGeom prst="rect">
            <a:avLst/>
          </a:prstGeom>
          <a:noFill/>
        </p:spPr>
      </p:pic>
      <p:pic>
        <p:nvPicPr>
          <p:cNvPr id="10" name="Picture 5" descr="\\Fileserver-pt\server-file2\4.넷째마당\수연\바\바_05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" y="5402402"/>
            <a:ext cx="5884831" cy="663932"/>
          </a:xfrm>
          <a:prstGeom prst="rect">
            <a:avLst/>
          </a:prstGeom>
          <a:noFill/>
        </p:spPr>
      </p:pic>
      <p:pic>
        <p:nvPicPr>
          <p:cNvPr id="11" name="Picture 5" descr="\\Fileserver-pt\server-file2\4.넷째마당\수연\바\바_05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" y="6029826"/>
            <a:ext cx="5884831" cy="663932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1124656" y="1577981"/>
            <a:ext cx="2869120" cy="378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并列复句（联合复句）</a:t>
            </a:r>
            <a:endParaRPr lang="en-US" altLang="zh-CN" dirty="0"/>
          </a:p>
        </p:txBody>
      </p:sp>
      <p:sp>
        <p:nvSpPr>
          <p:cNvPr id="13" name="Rectangle 12"/>
          <p:cNvSpPr/>
          <p:nvPr/>
        </p:nvSpPr>
        <p:spPr>
          <a:xfrm>
            <a:off x="1110251" y="211635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承接复句</a:t>
            </a:r>
            <a:endParaRPr lang="en-US" altLang="zh-CN" dirty="0"/>
          </a:p>
        </p:txBody>
      </p:sp>
      <p:sp>
        <p:nvSpPr>
          <p:cNvPr id="14" name="Rectangle 13"/>
          <p:cNvSpPr/>
          <p:nvPr/>
        </p:nvSpPr>
        <p:spPr>
          <a:xfrm>
            <a:off x="1078708" y="277371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递进复句</a:t>
            </a:r>
            <a:endParaRPr lang="en-US" altLang="zh-CN" dirty="0"/>
          </a:p>
        </p:txBody>
      </p:sp>
      <p:sp>
        <p:nvSpPr>
          <p:cNvPr id="15" name="Rectangle 14"/>
          <p:cNvSpPr/>
          <p:nvPr/>
        </p:nvSpPr>
        <p:spPr>
          <a:xfrm>
            <a:off x="1046827" y="352859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转折复句</a:t>
            </a:r>
            <a:endParaRPr lang="en-US" altLang="zh-CN" dirty="0"/>
          </a:p>
        </p:txBody>
      </p:sp>
      <p:sp>
        <p:nvSpPr>
          <p:cNvPr id="16" name="Rectangle 15"/>
          <p:cNvSpPr/>
          <p:nvPr/>
        </p:nvSpPr>
        <p:spPr>
          <a:xfrm>
            <a:off x="1046827" y="412847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选择复句</a:t>
            </a:r>
            <a:endParaRPr lang="en-US" altLang="zh-CN" dirty="0"/>
          </a:p>
        </p:txBody>
      </p:sp>
      <p:sp>
        <p:nvSpPr>
          <p:cNvPr id="17" name="Rectangle 16"/>
          <p:cNvSpPr/>
          <p:nvPr/>
        </p:nvSpPr>
        <p:spPr>
          <a:xfrm>
            <a:off x="1124656" y="480931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假设复句</a:t>
            </a:r>
            <a:endParaRPr lang="en-US" altLang="zh-CN" dirty="0"/>
          </a:p>
        </p:txBody>
      </p:sp>
      <p:sp>
        <p:nvSpPr>
          <p:cNvPr id="18" name="Rectangle 17"/>
          <p:cNvSpPr/>
          <p:nvPr/>
        </p:nvSpPr>
        <p:spPr>
          <a:xfrm>
            <a:off x="1124656" y="553063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因果复句</a:t>
            </a:r>
            <a:endParaRPr lang="en-US" altLang="zh-CN" dirty="0"/>
          </a:p>
        </p:txBody>
      </p:sp>
      <p:sp>
        <p:nvSpPr>
          <p:cNvPr id="19" name="Rectangle 18"/>
          <p:cNvSpPr/>
          <p:nvPr/>
        </p:nvSpPr>
        <p:spPr>
          <a:xfrm>
            <a:off x="1124656" y="612606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条件复句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3528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2800" dirty="0" smtClean="0"/>
              <a:t>几个分句分别说出几件事情、几种情况，或是说出同一件事情的几个方面。</a:t>
            </a:r>
            <a:endParaRPr lang="en-US" altLang="zh-CN" sz="2800" dirty="0" smtClean="0"/>
          </a:p>
          <a:p>
            <a:r>
              <a:rPr lang="zh-CN" altLang="en-US" sz="2800" dirty="0"/>
              <a:t>前</a:t>
            </a:r>
            <a:r>
              <a:rPr lang="zh-CN" altLang="en-US" sz="2800" dirty="0" smtClean="0"/>
              <a:t>后</a:t>
            </a:r>
            <a:r>
              <a:rPr lang="zh-CN" altLang="en-US" sz="2800" smtClean="0"/>
              <a:t>分句的顺序</a:t>
            </a:r>
            <a:r>
              <a:rPr lang="zh-CN" altLang="en-US" sz="2800" smtClean="0">
                <a:solidFill>
                  <a:srgbClr val="FF0000"/>
                </a:solidFill>
              </a:rPr>
              <a:t>可</a:t>
            </a:r>
            <a:r>
              <a:rPr lang="zh-CN" altLang="en-US" sz="2800" dirty="0" smtClean="0">
                <a:solidFill>
                  <a:srgbClr val="FF0000"/>
                </a:solidFill>
              </a:rPr>
              <a:t>以调换位置</a:t>
            </a:r>
            <a:r>
              <a:rPr lang="zh-CN" altLang="en-US" sz="2800" dirty="0" smtClean="0"/>
              <a:t>。</a:t>
            </a:r>
            <a:endParaRPr lang="en-US" altLang="zh-CN" sz="2800" dirty="0"/>
          </a:p>
          <a:p>
            <a:pPr marL="0" indent="0">
              <a:buNone/>
            </a:pPr>
            <a:r>
              <a:rPr lang="zh-CN" altLang="en-US" sz="2800" dirty="0" smtClean="0"/>
              <a:t>例如：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/>
              <a:t>分句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en-US" altLang="zh-CN" sz="2800" dirty="0" smtClean="0"/>
              <a:t>1.</a:t>
            </a:r>
            <a:r>
              <a:rPr lang="zh-CN" altLang="en-US" sz="2800" dirty="0" smtClean="0"/>
              <a:t>骄傲使人落后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en-US" altLang="zh-CN" sz="2800" dirty="0" smtClean="0"/>
              <a:t>2.</a:t>
            </a:r>
            <a:r>
              <a:rPr lang="zh-CN" altLang="en-US" sz="2800" dirty="0" smtClean="0"/>
              <a:t>虚心使人进步。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/>
              <a:t>复</a:t>
            </a:r>
            <a:r>
              <a:rPr lang="zh-CN" altLang="en-US" sz="2800" dirty="0" smtClean="0"/>
              <a:t>句：骄傲使人落后，虚心使人进步。</a:t>
            </a:r>
            <a:r>
              <a:rPr lang="en-US" altLang="zh-CN" sz="2800" dirty="0" smtClean="0"/>
              <a:t>//</a:t>
            </a:r>
            <a:r>
              <a:rPr lang="zh-CN" altLang="en-US" sz="2800" dirty="0" smtClean="0"/>
              <a:t>虚心使人进步，骄傲使人落后。</a:t>
            </a:r>
            <a:endParaRPr lang="en-US" altLang="zh-CN" sz="2800" dirty="0" smtClean="0"/>
          </a:p>
        </p:txBody>
      </p:sp>
      <p:pic>
        <p:nvPicPr>
          <p:cNvPr id="4" name="Picture 8" descr="\\Fileserver-pt\server-file2\4.넷째마당\수연\박스\뜸부기\박스_188-1.pn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467503" y="466959"/>
            <a:ext cx="7914075" cy="978742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756212" y="561088"/>
            <a:ext cx="46795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/>
              <a:t>并列复句（联合复句</a:t>
            </a:r>
            <a:endParaRPr lang="en-MY" sz="3200" dirty="0"/>
          </a:p>
        </p:txBody>
      </p:sp>
    </p:spTree>
    <p:extLst>
      <p:ext uri="{BB962C8B-B14F-4D97-AF65-F5344CB8AC3E}">
        <p14:creationId xmlns:p14="http://schemas.microsoft.com/office/powerpoint/2010/main" val="47675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2800" dirty="0"/>
              <a:t>并</a:t>
            </a:r>
            <a:r>
              <a:rPr lang="zh-CN" altLang="en-US" sz="2800" dirty="0" smtClean="0"/>
              <a:t>列复句之间常常不用关联词。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/>
              <a:t>例</a:t>
            </a:r>
            <a:r>
              <a:rPr lang="zh-CN" altLang="en-US" sz="2800" dirty="0" smtClean="0"/>
              <a:t>如：松鼠面目清秀，眼睛闪闪有亮光，身体矫健，四肢轻快，非常敏捷，非常机警。</a:t>
            </a:r>
            <a:endParaRPr lang="en-US" altLang="zh-CN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zh-CN" altLang="en-US" sz="2800" dirty="0" smtClean="0"/>
              <a:t>关联词：</a:t>
            </a:r>
            <a:r>
              <a:rPr lang="zh-CN" altLang="en-US" sz="2800" dirty="0" smtClean="0">
                <a:solidFill>
                  <a:srgbClr val="0070C0"/>
                </a:solidFill>
              </a:rPr>
              <a:t>也、又、还、同时、同样、既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......,</a:t>
            </a:r>
            <a:r>
              <a:rPr lang="zh-CN" altLang="en-US" sz="2800" dirty="0" smtClean="0">
                <a:solidFill>
                  <a:srgbClr val="0070C0"/>
                </a:solidFill>
              </a:rPr>
              <a:t>又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......</a:t>
            </a:r>
            <a:r>
              <a:rPr lang="zh-CN" altLang="en-US" sz="2800" dirty="0" smtClean="0">
                <a:solidFill>
                  <a:srgbClr val="0070C0"/>
                </a:solidFill>
              </a:rPr>
              <a:t>、不是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......</a:t>
            </a:r>
            <a:r>
              <a:rPr lang="zh-CN" altLang="en-US" sz="2800" dirty="0">
                <a:solidFill>
                  <a:srgbClr val="0070C0"/>
                </a:solidFill>
              </a:rPr>
              <a:t>而</a:t>
            </a:r>
            <a:r>
              <a:rPr lang="zh-CN" altLang="en-US" sz="2800" dirty="0" smtClean="0">
                <a:solidFill>
                  <a:srgbClr val="0070C0"/>
                </a:solidFill>
              </a:rPr>
              <a:t>是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......</a:t>
            </a:r>
            <a:r>
              <a:rPr lang="zh-CN" altLang="en-US" sz="2800" dirty="0" smtClean="0">
                <a:solidFill>
                  <a:srgbClr val="0070C0"/>
                </a:solidFill>
              </a:rPr>
              <a:t>。</a:t>
            </a:r>
            <a:endParaRPr lang="en-US" altLang="zh-CN" sz="28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en-US" sz="2800" dirty="0"/>
              <a:t>例</a:t>
            </a:r>
            <a:r>
              <a:rPr lang="zh-CN" altLang="en-US" sz="2800" dirty="0" smtClean="0"/>
              <a:t>如：他</a:t>
            </a:r>
            <a:r>
              <a:rPr lang="zh-CN" altLang="en-US" sz="2800" dirty="0" smtClean="0">
                <a:solidFill>
                  <a:srgbClr val="FF0000"/>
                </a:solidFill>
              </a:rPr>
              <a:t>一边</a:t>
            </a:r>
            <a:r>
              <a:rPr lang="zh-CN" altLang="en-US" sz="2800" dirty="0" smtClean="0"/>
              <a:t>跑，</a:t>
            </a:r>
            <a:r>
              <a:rPr lang="zh-CN" altLang="en-US" sz="2800" dirty="0" smtClean="0">
                <a:solidFill>
                  <a:srgbClr val="FF0000"/>
                </a:solidFill>
              </a:rPr>
              <a:t>一边</a:t>
            </a:r>
            <a:r>
              <a:rPr lang="zh-CN" altLang="en-US" sz="2800" dirty="0" smtClean="0"/>
              <a:t>哭。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 smtClean="0"/>
              <a:t>我</a:t>
            </a:r>
            <a:r>
              <a:rPr lang="zh-CN" altLang="en-US" sz="2800" dirty="0" smtClean="0">
                <a:solidFill>
                  <a:srgbClr val="FF0000"/>
                </a:solidFill>
              </a:rPr>
              <a:t>既</a:t>
            </a:r>
            <a:r>
              <a:rPr lang="zh-CN" altLang="en-US" sz="2800" dirty="0" smtClean="0"/>
              <a:t>不出去，</a:t>
            </a:r>
            <a:r>
              <a:rPr lang="zh-CN" altLang="en-US" sz="2800" dirty="0" smtClean="0">
                <a:solidFill>
                  <a:srgbClr val="FF0000"/>
                </a:solidFill>
              </a:rPr>
              <a:t>又</a:t>
            </a:r>
            <a:r>
              <a:rPr lang="zh-CN" altLang="en-US" sz="2800" dirty="0" smtClean="0"/>
              <a:t>无事可做。</a:t>
            </a:r>
            <a:endParaRPr lang="en-US" altLang="zh-CN" sz="2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188" y="2285999"/>
            <a:ext cx="3108958" cy="16655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6110" y="4733365"/>
            <a:ext cx="2204327" cy="1895721"/>
          </a:xfrm>
          <a:prstGeom prst="rect">
            <a:avLst/>
          </a:prstGeom>
        </p:spPr>
      </p:pic>
      <p:pic>
        <p:nvPicPr>
          <p:cNvPr id="6" name="Picture 8" descr="\\Fileserver-pt\server-file2\4.넷째마당\수연\박스\뜸부기\박스_188-1.pn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467503" y="466959"/>
            <a:ext cx="7914075" cy="978742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983120" y="612591"/>
            <a:ext cx="3775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/>
              <a:t>并列复句（联合复句）</a:t>
            </a:r>
            <a:endParaRPr lang="en-MY" sz="2800" dirty="0"/>
          </a:p>
        </p:txBody>
      </p:sp>
      <p:sp>
        <p:nvSpPr>
          <p:cNvPr id="8" name="Rectangle 7"/>
          <p:cNvSpPr/>
          <p:nvPr/>
        </p:nvSpPr>
        <p:spPr>
          <a:xfrm>
            <a:off x="591671" y="4076922"/>
            <a:ext cx="8789907" cy="11270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7811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2400" dirty="0" smtClean="0"/>
              <a:t>几个分句一个接一个地叙述连续发生的动作，或者链接发生几件事情。</a:t>
            </a:r>
            <a:endParaRPr lang="en-US" altLang="zh-CN" sz="2400" dirty="0" smtClean="0"/>
          </a:p>
          <a:p>
            <a:r>
              <a:rPr lang="zh-CN" altLang="en-US" sz="2400" dirty="0" smtClean="0"/>
              <a:t>例子：他盛了饭，端过去，放在饭桌上。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r>
              <a:rPr lang="zh-CN" altLang="en-US" sz="2400" dirty="0"/>
              <a:t>分</a:t>
            </a:r>
            <a:r>
              <a:rPr lang="zh-CN" altLang="en-US" sz="2400" dirty="0" smtClean="0"/>
              <a:t>句间有一定的</a:t>
            </a:r>
            <a:r>
              <a:rPr lang="zh-CN" altLang="en-US" sz="2400" dirty="0" smtClean="0">
                <a:solidFill>
                  <a:srgbClr val="FF0000"/>
                </a:solidFill>
              </a:rPr>
              <a:t>先后顺序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dirty="0"/>
              <a:t>前</a:t>
            </a:r>
            <a:r>
              <a:rPr lang="zh-CN" altLang="en-US" sz="2400" dirty="0" smtClean="0"/>
              <a:t>后分句次序</a:t>
            </a:r>
            <a:r>
              <a:rPr lang="zh-CN" altLang="en-US" sz="2400" dirty="0" smtClean="0">
                <a:solidFill>
                  <a:srgbClr val="FF0000"/>
                </a:solidFill>
              </a:rPr>
              <a:t>不能随意调换</a:t>
            </a:r>
            <a:r>
              <a:rPr lang="zh-CN" altLang="en-US" sz="2400" dirty="0" smtClean="0"/>
              <a:t>。调换了分句，意思就不清楚，甚至改变了句子的原意。</a:t>
            </a:r>
            <a:endParaRPr lang="en-US" altLang="zh-CN" sz="2400" dirty="0" smtClean="0"/>
          </a:p>
          <a:p>
            <a:r>
              <a:rPr lang="zh-CN" altLang="en-US" sz="2400" dirty="0" smtClean="0"/>
              <a:t>关联词：</a:t>
            </a:r>
            <a:r>
              <a:rPr lang="zh-CN" altLang="en-US" sz="2400" dirty="0" smtClean="0">
                <a:solidFill>
                  <a:srgbClr val="0070C0"/>
                </a:solidFill>
              </a:rPr>
              <a:t>又、于是、然后、接着、后来、终于、刚</a:t>
            </a:r>
            <a:r>
              <a:rPr lang="en-US" altLang="zh-CN" sz="2400" dirty="0" smtClean="0">
                <a:solidFill>
                  <a:srgbClr val="0070C0"/>
                </a:solidFill>
              </a:rPr>
              <a:t>.....</a:t>
            </a:r>
            <a:r>
              <a:rPr lang="zh-CN" altLang="en-US" sz="2400" dirty="0" smtClean="0">
                <a:solidFill>
                  <a:srgbClr val="0070C0"/>
                </a:solidFill>
              </a:rPr>
              <a:t>就</a:t>
            </a:r>
            <a:endParaRPr lang="en-US" altLang="zh-CN" sz="2400" dirty="0" smtClean="0">
              <a:solidFill>
                <a:srgbClr val="0070C0"/>
              </a:solidFill>
            </a:endParaRPr>
          </a:p>
          <a:p>
            <a:r>
              <a:rPr lang="zh-CN" altLang="en-US" sz="2400" dirty="0" smtClean="0"/>
              <a:t>例子：小微</a:t>
            </a:r>
            <a:r>
              <a:rPr lang="zh-CN" altLang="en-US" sz="2400" dirty="0" smtClean="0">
                <a:solidFill>
                  <a:srgbClr val="FF0000"/>
                </a:solidFill>
              </a:rPr>
              <a:t>先</a:t>
            </a:r>
            <a:r>
              <a:rPr lang="zh-CN" altLang="en-US" sz="2400" dirty="0" smtClean="0"/>
              <a:t>准备号一切的物品，</a:t>
            </a:r>
            <a:r>
              <a:rPr lang="zh-CN" altLang="en-US" sz="2400" dirty="0" smtClean="0">
                <a:solidFill>
                  <a:srgbClr val="FF0000"/>
                </a:solidFill>
              </a:rPr>
              <a:t>然后</a:t>
            </a:r>
            <a:r>
              <a:rPr lang="zh-CN" altLang="en-US" sz="2400" dirty="0" smtClean="0"/>
              <a:t>才出门。</a:t>
            </a:r>
            <a:endParaRPr lang="en-US" altLang="zh-CN" sz="2400" dirty="0" smtClean="0"/>
          </a:p>
        </p:txBody>
      </p:sp>
      <p:pic>
        <p:nvPicPr>
          <p:cNvPr id="4" name="Picture 8" descr="\\Fileserver-pt\server-file2\4.넷째마당\수연\박스\뜸부기\박스_188-1.pn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467503" y="466959"/>
            <a:ext cx="7914075" cy="97874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614155" y="586998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/>
              <a:t>承接复句</a:t>
            </a:r>
            <a:endParaRPr lang="en-MY" sz="3200" dirty="0"/>
          </a:p>
        </p:txBody>
      </p:sp>
      <p:sp>
        <p:nvSpPr>
          <p:cNvPr id="8" name="Rectangle 7"/>
          <p:cNvSpPr/>
          <p:nvPr/>
        </p:nvSpPr>
        <p:spPr>
          <a:xfrm>
            <a:off x="995083" y="5351929"/>
            <a:ext cx="8041342" cy="4840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4733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</a:rPr>
              <a:t>后面</a:t>
            </a:r>
            <a:r>
              <a:rPr lang="zh-CN" altLang="en-US" sz="2800" dirty="0" smtClean="0"/>
              <a:t>的分句表达的意思比前面分句的意思</a:t>
            </a:r>
            <a:r>
              <a:rPr lang="zh-CN" altLang="en-US" sz="3200" dirty="0" smtClean="0">
                <a:solidFill>
                  <a:srgbClr val="FF0000"/>
                </a:solidFill>
              </a:rPr>
              <a:t>更进一层</a:t>
            </a:r>
            <a:r>
              <a:rPr lang="zh-CN" altLang="en-US" sz="2800" dirty="0" smtClean="0"/>
              <a:t>。</a:t>
            </a:r>
            <a:endParaRPr lang="en-US" altLang="zh-CN" sz="2800" dirty="0" smtClean="0"/>
          </a:p>
          <a:p>
            <a:r>
              <a:rPr lang="zh-CN" altLang="en-US" sz="2800" dirty="0"/>
              <a:t>所</a:t>
            </a:r>
            <a:r>
              <a:rPr lang="zh-CN" altLang="en-US" sz="2800" dirty="0" smtClean="0"/>
              <a:t>谓“递进”一般是由小到大，由少到多，由轻到重，由浅到深。</a:t>
            </a:r>
            <a:endParaRPr lang="en-US" altLang="zh-CN" sz="2800" dirty="0" smtClean="0"/>
          </a:p>
          <a:p>
            <a:r>
              <a:rPr lang="zh-CN" altLang="en-US" sz="2800" dirty="0"/>
              <a:t>关联</a:t>
            </a:r>
            <a:r>
              <a:rPr lang="zh-CN" altLang="en-US" sz="2800" dirty="0" smtClean="0"/>
              <a:t>词：更、并且、甚至、不只、不光</a:t>
            </a:r>
            <a:r>
              <a:rPr lang="en-US" altLang="zh-CN" sz="2800" dirty="0" smtClean="0"/>
              <a:t>......</a:t>
            </a:r>
            <a:r>
              <a:rPr lang="zh-CN" altLang="en-US" sz="2800" dirty="0" smtClean="0"/>
              <a:t>又、不但</a:t>
            </a:r>
            <a:r>
              <a:rPr lang="en-US" altLang="zh-CN" sz="2800" dirty="0" smtClean="0"/>
              <a:t>.....</a:t>
            </a:r>
            <a:r>
              <a:rPr lang="zh-CN" altLang="en-US" sz="2800" dirty="0" smtClean="0"/>
              <a:t>而且</a:t>
            </a:r>
            <a:endParaRPr lang="en-US" altLang="zh-CN" sz="2800" dirty="0" smtClean="0"/>
          </a:p>
          <a:p>
            <a:r>
              <a:rPr lang="zh-CN" altLang="en-US" sz="2800" dirty="0"/>
              <a:t>例</a:t>
            </a:r>
            <a:r>
              <a:rPr lang="zh-CN" altLang="en-US" sz="2800" dirty="0" smtClean="0"/>
              <a:t>如</a:t>
            </a:r>
            <a:r>
              <a:rPr lang="en-US" altLang="zh-CN" sz="2800" dirty="0" smtClean="0"/>
              <a:t>:  1.</a:t>
            </a:r>
            <a:r>
              <a:rPr lang="zh-CN" altLang="en-US" sz="2800" dirty="0" smtClean="0"/>
              <a:t>风</a:t>
            </a:r>
            <a:r>
              <a:rPr lang="zh-CN" altLang="en-US" sz="2800" dirty="0" smtClean="0">
                <a:solidFill>
                  <a:srgbClr val="FF0000"/>
                </a:solidFill>
              </a:rPr>
              <a:t>不但</a:t>
            </a:r>
            <a:r>
              <a:rPr lang="zh-CN" altLang="en-US" sz="2800" dirty="0" smtClean="0"/>
              <a:t>没停，</a:t>
            </a:r>
            <a:r>
              <a:rPr lang="zh-CN" altLang="en-US" sz="2800" dirty="0" smtClean="0">
                <a:solidFill>
                  <a:srgbClr val="FF0000"/>
                </a:solidFill>
              </a:rPr>
              <a:t>反倒</a:t>
            </a:r>
            <a:r>
              <a:rPr lang="zh-CN" altLang="en-US" sz="2800" dirty="0" smtClean="0"/>
              <a:t>越来越大。</a:t>
            </a:r>
            <a:endParaRPr lang="en-US" altLang="zh-CN" sz="2800" dirty="0" smtClean="0"/>
          </a:p>
          <a:p>
            <a:r>
              <a:rPr lang="en-US" altLang="zh-CN" sz="2800" dirty="0" smtClean="0"/>
              <a:t>2. </a:t>
            </a:r>
            <a:r>
              <a:rPr lang="zh-CN" altLang="en-US" sz="2800" dirty="0" smtClean="0"/>
              <a:t>他的父母</a:t>
            </a:r>
            <a:r>
              <a:rPr lang="zh-CN" altLang="en-US" sz="2800" dirty="0" smtClean="0">
                <a:solidFill>
                  <a:srgbClr val="FF0000"/>
                </a:solidFill>
              </a:rPr>
              <a:t>尚且</a:t>
            </a:r>
            <a:r>
              <a:rPr lang="zh-CN" altLang="en-US" sz="2800" dirty="0" smtClean="0"/>
              <a:t>无法阻止他的行为，</a:t>
            </a:r>
            <a:r>
              <a:rPr lang="zh-CN" altLang="en-US" sz="2800" dirty="0" smtClean="0">
                <a:solidFill>
                  <a:srgbClr val="FF0000"/>
                </a:solidFill>
              </a:rPr>
              <a:t>何况</a:t>
            </a:r>
            <a:r>
              <a:rPr lang="zh-CN" altLang="en-US" sz="2800" dirty="0" smtClean="0"/>
              <a:t>是身为朋友的你？</a:t>
            </a:r>
            <a:endParaRPr lang="en-US" altLang="zh-CN" sz="2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02" y="3429000"/>
            <a:ext cx="2447925" cy="1866900"/>
          </a:xfrm>
          <a:prstGeom prst="rect">
            <a:avLst/>
          </a:prstGeom>
        </p:spPr>
      </p:pic>
      <p:pic>
        <p:nvPicPr>
          <p:cNvPr id="5" name="Picture 8" descr="\\Fileserver-pt\server-file2\4.넷째마당\수연\박스\뜸부기\박스_188-1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467503" y="466959"/>
            <a:ext cx="7914075" cy="978742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511469" y="466959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/>
              <a:t>递进复句</a:t>
            </a:r>
            <a:endParaRPr lang="en-MY" sz="3200" dirty="0"/>
          </a:p>
        </p:txBody>
      </p:sp>
      <p:sp>
        <p:nvSpPr>
          <p:cNvPr id="7" name="Rectangle 6"/>
          <p:cNvSpPr/>
          <p:nvPr/>
        </p:nvSpPr>
        <p:spPr>
          <a:xfrm>
            <a:off x="1048871" y="3717733"/>
            <a:ext cx="8095129" cy="8677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9819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2800" dirty="0" smtClean="0"/>
              <a:t>两个或几个分句，分别说出两件或几件事情，并且从表示中选择一件。</a:t>
            </a:r>
            <a:endParaRPr lang="en-US" altLang="zh-CN" sz="2800" dirty="0" smtClean="0"/>
          </a:p>
          <a:p>
            <a:r>
              <a:rPr lang="zh-CN" altLang="en-US" sz="2800" dirty="0"/>
              <a:t>常</a:t>
            </a:r>
            <a:r>
              <a:rPr lang="zh-CN" altLang="en-US" sz="2800" dirty="0" smtClean="0"/>
              <a:t>用关联词：与</a:t>
            </a:r>
            <a:r>
              <a:rPr lang="zh-CN" altLang="en-US" sz="2800" dirty="0" smtClean="0">
                <a:solidFill>
                  <a:srgbClr val="0070C0"/>
                </a:solidFill>
              </a:rPr>
              <a:t>其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</a:t>
            </a:r>
            <a:r>
              <a:rPr lang="zh-CN" altLang="en-US" sz="2800" dirty="0" smtClean="0">
                <a:solidFill>
                  <a:srgbClr val="0070C0"/>
                </a:solidFill>
              </a:rPr>
              <a:t>不如、或者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</a:t>
            </a:r>
            <a:r>
              <a:rPr lang="zh-CN" altLang="en-US" sz="2800" dirty="0" smtClean="0">
                <a:solidFill>
                  <a:srgbClr val="0070C0"/>
                </a:solidFill>
              </a:rPr>
              <a:t>或者、不是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......</a:t>
            </a:r>
            <a:r>
              <a:rPr lang="zh-CN" altLang="en-US" sz="2800" dirty="0" smtClean="0">
                <a:solidFill>
                  <a:srgbClr val="0070C0"/>
                </a:solidFill>
              </a:rPr>
              <a:t>就是</a:t>
            </a:r>
            <a:r>
              <a:rPr lang="en-US" altLang="zh-CN" sz="2800" dirty="0" smtClean="0">
                <a:solidFill>
                  <a:srgbClr val="0070C0"/>
                </a:solidFill>
              </a:rPr>
              <a:t>,</a:t>
            </a:r>
            <a:r>
              <a:rPr lang="zh-CN" altLang="en-US" sz="2800" dirty="0" smtClean="0">
                <a:solidFill>
                  <a:srgbClr val="0070C0"/>
                </a:solidFill>
              </a:rPr>
              <a:t>要么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</a:t>
            </a:r>
            <a:r>
              <a:rPr lang="zh-CN" altLang="en-US" sz="2800" dirty="0" smtClean="0">
                <a:solidFill>
                  <a:srgbClr val="0070C0"/>
                </a:solidFill>
              </a:rPr>
              <a:t>要么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......</a:t>
            </a:r>
            <a:r>
              <a:rPr lang="en-MY" altLang="zh-CN" sz="2800" dirty="0" smtClean="0">
                <a:solidFill>
                  <a:srgbClr val="0070C0"/>
                </a:solidFill>
              </a:rPr>
              <a:t>,</a:t>
            </a:r>
            <a:r>
              <a:rPr lang="zh-CN" altLang="en-US" sz="2800" dirty="0" smtClean="0">
                <a:solidFill>
                  <a:srgbClr val="0070C0"/>
                </a:solidFill>
              </a:rPr>
              <a:t>宁愿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......</a:t>
            </a:r>
            <a:r>
              <a:rPr lang="zh-CN" altLang="en-US" sz="2800" dirty="0" smtClean="0">
                <a:solidFill>
                  <a:srgbClr val="0070C0"/>
                </a:solidFill>
              </a:rPr>
              <a:t>也不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......</a:t>
            </a:r>
          </a:p>
          <a:p>
            <a:r>
              <a:rPr lang="zh-CN" altLang="en-US" sz="2800" dirty="0"/>
              <a:t>例</a:t>
            </a:r>
            <a:r>
              <a:rPr lang="zh-CN" altLang="en-US" sz="2800" dirty="0" smtClean="0"/>
              <a:t>子：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 smtClean="0">
                <a:solidFill>
                  <a:srgbClr val="FF0000"/>
                </a:solidFill>
              </a:rPr>
              <a:t>要么</a:t>
            </a:r>
            <a:r>
              <a:rPr lang="zh-CN" altLang="en-US" sz="2800" dirty="0" smtClean="0"/>
              <a:t>是你记错了，</a:t>
            </a:r>
            <a:r>
              <a:rPr lang="zh-CN" altLang="en-US" sz="2800" dirty="0" smtClean="0">
                <a:solidFill>
                  <a:srgbClr val="FF0000"/>
                </a:solidFill>
              </a:rPr>
              <a:t>要么</a:t>
            </a:r>
            <a:r>
              <a:rPr lang="zh-CN" altLang="en-US" sz="2800" dirty="0" smtClean="0"/>
              <a:t>是我忘记了。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 smtClean="0"/>
              <a:t>我</a:t>
            </a:r>
            <a:r>
              <a:rPr lang="zh-CN" altLang="en-US" sz="2800" dirty="0" smtClean="0">
                <a:solidFill>
                  <a:srgbClr val="FF0000"/>
                </a:solidFill>
              </a:rPr>
              <a:t>宁愿</a:t>
            </a:r>
            <a:r>
              <a:rPr lang="zh-CN" altLang="en-US" sz="2800" dirty="0" smtClean="0"/>
              <a:t>自己多做一些，</a:t>
            </a:r>
            <a:r>
              <a:rPr lang="zh-CN" altLang="en-US" sz="2800" dirty="0" smtClean="0">
                <a:solidFill>
                  <a:srgbClr val="FF0000"/>
                </a:solidFill>
              </a:rPr>
              <a:t>也不</a:t>
            </a:r>
            <a:r>
              <a:rPr lang="zh-CN" altLang="en-US" sz="2800" dirty="0" smtClean="0"/>
              <a:t>把工作推给别人。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 smtClean="0"/>
              <a:t>今晚自修，你</a:t>
            </a:r>
            <a:r>
              <a:rPr lang="zh-CN" altLang="en-US" sz="2800" dirty="0" smtClean="0">
                <a:solidFill>
                  <a:srgbClr val="FF0000"/>
                </a:solidFill>
              </a:rPr>
              <a:t>是</a:t>
            </a:r>
            <a:r>
              <a:rPr lang="zh-CN" altLang="en-US" sz="2800" dirty="0" smtClean="0"/>
              <a:t>去图书馆呢，</a:t>
            </a:r>
            <a:r>
              <a:rPr lang="zh-CN" altLang="en-US" sz="2800" dirty="0" smtClean="0">
                <a:solidFill>
                  <a:srgbClr val="FF0000"/>
                </a:solidFill>
              </a:rPr>
              <a:t>还是</a:t>
            </a:r>
            <a:r>
              <a:rPr lang="zh-CN" altLang="en-US" sz="2800" dirty="0" smtClean="0"/>
              <a:t>去课室呢？</a:t>
            </a:r>
            <a:endParaRPr lang="en-US" altLang="zh-CN" sz="2800" dirty="0" smtClean="0"/>
          </a:p>
        </p:txBody>
      </p:sp>
      <p:pic>
        <p:nvPicPr>
          <p:cNvPr id="4" name="Picture 8" descr="\\Fileserver-pt\server-file2\4.넷째마당\수연\박스\뜸부기\박스_188-1.pn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467503" y="466959"/>
            <a:ext cx="7914075" cy="97874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870542" y="586998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/>
              <a:t>选择复句</a:t>
            </a:r>
            <a:endParaRPr lang="en-MY" sz="3200" dirty="0"/>
          </a:p>
        </p:txBody>
      </p:sp>
      <p:sp>
        <p:nvSpPr>
          <p:cNvPr id="6" name="Rectangle 5"/>
          <p:cNvSpPr/>
          <p:nvPr/>
        </p:nvSpPr>
        <p:spPr>
          <a:xfrm>
            <a:off x="1035424" y="3160059"/>
            <a:ext cx="9036423" cy="10623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1017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2800" dirty="0" smtClean="0"/>
              <a:t>假设复句一般由两个有假设关系的分句组合而成。前面分句</a:t>
            </a:r>
            <a:r>
              <a:rPr lang="zh-CN" altLang="en-US" sz="2800" dirty="0" smtClean="0">
                <a:solidFill>
                  <a:srgbClr val="FF0000"/>
                </a:solidFill>
              </a:rPr>
              <a:t>假设一种</a:t>
            </a:r>
            <a:r>
              <a:rPr lang="zh-CN" altLang="en-US" sz="3200" dirty="0" smtClean="0">
                <a:solidFill>
                  <a:srgbClr val="FF0000"/>
                </a:solidFill>
              </a:rPr>
              <a:t>情况</a:t>
            </a:r>
            <a:r>
              <a:rPr lang="zh-CN" altLang="en-US" sz="2800" dirty="0" smtClean="0"/>
              <a:t>，后面分句说明假设会导</a:t>
            </a:r>
            <a:r>
              <a:rPr lang="zh-CN" altLang="en-US" sz="2800" dirty="0" smtClean="0">
                <a:solidFill>
                  <a:srgbClr val="FF0000"/>
                </a:solidFill>
              </a:rPr>
              <a:t>致的</a:t>
            </a:r>
            <a:r>
              <a:rPr lang="zh-CN" altLang="en-US" sz="3200" dirty="0" smtClean="0">
                <a:solidFill>
                  <a:srgbClr val="FF0000"/>
                </a:solidFill>
              </a:rPr>
              <a:t>结果</a:t>
            </a:r>
            <a:r>
              <a:rPr lang="zh-CN" altLang="en-US" sz="2800" dirty="0" smtClean="0"/>
              <a:t>。</a:t>
            </a:r>
            <a:endParaRPr lang="en-US" altLang="zh-CN" sz="2800" dirty="0" smtClean="0"/>
          </a:p>
          <a:p>
            <a:r>
              <a:rPr lang="zh-CN" altLang="en-US" sz="2800" dirty="0"/>
              <a:t>常</a:t>
            </a:r>
            <a:r>
              <a:rPr lang="zh-CN" altLang="en-US" sz="2800" dirty="0" smtClean="0"/>
              <a:t>用关键词：</a:t>
            </a:r>
            <a:r>
              <a:rPr lang="zh-CN" altLang="en-US" sz="2800" dirty="0" smtClean="0">
                <a:solidFill>
                  <a:srgbClr val="0070C0"/>
                </a:solidFill>
              </a:rPr>
              <a:t>假若、如果、假设、要不是、要是、如果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......</a:t>
            </a:r>
            <a:r>
              <a:rPr lang="zh-CN" altLang="en-US" sz="2800" dirty="0" smtClean="0">
                <a:solidFill>
                  <a:srgbClr val="0070C0"/>
                </a:solidFill>
              </a:rPr>
              <a:t>就、即使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......</a:t>
            </a:r>
            <a:r>
              <a:rPr lang="zh-CN" altLang="en-US" sz="2800" dirty="0" smtClean="0">
                <a:solidFill>
                  <a:srgbClr val="0070C0"/>
                </a:solidFill>
              </a:rPr>
              <a:t>也、就算</a:t>
            </a:r>
            <a:r>
              <a:rPr lang="en-US" altLang="zh-CN" sz="2800" dirty="0" smtClean="0">
                <a:solidFill>
                  <a:srgbClr val="0070C0"/>
                </a:solidFill>
              </a:rPr>
              <a:t>......</a:t>
            </a:r>
            <a:r>
              <a:rPr lang="zh-CN" altLang="en-US" sz="2800" dirty="0" smtClean="0">
                <a:solidFill>
                  <a:srgbClr val="0070C0"/>
                </a:solidFill>
              </a:rPr>
              <a:t>也</a:t>
            </a:r>
            <a:endParaRPr lang="en-US" altLang="zh-CN" sz="2800" dirty="0" smtClean="0">
              <a:solidFill>
                <a:srgbClr val="0070C0"/>
              </a:solidFill>
            </a:endParaRPr>
          </a:p>
          <a:p>
            <a:r>
              <a:rPr lang="zh-CN" altLang="en-US" sz="2800" dirty="0"/>
              <a:t>例</a:t>
            </a:r>
            <a:r>
              <a:rPr lang="zh-CN" altLang="en-US" sz="2800" dirty="0" smtClean="0"/>
              <a:t>子：</a:t>
            </a:r>
            <a:endParaRPr lang="en-US" altLang="zh-CN" sz="2800" dirty="0" smtClean="0"/>
          </a:p>
          <a:p>
            <a:r>
              <a:rPr lang="en-US" altLang="zh-CN" sz="2800" dirty="0" smtClean="0"/>
              <a:t>1.</a:t>
            </a:r>
            <a:r>
              <a:rPr lang="zh-CN" altLang="en-US" sz="2800" dirty="0" smtClean="0">
                <a:solidFill>
                  <a:srgbClr val="FF0000"/>
                </a:solidFill>
              </a:rPr>
              <a:t>即使</a:t>
            </a:r>
            <a:r>
              <a:rPr lang="zh-CN" altLang="en-US" sz="2800" dirty="0" smtClean="0"/>
              <a:t>他不来，我们</a:t>
            </a:r>
            <a:r>
              <a:rPr lang="zh-CN" altLang="en-US" sz="2800" dirty="0" smtClean="0">
                <a:solidFill>
                  <a:srgbClr val="FF0000"/>
                </a:solidFill>
              </a:rPr>
              <a:t>也</a:t>
            </a:r>
            <a:r>
              <a:rPr lang="zh-CN" altLang="en-US" sz="2800" dirty="0" smtClean="0"/>
              <a:t>照样开会。</a:t>
            </a:r>
            <a:endParaRPr lang="en-US" altLang="zh-CN" sz="2800" dirty="0" smtClean="0"/>
          </a:p>
          <a:p>
            <a:r>
              <a:rPr lang="en-US" sz="2800" dirty="0" smtClean="0"/>
              <a:t>2.</a:t>
            </a:r>
            <a:r>
              <a:rPr lang="zh-CN" altLang="en-US" sz="2800" dirty="0" smtClean="0">
                <a:solidFill>
                  <a:srgbClr val="FF0000"/>
                </a:solidFill>
              </a:rPr>
              <a:t>如果</a:t>
            </a:r>
            <a:r>
              <a:rPr lang="zh-CN" altLang="en-US" sz="2800" dirty="0" smtClean="0"/>
              <a:t>再落选，</a:t>
            </a:r>
            <a:r>
              <a:rPr lang="zh-CN" altLang="en-US" sz="2800" dirty="0" smtClean="0">
                <a:solidFill>
                  <a:srgbClr val="FF0000"/>
                </a:solidFill>
              </a:rPr>
              <a:t>也许</a:t>
            </a:r>
            <a:r>
              <a:rPr lang="zh-CN" altLang="en-US" sz="2800" dirty="0" smtClean="0"/>
              <a:t>这个人终身就和政治分手了。</a:t>
            </a:r>
            <a:endParaRPr lang="en-US" altLang="zh-CN" sz="2800" dirty="0" smtClean="0"/>
          </a:p>
          <a:p>
            <a:r>
              <a:rPr lang="en-US" sz="2800" dirty="0" smtClean="0"/>
              <a:t>3.</a:t>
            </a:r>
            <a:r>
              <a:rPr lang="zh-CN" altLang="en-US" sz="2800" dirty="0" smtClean="0">
                <a:solidFill>
                  <a:srgbClr val="FF0000"/>
                </a:solidFill>
              </a:rPr>
              <a:t>哪怕</a:t>
            </a:r>
            <a:r>
              <a:rPr lang="zh-CN" altLang="en-US" sz="2800" dirty="0" smtClean="0"/>
              <a:t>到深夜，他</a:t>
            </a:r>
            <a:r>
              <a:rPr lang="zh-CN" altLang="en-US" sz="2800" dirty="0" smtClean="0">
                <a:solidFill>
                  <a:srgbClr val="FF0000"/>
                </a:solidFill>
              </a:rPr>
              <a:t>也</a:t>
            </a:r>
            <a:r>
              <a:rPr lang="zh-CN" altLang="en-US" sz="2800" dirty="0" smtClean="0"/>
              <a:t>要抽空学习。</a:t>
            </a:r>
            <a:endParaRPr lang="en-MY" sz="2800" dirty="0"/>
          </a:p>
        </p:txBody>
      </p:sp>
      <p:pic>
        <p:nvPicPr>
          <p:cNvPr id="4" name="Picture 8" descr="\\Fileserver-pt\server-file2\4.넷째마당\수연\박스\뜸부기\박스_188-1.pn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467503" y="466959"/>
            <a:ext cx="7914075" cy="97874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856202" y="583406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/>
              <a:t>假设复句</a:t>
            </a:r>
            <a:endParaRPr lang="en-MY" sz="3200" dirty="0"/>
          </a:p>
        </p:txBody>
      </p:sp>
      <p:sp>
        <p:nvSpPr>
          <p:cNvPr id="6" name="Rectangle 5"/>
          <p:cNvSpPr/>
          <p:nvPr/>
        </p:nvSpPr>
        <p:spPr>
          <a:xfrm>
            <a:off x="968188" y="3576918"/>
            <a:ext cx="8135471" cy="9278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8903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89</TotalTime>
  <Words>1567</Words>
  <Application>Microsoft Office PowerPoint</Application>
  <PresentationFormat>Widescreen</PresentationFormat>
  <Paragraphs>115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方正姚体</vt:lpstr>
      <vt:lpstr>华文新魏</vt:lpstr>
      <vt:lpstr>Arial</vt:lpstr>
      <vt:lpstr>Trebuchet MS</vt:lpstr>
      <vt:lpstr>Wingdings 3</vt:lpstr>
      <vt:lpstr>Facet</vt:lpstr>
      <vt:lpstr>复句的类型</vt:lpstr>
      <vt:lpstr>复句</vt:lpstr>
      <vt:lpstr>复句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请问以下属于什么复句类型？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复句的类型</dc:title>
  <dc:creator>User</dc:creator>
  <cp:lastModifiedBy>User</cp:lastModifiedBy>
  <cp:revision>13</cp:revision>
  <dcterms:created xsi:type="dcterms:W3CDTF">2019-08-26T09:28:28Z</dcterms:created>
  <dcterms:modified xsi:type="dcterms:W3CDTF">2020-05-24T08:48:19Z</dcterms:modified>
</cp:coreProperties>
</file>