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8408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972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30596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2992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2387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9481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0247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1784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736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502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16305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35159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334812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029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7338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34158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334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51D0CDF-3BF7-4E14-A85F-50B8664DDAAD}" type="datetimeFigureOut">
              <a:rPr lang="en-MY" smtClean="0"/>
              <a:t>27/3/2017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01F635B-4093-4E22-A5EB-89EDF51F68D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625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982" y="0"/>
            <a:ext cx="10364451" cy="1596177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b="1" dirty="0" smtClean="0">
                <a:latin typeface="方正隶书简体" panose="03000509000000000000" pitchFamily="65" charset="-122"/>
                <a:ea typeface="方正隶书简体" panose="03000509000000000000" pitchFamily="65" charset="-122"/>
              </a:rPr>
              <a:t>下列哪个句子的名句用得不当？</a:t>
            </a:r>
            <a:endParaRPr lang="en-MY" sz="4000" b="1" dirty="0"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1" y="1154244"/>
            <a:ext cx="12007121" cy="414228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lphaUcPeriod"/>
            </a:pPr>
            <a:r>
              <a:rPr lang="zh-CN" altLang="en-US" sz="3400" b="1" dirty="0" smtClean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山光身无一技之长，谋生不易。“</a:t>
            </a:r>
            <a:r>
              <a:rPr lang="zh-CN" altLang="en-US" sz="3400" b="1" u="sng" dirty="0" smtClean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哀哀父母，生我劬劳</a:t>
            </a:r>
            <a:r>
              <a:rPr lang="zh-CN" altLang="en-US" sz="3400" b="1" dirty="0" smtClean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”，他因此埋怨父母没有留下产业给他。</a:t>
            </a:r>
            <a:endParaRPr lang="en-US" altLang="zh-CN" sz="3400" b="1" dirty="0" smtClean="0">
              <a:solidFill>
                <a:srgbClr val="00B05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lphaUcPeriod"/>
            </a:pPr>
            <a:r>
              <a:rPr lang="zh-CN" altLang="en-US" sz="34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方婆</a:t>
            </a:r>
            <a:r>
              <a:rPr lang="zh-CN" altLang="en-US" sz="34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婆沿家挨户卖竹笋</a:t>
            </a:r>
            <a:r>
              <a:rPr lang="en-US" altLang="zh-CN" sz="34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50</a:t>
            </a:r>
            <a:r>
              <a:rPr lang="zh-CN" altLang="en-US" sz="34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年，长年劳动。“</a:t>
            </a:r>
            <a:r>
              <a:rPr lang="zh-CN" altLang="en-US" sz="3400" b="1" u="sng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流水不腐，户枢不蠹，动也</a:t>
            </a:r>
            <a:r>
              <a:rPr lang="zh-CN" altLang="en-US" sz="34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”，所以她虽已年届古稀，身子仍然硬朗。</a:t>
            </a:r>
            <a:endParaRPr lang="en-US" altLang="zh-CN" sz="3400" dirty="0" smtClean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lphaUcPeriod"/>
            </a:pPr>
            <a:r>
              <a:rPr lang="zh-CN" altLang="en-US" sz="3400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他在商场上几经起</a:t>
            </a:r>
            <a:r>
              <a:rPr lang="zh-CN" altLang="en-US" sz="3400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落，成功总是无法持久。“</a:t>
            </a:r>
            <a:r>
              <a:rPr lang="zh-CN" altLang="en-US" sz="3400" b="1" u="sng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是非成败转头空，青山依旧在，几度夕阳红</a:t>
            </a:r>
            <a:r>
              <a:rPr lang="zh-CN" altLang="en-US" sz="3400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”，他最终看开了，不再执着于个人得失荣辱。</a:t>
            </a:r>
            <a:endParaRPr lang="en-US" altLang="zh-CN" sz="3400" dirty="0" smtClean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Font typeface="+mj-lt"/>
              <a:buAutoNum type="alphaUcPeriod"/>
            </a:pPr>
            <a:r>
              <a:rPr lang="zh-CN" altLang="en-US" sz="3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李老师鼓励我们凭己所</a:t>
            </a:r>
            <a:r>
              <a:rPr lang="zh-CN" altLang="en-US" sz="34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能实践环保的理念，“</a:t>
            </a:r>
            <a:r>
              <a:rPr lang="zh-CN" altLang="en-US" sz="3400" b="1" u="sng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君子不责任所不及不强人所不能</a:t>
            </a:r>
            <a:r>
              <a:rPr lang="zh-CN" altLang="en-US" sz="34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”，他这种教育方式，比逼迫学生参与环保活动更为有效。</a:t>
            </a:r>
            <a:endParaRPr lang="en-MY" sz="3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513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/>
              <a:t>下面哪两</a:t>
            </a:r>
            <a:r>
              <a:rPr lang="zh-CN" altLang="en-US" sz="6000" dirty="0" smtClean="0"/>
              <a:t>句描绘春天的景色？</a:t>
            </a:r>
            <a:endParaRPr lang="en-MY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4833" y="2367092"/>
            <a:ext cx="11617377" cy="342410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zh-CN" altLang="en-US" sz="4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沾衣欲湿杏花雨，吹面不寒杨柳风。</a:t>
            </a:r>
            <a:endParaRPr lang="en-US" altLang="zh-CN" sz="4000" dirty="0" smtClean="0">
              <a:solidFill>
                <a:srgbClr val="FF0000"/>
              </a:solidFill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zh-CN" altLang="en-US" sz="4000" dirty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千里莺啼绿映</a:t>
            </a:r>
            <a:r>
              <a:rPr lang="zh-CN" altLang="en-US" sz="4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红，水村山郭酒旗风。</a:t>
            </a:r>
            <a:endParaRPr lang="en-US" altLang="zh-CN" sz="4000" dirty="0" smtClean="0">
              <a:solidFill>
                <a:srgbClr val="FF0000"/>
              </a:solidFill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zh-CN" altLang="en-US" sz="4000" dirty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落霞与孤鹜齐</a:t>
            </a:r>
            <a:r>
              <a:rPr lang="zh-CN" altLang="en-US" sz="4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飞，秋水共长天一色。</a:t>
            </a:r>
            <a:endParaRPr lang="en-US" altLang="zh-CN" sz="4000" dirty="0" smtClean="0">
              <a:solidFill>
                <a:srgbClr val="FF0000"/>
              </a:solidFill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zh-CN" altLang="en-US" sz="4000" dirty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古藤老树昏</a:t>
            </a:r>
            <a:r>
              <a:rPr lang="zh-CN" altLang="en-US" sz="4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鸦，小桥流水人家，古道西风瘦马。</a:t>
            </a:r>
            <a:endParaRPr lang="en-US" altLang="zh-CN" sz="4000" dirty="0" smtClean="0">
              <a:solidFill>
                <a:srgbClr val="FF0000"/>
              </a:solidFill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4000" dirty="0" smtClean="0"/>
              <a:t>A I</a:t>
            </a:r>
            <a:r>
              <a:rPr lang="zh-CN" altLang="en-US" sz="4000" dirty="0" smtClean="0"/>
              <a:t>和</a:t>
            </a:r>
            <a:r>
              <a:rPr lang="en-US" altLang="zh-CN" sz="4000" dirty="0" smtClean="0"/>
              <a:t>II    B II</a:t>
            </a:r>
            <a:r>
              <a:rPr lang="zh-CN" altLang="en-US" sz="4000" dirty="0" smtClean="0"/>
              <a:t>和</a:t>
            </a:r>
            <a:r>
              <a:rPr lang="en-US" altLang="zh-CN" sz="4000" dirty="0" smtClean="0"/>
              <a:t>IV    C I</a:t>
            </a:r>
            <a:r>
              <a:rPr lang="zh-CN" altLang="en-US" sz="4000" dirty="0" smtClean="0"/>
              <a:t>和</a:t>
            </a:r>
            <a:r>
              <a:rPr lang="en-US" altLang="zh-CN" sz="4000" dirty="0" smtClean="0"/>
              <a:t>III     D II</a:t>
            </a:r>
            <a:r>
              <a:rPr lang="zh-CN" altLang="en-US" sz="4000" dirty="0" smtClean="0"/>
              <a:t>和</a:t>
            </a:r>
            <a:r>
              <a:rPr lang="en-US" altLang="zh-CN" sz="4000" dirty="0" smtClean="0"/>
              <a:t>III</a:t>
            </a:r>
            <a:endParaRPr lang="en-MY" sz="4000" dirty="0"/>
          </a:p>
        </p:txBody>
      </p:sp>
    </p:spTree>
    <p:extLst>
      <p:ext uri="{BB962C8B-B14F-4D97-AF65-F5344CB8AC3E}">
        <p14:creationId xmlns:p14="http://schemas.microsoft.com/office/powerpoint/2010/main" val="6435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下面句中的“冻死骨”是比喻什么？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5000" dirty="0" smtClean="0"/>
              <a:t>“朱门酒肉臭，路有冻死骨。”</a:t>
            </a:r>
            <a:endParaRPr lang="en-US" altLang="zh-CN" sz="5000" dirty="0" smtClean="0"/>
          </a:p>
          <a:p>
            <a:pPr marL="0" indent="0" algn="ctr">
              <a:buNone/>
            </a:pPr>
            <a:r>
              <a:rPr lang="en-US" sz="5000" dirty="0" smtClean="0"/>
              <a:t>____________________________</a:t>
            </a:r>
            <a:endParaRPr lang="en-MY" sz="5000" dirty="0"/>
          </a:p>
        </p:txBody>
      </p:sp>
    </p:spTree>
    <p:extLst>
      <p:ext uri="{BB962C8B-B14F-4D97-AF65-F5344CB8AC3E}">
        <p14:creationId xmlns:p14="http://schemas.microsoft.com/office/powerpoint/2010/main" val="389293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685" y="618516"/>
            <a:ext cx="11257613" cy="2844211"/>
          </a:xfrm>
        </p:spPr>
        <p:txBody>
          <a:bodyPr>
            <a:noAutofit/>
          </a:bodyPr>
          <a:lstStyle/>
          <a:p>
            <a:pPr algn="l"/>
            <a:r>
              <a:rPr lang="zh-CN" altLang="en-US" sz="4800" dirty="0">
                <a:latin typeface="方正隶书简体" panose="03000509000000000000" pitchFamily="65" charset="-122"/>
                <a:ea typeface="方正隶书简体" panose="03000509000000000000" pitchFamily="65" charset="-122"/>
              </a:rPr>
              <a:t>他开</a:t>
            </a:r>
            <a:r>
              <a:rPr lang="zh-CN" altLang="en-US" sz="4800" dirty="0" smtClean="0">
                <a:latin typeface="方正隶书简体" panose="03000509000000000000" pitchFamily="65" charset="-122"/>
                <a:ea typeface="方正隶书简体" panose="03000509000000000000" pitchFamily="65" charset="-122"/>
              </a:rPr>
              <a:t>始从事珠宝行业时，觉得很难辨别珠宝的品质。经过十年的学习后，他如今已经能够轻易地评估珠宝的价值。</a:t>
            </a:r>
            <a:r>
              <a:rPr lang="en-US" altLang="zh-CN" sz="4800" dirty="0" smtClean="0"/>
              <a:t/>
            </a:r>
            <a:br>
              <a:rPr lang="en-US" altLang="zh-CN" sz="4800" dirty="0" smtClean="0"/>
            </a:br>
            <a:r>
              <a:rPr lang="zh-CN" altLang="en-US" sz="4800" dirty="0" smtClean="0">
                <a:solidFill>
                  <a:srgbClr val="FF0000"/>
                </a:solidFill>
              </a:rPr>
              <a:t>哪个名句可以配合上面的情况？</a:t>
            </a:r>
            <a:endParaRPr lang="en-MY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79685" y="3462728"/>
            <a:ext cx="11257613" cy="2848131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zh-CN" altLang="en-US" sz="40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疾风知劲草，板荡识诚臣。</a:t>
            </a:r>
            <a:endParaRPr lang="en-US" altLang="zh-CN" sz="4000" dirty="0" smtClean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zh-CN" altLang="en-US" sz="40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问渠哪得清如</a:t>
            </a:r>
            <a:r>
              <a:rPr lang="zh-CN" altLang="en-US" sz="40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许，为有源头活水来。</a:t>
            </a:r>
            <a:endParaRPr lang="en-US" altLang="zh-CN" sz="4000" dirty="0" smtClean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57200" indent="-457200">
              <a:lnSpc>
                <a:spcPct val="110000"/>
              </a:lnSpc>
              <a:buFont typeface="+mj-lt"/>
              <a:buAutoNum type="alphaUcPeriod"/>
            </a:pPr>
            <a:r>
              <a:rPr lang="zh-CN" altLang="en-US" sz="40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操千曲而后晓声，观千剑而后识器。</a:t>
            </a:r>
            <a:endParaRPr lang="en-US" altLang="zh-CN" sz="4000" dirty="0" smtClean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57200" indent="-457200">
              <a:lnSpc>
                <a:spcPct val="110000"/>
              </a:lnSpc>
              <a:buFont typeface="+mj-lt"/>
              <a:buAutoNum type="alphaUcPeriod"/>
            </a:pPr>
            <a:r>
              <a:rPr lang="zh-CN" altLang="en-US" sz="4000" dirty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取其</a:t>
            </a:r>
            <a:r>
              <a:rPr lang="zh-CN" altLang="en-US" sz="4000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道，不取其人；务其实，不务其名。</a:t>
            </a:r>
            <a:endParaRPr lang="en-MY" sz="4000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485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写出能配搭下面情况的名句。</a:t>
            </a:r>
            <a:endParaRPr lang="en-MY" sz="6000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800" dirty="0" smtClean="0">
                <a:latin typeface="方正古隶简体" panose="03000509000000000000" pitchFamily="65" charset="-122"/>
                <a:ea typeface="方正古隶简体" panose="03000509000000000000" pitchFamily="65" charset="-122"/>
              </a:rPr>
              <a:t>范仲淹循循善诱，劝勉后世将领，应以国事为重，个人事小，莫祸国殃民。</a:t>
            </a:r>
            <a:endParaRPr lang="en-US" altLang="zh-CN" sz="4800" dirty="0" smtClean="0"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  <a:p>
            <a:pPr marL="0" indent="0">
              <a:buNone/>
            </a:pPr>
            <a:r>
              <a:rPr lang="en-US" sz="4800" dirty="0" smtClean="0">
                <a:latin typeface="方正古隶简体" panose="03000509000000000000" pitchFamily="65" charset="-122"/>
                <a:ea typeface="方正古隶简体" panose="03000509000000000000" pitchFamily="65" charset="-122"/>
              </a:rPr>
              <a:t>________________________________________________________________________________</a:t>
            </a:r>
            <a:endParaRPr lang="en-MY" sz="4800" dirty="0"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32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18517"/>
            <a:ext cx="12192000" cy="1596177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“</a:t>
            </a:r>
            <a:r>
              <a:rPr lang="zh-CN" altLang="en-US" sz="8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燕雀安知鸿鹄之志哉</a:t>
            </a:r>
            <a:r>
              <a:rPr lang="en-US" sz="8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”</a:t>
            </a:r>
            <a:endParaRPr lang="en-MY" sz="8000" dirty="0">
              <a:solidFill>
                <a:srgbClr val="FF0000"/>
              </a:solidFill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8000" dirty="0" smtClean="0"/>
              <a:t>这是论述英雄应怀抱</a:t>
            </a:r>
            <a:r>
              <a:rPr lang="en-US" altLang="zh-CN" sz="8000" dirty="0" smtClean="0"/>
              <a:t>_________</a:t>
            </a:r>
            <a:r>
              <a:rPr lang="zh-CN" altLang="en-US" sz="8000" dirty="0" smtClean="0"/>
              <a:t>的名句。</a:t>
            </a:r>
            <a:endParaRPr lang="en-MY" sz="8000" dirty="0"/>
          </a:p>
        </p:txBody>
      </p:sp>
    </p:spTree>
    <p:extLst>
      <p:ext uri="{BB962C8B-B14F-4D97-AF65-F5344CB8AC3E}">
        <p14:creationId xmlns:p14="http://schemas.microsoft.com/office/powerpoint/2010/main" val="146294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rgbClr val="FF0000"/>
                </a:solidFill>
              </a:rPr>
              <a:t>哪项的搭配是正确的？</a:t>
            </a:r>
            <a:endParaRPr lang="en-MY" sz="60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8040695"/>
              </p:ext>
            </p:extLst>
          </p:nvPr>
        </p:nvGraphicFramePr>
        <p:xfrm>
          <a:off x="254833" y="2366963"/>
          <a:ext cx="11707318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4039"/>
                <a:gridCol w="262327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dirty="0" smtClean="0"/>
                        <a:t>名句</a:t>
                      </a:r>
                      <a:endParaRPr lang="en-MY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000" dirty="0" smtClean="0"/>
                        <a:t>相关成语</a:t>
                      </a:r>
                      <a:endParaRPr lang="en-MY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altLang="zh-CN" sz="3200" dirty="0" smtClean="0"/>
                        <a:t>A. </a:t>
                      </a:r>
                      <a:r>
                        <a:rPr lang="zh-CN" altLang="en-US" sz="3200" dirty="0" smtClean="0"/>
                        <a:t>末大必折，尾大不掉。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物极必反</a:t>
                      </a:r>
                      <a:endParaRPr lang="en-MY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3200" dirty="0" smtClean="0"/>
                        <a:t>B.  </a:t>
                      </a:r>
                      <a:r>
                        <a:rPr lang="zh-CN" altLang="en-US" sz="3200" dirty="0" smtClean="0"/>
                        <a:t>亦余心之所善兮，虽九死其犹未悔。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择善固执</a:t>
                      </a:r>
                      <a:endParaRPr lang="en-MY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3200" dirty="0" smtClean="0"/>
                        <a:t>C.</a:t>
                      </a:r>
                      <a:r>
                        <a:rPr lang="en-US" sz="3200" baseline="0" dirty="0" smtClean="0"/>
                        <a:t>  </a:t>
                      </a:r>
                      <a:r>
                        <a:rPr lang="zh-CN" altLang="en-US" sz="3200" baseline="0" dirty="0" smtClean="0"/>
                        <a:t>沉舟侧畔千帆过，病树前头万木春。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枯木逢春</a:t>
                      </a:r>
                      <a:endParaRPr lang="en-MY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altLang="zh-CN" sz="3200" dirty="0" smtClean="0"/>
                        <a:t>D.  </a:t>
                      </a:r>
                      <a:r>
                        <a:rPr lang="zh-CN" altLang="en-US" sz="3200" dirty="0" smtClean="0"/>
                        <a:t>山不厌高，海不厌深，周公吐哺，天下归心。</a:t>
                      </a:r>
                      <a:endParaRPr lang="en-MY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高山仰止</a:t>
                      </a:r>
                      <a:endParaRPr lang="en-MY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29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982" y="0"/>
            <a:ext cx="10364451" cy="1596177"/>
          </a:xfrm>
        </p:spPr>
        <p:txBody>
          <a:bodyPr>
            <a:normAutofit/>
          </a:bodyPr>
          <a:lstStyle/>
          <a:p>
            <a:pPr algn="l"/>
            <a:r>
              <a:rPr lang="zh-CN" altLang="en-US" sz="6000" b="1" dirty="0" smtClean="0">
                <a:latin typeface="方正隶书简体" panose="03000509000000000000" pitchFamily="65" charset="-122"/>
                <a:ea typeface="方正隶书简体" panose="03000509000000000000" pitchFamily="65" charset="-122"/>
              </a:rPr>
              <a:t>写出下列名句空白处的原文。</a:t>
            </a:r>
            <a:endParaRPr lang="en-MY" sz="6000" b="1" dirty="0"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84880" y="1768839"/>
            <a:ext cx="11237626" cy="434714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4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“水至清则无鱼，</a:t>
            </a:r>
            <a:r>
              <a:rPr lang="en-US" altLang="zh-CN" sz="4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_________________________</a:t>
            </a:r>
            <a:r>
              <a:rPr lang="zh-CN" altLang="en-US" sz="4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”。</a:t>
            </a:r>
            <a:endParaRPr lang="en-US" altLang="zh-CN" sz="4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34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4800" dirty="0" smtClean="0">
                <a:solidFill>
                  <a:srgbClr val="FF0000"/>
                </a:solidFill>
                <a:latin typeface="方正古隶简体" panose="03000509000000000000" pitchFamily="65" charset="-122"/>
                <a:ea typeface="方正古隶简体" panose="03000509000000000000" pitchFamily="65" charset="-122"/>
              </a:rPr>
              <a:t>这句名言说明我们应抱持怎样的交友态度？</a:t>
            </a:r>
            <a:endParaRPr lang="en-US" altLang="zh-CN" sz="4800" dirty="0" smtClean="0">
              <a:solidFill>
                <a:srgbClr val="FF0000"/>
              </a:solidFill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sz="4800" dirty="0" smtClean="0">
                <a:solidFill>
                  <a:srgbClr val="FF0000"/>
                </a:solidFill>
                <a:latin typeface="方正古隶简体" panose="03000509000000000000" pitchFamily="65" charset="-122"/>
                <a:ea typeface="方正古隶简体" panose="03000509000000000000" pitchFamily="65" charset="-122"/>
              </a:rPr>
              <a:t>______________________________________________________________________________________________________</a:t>
            </a:r>
            <a:endParaRPr lang="en-MY" sz="4800" dirty="0">
              <a:solidFill>
                <a:srgbClr val="FF0000"/>
              </a:solidFill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722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sz="4800" dirty="0" smtClean="0">
                <a:solidFill>
                  <a:srgbClr val="FF0000"/>
                </a:solidFill>
                <a:latin typeface="方正古隶简体" panose="03000509000000000000" pitchFamily="65" charset="-122"/>
                <a:ea typeface="方正古隶简体" panose="03000509000000000000" pitchFamily="65" charset="-122"/>
              </a:rPr>
              <a:t>在下列句子横线上填写最适合的名句。</a:t>
            </a:r>
            <a:endParaRPr lang="en-MY" sz="4800" dirty="0">
              <a:solidFill>
                <a:srgbClr val="FF0000"/>
              </a:solidFill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9744" y="2214694"/>
            <a:ext cx="11412511" cy="4003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600" dirty="0" smtClean="0"/>
              <a:t>虽然胡老已经退出教育界，但</a:t>
            </a:r>
            <a:r>
              <a:rPr lang="en-US" altLang="zh-CN" sz="4600" dirty="0" smtClean="0"/>
              <a:t>____________________________________________________________</a:t>
            </a:r>
            <a:r>
              <a:rPr lang="zh-CN" altLang="en-US" sz="4600" dirty="0" smtClean="0"/>
              <a:t>，他在闲暇之余仍然默默地付出，义务教导一些贫寒学生。</a:t>
            </a:r>
            <a:endParaRPr lang="en-MY" sz="4600" dirty="0"/>
          </a:p>
        </p:txBody>
      </p:sp>
    </p:spTree>
    <p:extLst>
      <p:ext uri="{BB962C8B-B14F-4D97-AF65-F5344CB8AC3E}">
        <p14:creationId xmlns:p14="http://schemas.microsoft.com/office/powerpoint/2010/main" val="28953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dirty="0">
                <a:latin typeface="方正隶书简体" panose="03000509000000000000" pitchFamily="65" charset="-122"/>
                <a:ea typeface="方正隶书简体" panose="03000509000000000000" pitchFamily="65" charset="-122"/>
              </a:rPr>
              <a:t>写出一个适合说明涉贪</a:t>
            </a:r>
            <a:r>
              <a:rPr lang="zh-CN" altLang="en-US" sz="4800" dirty="0" smtClean="0">
                <a:latin typeface="方正隶书简体" panose="03000509000000000000" pitchFamily="65" charset="-122"/>
                <a:ea typeface="方正隶书简体" panose="03000509000000000000" pitchFamily="65" charset="-122"/>
              </a:rPr>
              <a:t>者态度的名句。</a:t>
            </a:r>
            <a:endParaRPr lang="en-MY" sz="4800" dirty="0"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方正古隶简体" panose="03000509000000000000" pitchFamily="65" charset="-122"/>
                <a:ea typeface="方正古隶简体" panose="03000509000000000000" pitchFamily="65" charset="-122"/>
              </a:rPr>
              <a:t>反贪局须积极查办有关涉贪者</a:t>
            </a:r>
            <a:r>
              <a:rPr lang="zh-CN" altLang="en-US" sz="4000" b="1" dirty="0" smtClean="0">
                <a:solidFill>
                  <a:srgbClr val="FF0000"/>
                </a:solidFill>
                <a:latin typeface="方正古隶简体" panose="03000509000000000000" pitchFamily="65" charset="-122"/>
                <a:ea typeface="方正古隶简体" panose="03000509000000000000" pitchFamily="65" charset="-122"/>
              </a:rPr>
              <a:t>，以免这</a:t>
            </a:r>
            <a:r>
              <a:rPr lang="zh-CN" altLang="en-US" sz="4000" b="1" dirty="0" smtClean="0">
                <a:solidFill>
                  <a:srgbClr val="FF0000"/>
                </a:solidFill>
                <a:latin typeface="方正古隶简体" panose="03000509000000000000" pitchFamily="65" charset="-122"/>
                <a:ea typeface="方正古隶简体" panose="03000509000000000000" pitchFamily="65" charset="-122"/>
              </a:rPr>
              <a:t>些人贪得无厌，成为国家的毒瘤，后果不堪设想。</a:t>
            </a:r>
            <a:endParaRPr lang="en-US" altLang="zh-CN" sz="4000" b="1" dirty="0" smtClean="0">
              <a:solidFill>
                <a:srgbClr val="FF0000"/>
              </a:solidFill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  <a:p>
            <a:pPr marL="0" indent="0">
              <a:buNone/>
            </a:pPr>
            <a:r>
              <a:rPr lang="en-US" sz="4000" dirty="0" smtClean="0"/>
              <a:t>________________________________________________________________________________</a:t>
            </a:r>
            <a:endParaRPr lang="en-MY" sz="4000" dirty="0"/>
          </a:p>
        </p:txBody>
      </p:sp>
    </p:spTree>
    <p:extLst>
      <p:ext uri="{BB962C8B-B14F-4D97-AF65-F5344CB8AC3E}">
        <p14:creationId xmlns:p14="http://schemas.microsoft.com/office/powerpoint/2010/main" val="406419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sz="5000" dirty="0">
                <a:latin typeface="方正古隶简体" panose="03000509000000000000" pitchFamily="65" charset="-122"/>
                <a:ea typeface="方正古隶简体" panose="03000509000000000000" pitchFamily="65" charset="-122"/>
              </a:rPr>
              <a:t>下列名言是宋</a:t>
            </a:r>
            <a:r>
              <a:rPr lang="zh-CN" altLang="en-US" sz="5000" dirty="0" smtClean="0">
                <a:latin typeface="方正古隶简体" panose="03000509000000000000" pitchFamily="65" charset="-122"/>
                <a:ea typeface="方正古隶简体" panose="03000509000000000000" pitchFamily="65" charset="-122"/>
              </a:rPr>
              <a:t>代将军文人</a:t>
            </a:r>
            <a:r>
              <a:rPr lang="en-US" altLang="zh-CN" sz="5000" dirty="0" smtClean="0">
                <a:latin typeface="方正古隶简体" panose="03000509000000000000" pitchFamily="65" charset="-122"/>
                <a:ea typeface="方正古隶简体" panose="03000509000000000000" pitchFamily="65" charset="-122"/>
              </a:rPr>
              <a:t>_______</a:t>
            </a:r>
            <a:r>
              <a:rPr lang="zh-CN" altLang="en-US" sz="5000" dirty="0" smtClean="0">
                <a:latin typeface="方正古隶简体" panose="03000509000000000000" pitchFamily="65" charset="-122"/>
                <a:ea typeface="方正古隶简体" panose="03000509000000000000" pitchFamily="65" charset="-122"/>
              </a:rPr>
              <a:t>的名作。</a:t>
            </a:r>
            <a:endParaRPr lang="en-MY" sz="5000" dirty="0"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7000" b="1" dirty="0" smtClean="0">
                <a:solidFill>
                  <a:srgbClr val="FF0000"/>
                </a:solidFill>
              </a:rPr>
              <a:t>众里寻他千百度，蓦然回首，那人却在灯火阑珊处。</a:t>
            </a:r>
            <a:endParaRPr lang="en-MY" sz="7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9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600" dirty="0" smtClean="0">
                <a:solidFill>
                  <a:schemeClr val="accent5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写出下面名句的含义。</a:t>
            </a:r>
            <a:endParaRPr lang="en-MY" sz="6600" dirty="0">
              <a:solidFill>
                <a:schemeClr val="accent5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5000" dirty="0" smtClean="0"/>
              <a:t>人情同于怀土兮，岂穷达而异心。</a:t>
            </a:r>
            <a:endParaRPr lang="en-US" altLang="zh-CN" sz="5000" dirty="0" smtClean="0"/>
          </a:p>
          <a:p>
            <a:pPr marL="0" indent="0">
              <a:buNone/>
            </a:pPr>
            <a:r>
              <a:rPr lang="en-US" altLang="zh-CN" sz="5000" dirty="0" smtClean="0"/>
              <a:t>——————————————————————————————————</a:t>
            </a:r>
            <a:endParaRPr lang="en-MY" sz="5000" dirty="0"/>
          </a:p>
        </p:txBody>
      </p:sp>
    </p:spTree>
    <p:extLst>
      <p:ext uri="{BB962C8B-B14F-4D97-AF65-F5344CB8AC3E}">
        <p14:creationId xmlns:p14="http://schemas.microsoft.com/office/powerpoint/2010/main" val="213427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rgbClr val="7030A0"/>
                </a:solidFill>
                <a:latin typeface="方正古隶简体" panose="03000509000000000000" pitchFamily="65" charset="-122"/>
                <a:ea typeface="方正古隶简体" panose="03000509000000000000" pitchFamily="65" charset="-122"/>
              </a:rPr>
              <a:t>补全下面名句的原文。</a:t>
            </a:r>
            <a:endParaRPr lang="en-MY" sz="6000" dirty="0">
              <a:solidFill>
                <a:srgbClr val="7030A0"/>
              </a:solidFill>
              <a:latin typeface="方正古隶简体" panose="03000509000000000000" pitchFamily="65" charset="-122"/>
              <a:ea typeface="方正古隶简体" panose="03000509000000000000" pitchFamily="65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000" dirty="0" smtClean="0"/>
              <a:t>__________</a:t>
            </a:r>
            <a:r>
              <a:rPr lang="zh-CN" altLang="en-US" sz="5000" dirty="0" smtClean="0"/>
              <a:t>似鸟</a:t>
            </a:r>
            <a:r>
              <a:rPr lang="en-US" altLang="zh-CN" sz="5000" dirty="0" smtClean="0"/>
              <a:t>_________</a:t>
            </a:r>
            <a:r>
              <a:rPr lang="zh-CN" altLang="en-US" sz="5000" dirty="0" smtClean="0"/>
              <a:t>过，世事</a:t>
            </a:r>
            <a:r>
              <a:rPr lang="en-US" altLang="zh-CN" sz="5000" dirty="0" smtClean="0"/>
              <a:t>________</a:t>
            </a:r>
            <a:r>
              <a:rPr lang="zh-CN" altLang="en-US" sz="5000" dirty="0" smtClean="0"/>
              <a:t>局局</a:t>
            </a:r>
            <a:r>
              <a:rPr lang="en-US" altLang="zh-CN" sz="5000" dirty="0" smtClean="0"/>
              <a:t>_______</a:t>
            </a:r>
            <a:r>
              <a:rPr lang="zh-CN" altLang="en-US" sz="5000" dirty="0" smtClean="0"/>
              <a:t>。</a:t>
            </a:r>
            <a:endParaRPr lang="en-MY" sz="5000" dirty="0"/>
          </a:p>
        </p:txBody>
      </p:sp>
    </p:spTree>
    <p:extLst>
      <p:ext uri="{BB962C8B-B14F-4D97-AF65-F5344CB8AC3E}">
        <p14:creationId xmlns:p14="http://schemas.microsoft.com/office/powerpoint/2010/main" val="147973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000" b="1" dirty="0" smtClean="0"/>
              <a:t>写出下列文天祥的名句警言。</a:t>
            </a:r>
            <a:endParaRPr lang="en-MY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83634"/>
            <a:ext cx="10363826" cy="37075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5000" dirty="0" smtClean="0">
                <a:solidFill>
                  <a:srgbClr val="FF0000"/>
                </a:solidFill>
                <a:latin typeface="方正隶书简体" panose="03000509000000000000" pitchFamily="65" charset="-122"/>
                <a:ea typeface="方正隶书简体" panose="03000509000000000000" pitchFamily="65" charset="-122"/>
              </a:rPr>
              <a:t>文天祥不惧敌人威逼利诱，仍坚持保家卫国的信念，宁可壮烈牺牲也决不投降，留下英雄楷模。</a:t>
            </a:r>
            <a:endParaRPr lang="en-US" altLang="zh-CN" sz="5000" dirty="0" smtClean="0">
              <a:solidFill>
                <a:srgbClr val="FF0000"/>
              </a:solidFill>
              <a:latin typeface="方正隶书简体" panose="03000509000000000000" pitchFamily="65" charset="-122"/>
              <a:ea typeface="方正隶书简体" panose="03000509000000000000" pitchFamily="65" charset="-122"/>
            </a:endParaRPr>
          </a:p>
          <a:p>
            <a:pPr marL="0" indent="0">
              <a:buNone/>
            </a:pPr>
            <a:r>
              <a:rPr lang="en-US" sz="5000" dirty="0" smtClean="0"/>
              <a:t>________________________________</a:t>
            </a:r>
            <a:endParaRPr lang="en-MY" sz="5000" dirty="0"/>
          </a:p>
        </p:txBody>
      </p:sp>
    </p:spTree>
    <p:extLst>
      <p:ext uri="{BB962C8B-B14F-4D97-AF65-F5344CB8AC3E}">
        <p14:creationId xmlns:p14="http://schemas.microsoft.com/office/powerpoint/2010/main" val="220949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/>
              <a:t>写出一</a:t>
            </a:r>
            <a:r>
              <a:rPr lang="zh-CN" altLang="en-US" sz="4000" dirty="0" smtClean="0"/>
              <a:t>句与“祸不单行”意义相近的名句。</a:t>
            </a:r>
            <a:endParaRPr lang="en-MY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smtClean="0"/>
              <a:t>______________________________________________________________________________</a:t>
            </a:r>
            <a:endParaRPr lang="en-MY" sz="6000" dirty="0"/>
          </a:p>
        </p:txBody>
      </p:sp>
    </p:spTree>
    <p:extLst>
      <p:ext uri="{BB962C8B-B14F-4D97-AF65-F5344CB8AC3E}">
        <p14:creationId xmlns:p14="http://schemas.microsoft.com/office/powerpoint/2010/main" val="237826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275</TotalTime>
  <Words>953</Words>
  <Application>Microsoft Office PowerPoint</Application>
  <PresentationFormat>Widescreen</PresentationFormat>
  <Paragraphs>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宋体</vt:lpstr>
      <vt:lpstr>方正古隶简体</vt:lpstr>
      <vt:lpstr>方正隶书简体</vt:lpstr>
      <vt:lpstr>楷体</vt:lpstr>
      <vt:lpstr>Arial</vt:lpstr>
      <vt:lpstr>Tw Cen MT</vt:lpstr>
      <vt:lpstr>Droplet</vt:lpstr>
      <vt:lpstr>下列哪个句子的名句用得不当？</vt:lpstr>
      <vt:lpstr>写出下列名句空白处的原文。</vt:lpstr>
      <vt:lpstr>在下列句子横线上填写最适合的名句。</vt:lpstr>
      <vt:lpstr>写出一个适合说明涉贪者态度的名句。</vt:lpstr>
      <vt:lpstr>下列名言是宋代将军文人_______的名作。</vt:lpstr>
      <vt:lpstr>写出下面名句的含义。</vt:lpstr>
      <vt:lpstr>补全下面名句的原文。</vt:lpstr>
      <vt:lpstr>写出下列文天祥的名句警言。</vt:lpstr>
      <vt:lpstr>写出一句与“祸不单行”意义相近的名句。</vt:lpstr>
      <vt:lpstr>下面哪两句描绘春天的景色？</vt:lpstr>
      <vt:lpstr>下面句中的“冻死骨”是比喻什么？</vt:lpstr>
      <vt:lpstr>他开始从事珠宝行业时，觉得很难辨别珠宝的品质。经过十年的学习后，他如今已经能够轻易地评估珠宝的价值。 哪个名句可以配合上面的情况？</vt:lpstr>
      <vt:lpstr>写出能配搭下面情况的名句。</vt:lpstr>
      <vt:lpstr>“燕雀安知鸿鹄之志哉”</vt:lpstr>
      <vt:lpstr>哪项的搭配是正确的？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下列哪个句子的名句用得不当？</dc:title>
  <dc:creator>Lenovo</dc:creator>
  <cp:lastModifiedBy>Lenovo</cp:lastModifiedBy>
  <cp:revision>18</cp:revision>
  <dcterms:created xsi:type="dcterms:W3CDTF">2017-03-24T04:56:00Z</dcterms:created>
  <dcterms:modified xsi:type="dcterms:W3CDTF">2017-03-27T02:27:03Z</dcterms:modified>
</cp:coreProperties>
</file>