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0EEBA4C-82D2-4E47-AD59-4FF525F7C40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EC72A39-EED5-4C40-B4F5-AC7BF4168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57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BA4C-82D2-4E47-AD59-4FF525F7C40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2A39-EED5-4C40-B4F5-AC7BF416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1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BA4C-82D2-4E47-AD59-4FF525F7C40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2A39-EED5-4C40-B4F5-AC7BF4168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15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BA4C-82D2-4E47-AD59-4FF525F7C40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2A39-EED5-4C40-B4F5-AC7BF416871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584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BA4C-82D2-4E47-AD59-4FF525F7C40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2A39-EED5-4C40-B4F5-AC7BF416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2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BA4C-82D2-4E47-AD59-4FF525F7C40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2A39-EED5-4C40-B4F5-AC7BF41687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523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BA4C-82D2-4E47-AD59-4FF525F7C40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2A39-EED5-4C40-B4F5-AC7BF4168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736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BA4C-82D2-4E47-AD59-4FF525F7C40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2A39-EED5-4C40-B4F5-AC7BF4168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255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BA4C-82D2-4E47-AD59-4FF525F7C40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2A39-EED5-4C40-B4F5-AC7BF4168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8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BA4C-82D2-4E47-AD59-4FF525F7C40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2A39-EED5-4C40-B4F5-AC7BF416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7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BA4C-82D2-4E47-AD59-4FF525F7C40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2A39-EED5-4C40-B4F5-AC7BF4168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46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BA4C-82D2-4E47-AD59-4FF525F7C40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2A39-EED5-4C40-B4F5-AC7BF416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3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BA4C-82D2-4E47-AD59-4FF525F7C40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2A39-EED5-4C40-B4F5-AC7BF4168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14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BA4C-82D2-4E47-AD59-4FF525F7C40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2A39-EED5-4C40-B4F5-AC7BF4168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29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BA4C-82D2-4E47-AD59-4FF525F7C40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2A39-EED5-4C40-B4F5-AC7BF416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8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BA4C-82D2-4E47-AD59-4FF525F7C40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2A39-EED5-4C40-B4F5-AC7BF4168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12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BA4C-82D2-4E47-AD59-4FF525F7C40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2A39-EED5-4C40-B4F5-AC7BF416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9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EEBA4C-82D2-4E47-AD59-4FF525F7C40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C72A39-EED5-4C40-B4F5-AC7BF416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4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8000" b="1" dirty="0" smtClean="0">
                <a:solidFill>
                  <a:schemeClr val="accent2">
                    <a:lumMod val="50000"/>
                  </a:schemeClr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成语典故猜一猜</a:t>
            </a:r>
            <a:endParaRPr lang="en-US" sz="8000" b="1" dirty="0">
              <a:solidFill>
                <a:schemeClr val="accent2">
                  <a:lumMod val="50000"/>
                </a:schemeClr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44896"/>
            <a:ext cx="9897736" cy="35033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altLang="en-US" sz="9600" dirty="0" smtClean="0">
                <a:solidFill>
                  <a:schemeClr val="tx1"/>
                </a:solidFill>
                <a:latin typeface="方正彩云简体" panose="03000509000000000000" pitchFamily="65" charset="-122"/>
                <a:ea typeface="方正彩云简体" panose="03000509000000000000" pitchFamily="65" charset="-122"/>
              </a:rPr>
              <a:t>这里的成语与古代很多名人有关，大家不妨猜猜看。</a:t>
            </a:r>
            <a:endParaRPr lang="en-US" sz="9600" dirty="0">
              <a:solidFill>
                <a:schemeClr val="tx1"/>
              </a:solidFill>
              <a:latin typeface="方正彩云简体" panose="03000509000000000000" pitchFamily="65" charset="-122"/>
              <a:ea typeface="方正彩云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866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答案：卧薪尝胆</a:t>
            </a:r>
            <a:r>
              <a:rPr lang="en-US" altLang="zh-CN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——</a:t>
            </a:r>
            <a:r>
              <a:rPr lang="zh-CN" altLang="en-US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勾践</a:t>
            </a:r>
            <a:endParaRPr lang="en-US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282" y="2203373"/>
            <a:ext cx="10443991" cy="39881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dirty="0" smtClean="0"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故事：</a:t>
            </a:r>
            <a:endParaRPr lang="en-US" altLang="zh-CN" dirty="0" smtClean="0"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0" indent="0" latinLnBrk="1">
              <a:buNone/>
            </a:pPr>
            <a:r>
              <a:rPr lang="zh-CN" altLang="en-US" sz="18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      </a:t>
            </a:r>
            <a:r>
              <a:rPr lang="zh-CN" altLang="en-US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春</a:t>
            </a:r>
            <a:r>
              <a:rPr lang="zh-CN" altLang="en-US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秋时期，吴国和越国作战，越国兵败投降，越王勾践被迫前往吴国服役，他就是成语卧薪尝胆的主人公了。在吴国，勾践身穿粗布衣裳，每日为吴王夫差养马驾车。其妻也如仆人一般，身着布衣，每日清早便起身打扫灰尘。日复一日，年复一年，越王勾践在吴国受尽了折磨和羞辱。终于在三年后，吴王夫差觉得勾践的确甘心臣服，已不可能起兵反抗，就把他及其妻子、随从释放回国。勾践深觉自己应没齿不忘战败之痛、服役之辱，暗暗发誓一定要雪耻报仇。他回国后，仍穿粗布衣衫，吃粗茶淡饭，以柴草为褥。他冬天抱着冰块睡觉，夏天烤着炭火入眠。在自己卧榻之侧，勾践挂上苦胆，每天都去尝一口胆汁，借此时刻激励自己的复仇意志。越王勾践处处身体力行，励精图治，使越国的经济和军事实力都得到了长足的发展，终于在公元前</a:t>
            </a:r>
            <a:r>
              <a:rPr lang="en-US" altLang="zh-CN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473 </a:t>
            </a:r>
            <a:r>
              <a:rPr lang="zh-CN" altLang="en-US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年一举消灭了吴国，一雪前耻</a:t>
            </a:r>
            <a:r>
              <a:rPr lang="zh-CN" altLang="en-US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。</a:t>
            </a:r>
          </a:p>
          <a:p>
            <a:pPr marL="0" indent="0" latinLnBrk="1">
              <a:buNone/>
            </a:pPr>
            <a:r>
              <a:rPr lang="zh-CN" altLang="en-US" b="1" dirty="0" smtClean="0">
                <a:solidFill>
                  <a:srgbClr val="C00000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做人要学勾践那样有斗志。输了不要紧，要发愤图强把输的赢回来！</a:t>
            </a:r>
            <a:endParaRPr lang="en-US" altLang="zh-CN" b="1" dirty="0" smtClean="0">
              <a:solidFill>
                <a:srgbClr val="C00000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5801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答案：代父从军</a:t>
            </a:r>
            <a:r>
              <a:rPr lang="en-US" altLang="zh-CN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——</a:t>
            </a:r>
            <a:r>
              <a:rPr lang="zh-CN" altLang="en-US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花木兰</a:t>
            </a:r>
            <a:endParaRPr lang="en-US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282" y="2203373"/>
            <a:ext cx="10443991" cy="3988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故事：</a:t>
            </a:r>
            <a:endParaRPr lang="en-US" altLang="zh-CN" dirty="0" smtClean="0"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0" indent="0" latinLnBrk="1">
              <a:buNone/>
            </a:pPr>
            <a:r>
              <a:rPr lang="zh-CN" altLang="en-US" sz="18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      </a:t>
            </a:r>
            <a:r>
              <a:rPr lang="zh-CN" altLang="en-US" sz="54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花木兰因父亲年老，决定女扮男装替父从军，由于英勇善战，三年之后被提为校</a:t>
            </a:r>
            <a:r>
              <a:rPr lang="zh-CN" altLang="en-US" sz="54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尉。</a:t>
            </a:r>
          </a:p>
          <a:p>
            <a:pPr marL="0" indent="0" latinLnBrk="1">
              <a:buNone/>
            </a:pPr>
            <a:r>
              <a:rPr lang="zh-CN" altLang="en-US" sz="3800" b="1" dirty="0" smtClean="0">
                <a:solidFill>
                  <a:srgbClr val="C00000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花木兰难得的除了有孝心，还有精忠报国的情怀！</a:t>
            </a:r>
            <a:endParaRPr lang="en-US" altLang="zh-CN" sz="3800" b="1" dirty="0" smtClean="0">
              <a:solidFill>
                <a:srgbClr val="C00000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429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答案：东山再起</a:t>
            </a:r>
            <a:r>
              <a:rPr lang="en-US" altLang="zh-CN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——</a:t>
            </a:r>
            <a:r>
              <a:rPr lang="zh-CN" altLang="en-US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谢安</a:t>
            </a:r>
            <a:endParaRPr lang="en-US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282" y="2203373"/>
            <a:ext cx="10443991" cy="398810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zh-CN" altLang="en-US" sz="3300" dirty="0" smtClean="0"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故事：</a:t>
            </a:r>
            <a:endParaRPr lang="en-US" altLang="zh-CN" sz="3300" dirty="0" smtClean="0"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0" indent="0" latinLnBrk="1">
              <a:buNone/>
            </a:pPr>
            <a:r>
              <a:rPr lang="zh-CN" altLang="en-US" sz="18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                      </a:t>
            </a:r>
            <a:r>
              <a:rPr lang="zh-CN" altLang="en-US" sz="54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谢安出</a:t>
            </a:r>
            <a:r>
              <a:rPr lang="zh-CN" altLang="en-US" sz="54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身士族，年轻的时候，跟王羲之是好朋友，经常在会稽东山游览山水，吟诗谈文。他在当时的士大夫阶层中名望很大，大家都认为他是个挺有才干的人。但是他宁愿隐居在东山，不愿做官。有人推举他做官，他上任一个多月，就不想干了。当时在士大夫中间流传着一句话</a:t>
            </a:r>
            <a:r>
              <a:rPr lang="en-US" altLang="zh-CN" sz="54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:"</a:t>
            </a:r>
            <a:r>
              <a:rPr lang="zh-CN" altLang="en-US" sz="54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谢安不出来做官，叫百姓怎么办</a:t>
            </a:r>
            <a:r>
              <a:rPr lang="en-US" altLang="zh-CN" sz="54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?"</a:t>
            </a:r>
            <a:r>
              <a:rPr lang="zh-CN" altLang="en-US" sz="54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到了四十多岁的时候，他才重新出来做官。因为谢安长期隐居在东山，所以后来把他重新出来做官这样的事称为</a:t>
            </a:r>
            <a:r>
              <a:rPr lang="en-US" altLang="zh-CN" sz="54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"</a:t>
            </a:r>
            <a:r>
              <a:rPr lang="zh-CN" altLang="en-US" sz="54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东山再起</a:t>
            </a:r>
            <a:r>
              <a:rPr lang="en-US" altLang="zh-CN" sz="54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"</a:t>
            </a:r>
            <a:r>
              <a:rPr lang="zh-CN" altLang="en-US" sz="54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。</a:t>
            </a:r>
            <a:endParaRPr lang="zh-CN" altLang="en-US" sz="54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pPr marL="0" indent="0" latinLnBrk="1">
              <a:buNone/>
            </a:pPr>
            <a:r>
              <a:rPr lang="zh-CN" altLang="en-US" sz="4700" b="1" dirty="0" smtClean="0">
                <a:solidFill>
                  <a:srgbClr val="C00000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失败不可怕，可怕的是失败后一蹶不振。能东山再起人才是可敬的！</a:t>
            </a:r>
            <a:endParaRPr lang="en-US" altLang="zh-CN" sz="4700" b="1" dirty="0" smtClean="0">
              <a:solidFill>
                <a:srgbClr val="C00000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6829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答案：精忠报国</a:t>
            </a:r>
            <a:r>
              <a:rPr lang="en-US" altLang="zh-CN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——</a:t>
            </a:r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岳飞</a:t>
            </a:r>
            <a:endParaRPr lang="en-US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282" y="2203373"/>
            <a:ext cx="10443991" cy="3988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300" dirty="0" smtClean="0"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故事：</a:t>
            </a:r>
            <a:endParaRPr lang="en-US" altLang="zh-CN" sz="3300" dirty="0" smtClean="0"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0" indent="0" latinLnBrk="1">
              <a:buNone/>
            </a:pPr>
            <a:r>
              <a:rPr lang="zh-CN" altLang="en-US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      岳飞字</a:t>
            </a:r>
            <a:r>
              <a:rPr lang="zh-CN" altLang="en-US" sz="36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鹏举</a:t>
            </a:r>
            <a:r>
              <a:rPr lang="zh-CN" altLang="en-US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，南</a:t>
            </a:r>
            <a:r>
              <a:rPr lang="zh-CN" altLang="en-US" sz="36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宋爱国军事家，民族英雄，中国历史上著名的抗金名将</a:t>
            </a:r>
            <a:r>
              <a:rPr lang="zh-CN" altLang="en-US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。传说他年少时，母亲在他背部刻上“精忠报国”四字，让岳飞时刻存有爱国护国的胸怀。</a:t>
            </a:r>
            <a:endParaRPr lang="zh-CN" altLang="en-US" sz="54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pPr marL="0" indent="0" latinLnBrk="1"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姑不论你爱不爱这个政府，但你一定要爱这个让你成长的国家</a:t>
            </a:r>
            <a:r>
              <a:rPr lang="zh-CN" altLang="en-US" sz="2800" b="1" dirty="0">
                <a:solidFill>
                  <a:srgbClr val="C00000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！</a:t>
            </a:r>
            <a:endParaRPr lang="en-US" altLang="zh-CN" sz="2800" b="1" dirty="0" smtClean="0">
              <a:solidFill>
                <a:srgbClr val="C00000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9558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答案：反清复明</a:t>
            </a:r>
            <a:r>
              <a:rPr lang="en-US" altLang="zh-CN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——</a:t>
            </a:r>
            <a:r>
              <a:rPr lang="zh-CN" altLang="en-US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郑成功</a:t>
            </a:r>
            <a:endParaRPr lang="en-US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282" y="2203373"/>
            <a:ext cx="10443991" cy="3988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300" dirty="0" smtClean="0"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故事：</a:t>
            </a:r>
            <a:endParaRPr lang="en-US" altLang="zh-CN" sz="3300" dirty="0" smtClean="0"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0" indent="0" latinLnBrk="1">
              <a:buNone/>
            </a:pPr>
            <a:r>
              <a:rPr lang="zh-CN" altLang="en-US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      明末抗清名将郑成功是著名的民族英雄。小说</a:t>
            </a:r>
            <a:r>
              <a:rPr lang="en-US" altLang="zh-CN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《</a:t>
            </a:r>
            <a:r>
              <a:rPr lang="zh-CN" altLang="en-US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鹿鼎记</a:t>
            </a:r>
            <a:r>
              <a:rPr lang="en-US" altLang="zh-CN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》</a:t>
            </a:r>
            <a:r>
              <a:rPr lang="zh-CN" altLang="en-US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中的天地会就是反清复明的团体，当中的总舵主陈近南是真有其人，且确是郑成功的手下名将。由此反清复明的真正领导者就是郑成功！</a:t>
            </a:r>
            <a:endParaRPr lang="zh-CN" altLang="en-US" sz="54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6647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答案：割席绝交</a:t>
            </a:r>
            <a:r>
              <a:rPr lang="en-US" altLang="zh-CN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——</a:t>
            </a:r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管宁</a:t>
            </a:r>
            <a:endParaRPr lang="en-US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14" y="2236422"/>
            <a:ext cx="10521109" cy="398810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zh-CN" altLang="en-US" sz="6700" dirty="0" smtClean="0"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故事：</a:t>
            </a:r>
            <a:endParaRPr lang="en-US" altLang="zh-CN" sz="6700" dirty="0" smtClean="0"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0" indent="0" latinLnBrk="1">
              <a:buNone/>
            </a:pPr>
            <a:r>
              <a:rPr lang="zh-CN" altLang="en-US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           </a:t>
            </a:r>
            <a:r>
              <a:rPr lang="zh-CN" altLang="en-US" sz="58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三</a:t>
            </a:r>
            <a:r>
              <a:rPr lang="zh-CN" altLang="en-US" sz="58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国时，魏国的管宁和华歆是同窗好友，但性格却不同：管宁对富贵荣华看得很淡泊，一心钻研学问；华歆却羡慕权势，不愿读书</a:t>
            </a:r>
            <a:r>
              <a:rPr lang="zh-CN" altLang="en-US" sz="58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。</a:t>
            </a:r>
            <a:endParaRPr lang="en-US" altLang="zh-CN" sz="58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pPr marL="0" indent="0" latinLnBrk="1">
              <a:buNone/>
            </a:pPr>
            <a:r>
              <a:rPr lang="zh-CN" altLang="en-US" sz="58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      一</a:t>
            </a:r>
            <a:r>
              <a:rPr lang="zh-CN" altLang="en-US" sz="58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次，他们在一起锄地，翻出一块金子。华歆喜出望外，想据为己有；管宁却无动于衷。又有一次，一个大官坐着车子路过，车子装饰十分豪华，华歆赶紧丢下书本出去看，回来后对管宁夸个不停。正全神贯注看书的管宁却越听越反感，他一把拔出身上的刀，把两人同坐的席子割成两半，使两人分开坐，表示从此同华歆断绝朋友关系。</a:t>
            </a:r>
            <a:endParaRPr lang="zh-CN" altLang="en-US" sz="58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5825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答案：有教无类</a:t>
            </a:r>
            <a:r>
              <a:rPr lang="en-US" altLang="zh-CN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——</a:t>
            </a:r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孔丘（孔子）</a:t>
            </a:r>
            <a:endParaRPr lang="en-US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14" y="2390660"/>
            <a:ext cx="10521109" cy="3833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故事：</a:t>
            </a:r>
            <a:endParaRPr lang="en-US" altLang="zh-CN" sz="28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pPr marL="0" indent="0" latinLnBrk="1">
              <a:buNone/>
            </a:pPr>
            <a:r>
              <a:rPr lang="zh-CN" altLang="en-US" sz="28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      孔</a:t>
            </a:r>
            <a:r>
              <a:rPr lang="zh-CN" altLang="en-US" sz="28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子以前，“学在官府”，只有贵族子弟有权受教育，因而也只有贵族子弟才有当官的资格。到了孔子的时代，社会的政治经济和文化教育都在下移，为私人办学提供了机会。孔子正是抓住了这一机会，开始了其创办私学的职业生涯，希望通过兴办教育来培养“贤才”和官吏，以实现其政治思想。在教育对象问题上，孔子明确提出了“有教无类”的思想。“有教无类”的意思是无分贵族与平民，不分国界与华夷，只要有心向学，都可以入学受教。</a:t>
            </a:r>
            <a:endParaRPr lang="zh-CN" altLang="en-US" sz="28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052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答案：浩然正气</a:t>
            </a:r>
            <a:r>
              <a:rPr lang="en-US" altLang="zh-CN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——</a:t>
            </a:r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孟轲（孟子）</a:t>
            </a:r>
            <a:endParaRPr lang="en-US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14" y="2390660"/>
            <a:ext cx="10521109" cy="3833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故事：</a:t>
            </a:r>
            <a:endParaRPr lang="en-US" altLang="zh-CN" sz="28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pPr marL="0" indent="0" latinLnBrk="1">
              <a:buNone/>
            </a:pPr>
            <a:r>
              <a:rPr lang="zh-CN" altLang="en-US" sz="28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      </a:t>
            </a:r>
            <a:r>
              <a:rPr lang="zh-CN" altLang="en-US" sz="32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所谓浩然之气，就是刚正之气，就是人间正气，是大义大德造就一身正气。孟子认为，一个人有了浩气长存的精神力量，面对外界一切巨大的诱惑也好，威胁也好，都能处变不惊，镇定自若，达到“不动心”的境界。也就是孟子曾经说过的富贵不能淫，贫贱不能移，威武不能屈的高尚情操。</a:t>
            </a:r>
            <a:endParaRPr lang="zh-CN" altLang="en-US" sz="32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388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答案：老马识途</a:t>
            </a:r>
            <a:r>
              <a:rPr lang="en-US" altLang="zh-CN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——</a:t>
            </a:r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管仲</a:t>
            </a:r>
            <a:endParaRPr lang="en-US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14" y="2390660"/>
            <a:ext cx="10521109" cy="3833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故事：</a:t>
            </a:r>
            <a:endParaRPr lang="en-US" altLang="zh-CN" sz="28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pPr marL="0" indent="0" latinLnBrk="1">
              <a:buNone/>
            </a:pPr>
            <a:r>
              <a:rPr lang="zh-CN" altLang="en-US" sz="28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       </a:t>
            </a:r>
            <a:r>
              <a:rPr lang="zh-CN" altLang="en-US" sz="35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管</a:t>
            </a:r>
            <a:r>
              <a:rPr lang="zh-CN" altLang="en-US" sz="35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仲和大夫隰朋随齐桓公一同前往攻打孤竹，齐军是春天出征的，到凯旋而归时已是冬天，最后迷了路。管仲说：“老马的智慧是可以利用的。”于是放开老马，人跟随着它们，终于找到了回去的路</a:t>
            </a:r>
            <a:r>
              <a:rPr lang="zh-CN" altLang="en-US" sz="35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。</a:t>
            </a:r>
            <a:endParaRPr lang="en-US" altLang="zh-CN" sz="35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pPr marL="0" indent="0" latinLnBrk="1">
              <a:buNone/>
            </a:pPr>
            <a:r>
              <a:rPr lang="zh-CN" altLang="en-US" sz="35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比</a:t>
            </a:r>
            <a:r>
              <a:rPr lang="zh-CN" altLang="en-US" sz="35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喻有经验的人对事情比较熟悉。</a:t>
            </a:r>
            <a:endParaRPr lang="zh-CN" altLang="en-US" sz="35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7652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答案：勇除三害</a:t>
            </a:r>
            <a:r>
              <a:rPr lang="en-US" altLang="zh-CN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——</a:t>
            </a:r>
            <a:r>
              <a:rPr lang="zh-CN" altLang="en-US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周处</a:t>
            </a:r>
            <a:endParaRPr lang="en-US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14" y="2390660"/>
            <a:ext cx="10521109" cy="3833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故事：</a:t>
            </a:r>
            <a:endParaRPr lang="en-US" altLang="zh-CN" sz="28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pPr marL="0" indent="0" latinLnBrk="1">
              <a:buNone/>
            </a:pPr>
            <a:r>
              <a:rPr lang="zh-CN" altLang="en-US" sz="22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      周</a:t>
            </a:r>
            <a:r>
              <a:rPr lang="zh-CN" altLang="en-US" sz="22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处年轻时，为人蛮横强悍，任性使气，是当地一大祸害。义兴的河中有条蛟龙，山上有只白额虎，一起祸害百姓。义兴的百姓称他们是三大祸害，三害当中周处最为厉害。</a:t>
            </a:r>
            <a:br>
              <a:rPr lang="zh-CN" altLang="en-US" sz="22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</a:br>
            <a:r>
              <a:rPr lang="zh-CN" altLang="en-US" sz="22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      有</a:t>
            </a:r>
            <a:r>
              <a:rPr lang="zh-CN" altLang="en-US" sz="22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人劝说周处去杀死猛虎和蛟龙，实际上是希望三个祸害相互拼杀后只剩下一个。周处立即杀死了老虎，又下河斩杀蛟龙。蛟龙在水里有时浮起、有时沉没，漂游了几十里远，周处始终同蛟龙一起搏斗。经过了三天三夜，当地的百姓们都认为周处已经死了，轮流着对此表示庆贺。</a:t>
            </a:r>
            <a:br>
              <a:rPr lang="zh-CN" altLang="en-US" sz="22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</a:br>
            <a:r>
              <a:rPr lang="zh-CN" altLang="en-US" sz="22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      结</a:t>
            </a:r>
            <a:r>
              <a:rPr lang="zh-CN" altLang="en-US" sz="22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果周处杀死了蛟龙从水中出来了。他听说乡里人以为自己已死，而对此庆贺的事情，才知道大家实际上也把自己当作一大祸害，因此，有了悔改的心意。</a:t>
            </a:r>
            <a:endParaRPr lang="zh-CN" altLang="en-US" sz="22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204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72876"/>
            <a:ext cx="7467600" cy="859316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成语典故（一）</a:t>
            </a:r>
            <a:endParaRPr lang="en-US" dirty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059" y="1432192"/>
            <a:ext cx="9430438" cy="5197207"/>
          </a:xfrm>
        </p:spPr>
        <p:txBody>
          <a:bodyPr>
            <a:normAutofit/>
          </a:bodyPr>
          <a:lstStyle/>
          <a:p>
            <a:pPr marL="550926" indent="-514350">
              <a:buNone/>
            </a:pPr>
            <a:r>
              <a:rPr lang="zh-CN" altLang="en-US" sz="4800" dirty="0">
                <a:solidFill>
                  <a:srgbClr val="FF0000"/>
                </a:solidFill>
                <a:latin typeface="方正彩云简体" panose="03000509000000000000" pitchFamily="65" charset="-122"/>
                <a:ea typeface="方正彩云简体" panose="03000509000000000000" pitchFamily="65" charset="-122"/>
              </a:rPr>
              <a:t>下列各项成语与那些古代名人有关？</a:t>
            </a:r>
            <a:endParaRPr lang="en-US" altLang="zh-CN" sz="4800" dirty="0">
              <a:solidFill>
                <a:srgbClr val="FF0000"/>
              </a:solidFill>
              <a:latin typeface="方正彩云简体" panose="03000509000000000000" pitchFamily="65" charset="-122"/>
              <a:ea typeface="方正彩云简体" panose="03000509000000000000" pitchFamily="65" charset="-122"/>
            </a:endParaRPr>
          </a:p>
          <a:p>
            <a:pPr marL="36576" indent="0">
              <a:buNone/>
            </a:pPr>
            <a:r>
              <a:rPr lang="en-US" altLang="zh-CN" sz="5000" dirty="0" smtClean="0">
                <a:solidFill>
                  <a:srgbClr val="C00000"/>
                </a:solidFill>
                <a:ea typeface="汉鼎简隶变" pitchFamily="49" charset="-122"/>
              </a:rPr>
              <a:t>1. </a:t>
            </a:r>
            <a:r>
              <a:rPr lang="zh-CN" altLang="en-US" sz="5000" dirty="0" smtClean="0">
                <a:solidFill>
                  <a:srgbClr val="C00000"/>
                </a:solidFill>
                <a:ea typeface="汉鼎简隶变" pitchFamily="49" charset="-122"/>
              </a:rPr>
              <a:t>破</a:t>
            </a:r>
            <a:r>
              <a:rPr lang="zh-CN" altLang="en-US" sz="5000" dirty="0">
                <a:solidFill>
                  <a:srgbClr val="C00000"/>
                </a:solidFill>
                <a:ea typeface="汉鼎简隶变" pitchFamily="49" charset="-122"/>
              </a:rPr>
              <a:t>缸救人</a:t>
            </a:r>
            <a:r>
              <a:rPr lang="en-US" altLang="zh-CN" sz="5000" dirty="0">
                <a:solidFill>
                  <a:srgbClr val="C00000"/>
                </a:solidFill>
                <a:ea typeface="汉鼎简隶变" pitchFamily="49" charset="-122"/>
              </a:rPr>
              <a:t>		5. </a:t>
            </a:r>
            <a:r>
              <a:rPr lang="zh-CN" altLang="en-US" sz="5000" dirty="0">
                <a:solidFill>
                  <a:srgbClr val="C00000"/>
                </a:solidFill>
                <a:ea typeface="汉鼎简隶变" pitchFamily="49" charset="-122"/>
              </a:rPr>
              <a:t>卧薪尝胆</a:t>
            </a:r>
            <a:endParaRPr lang="en-US" altLang="zh-CN" sz="5000" dirty="0">
              <a:solidFill>
                <a:srgbClr val="C00000"/>
              </a:solidFill>
              <a:ea typeface="汉鼎简隶变" pitchFamily="49" charset="-122"/>
            </a:endParaRPr>
          </a:p>
          <a:p>
            <a:pPr marL="36576" indent="0">
              <a:buNone/>
            </a:pPr>
            <a:r>
              <a:rPr lang="en-US" altLang="zh-CN" sz="5000" dirty="0" smtClean="0">
                <a:solidFill>
                  <a:srgbClr val="C00000"/>
                </a:solidFill>
                <a:ea typeface="汉鼎简隶变" pitchFamily="49" charset="-122"/>
              </a:rPr>
              <a:t>2. </a:t>
            </a:r>
            <a:r>
              <a:rPr lang="zh-CN" altLang="en-US" sz="5000" dirty="0" smtClean="0">
                <a:solidFill>
                  <a:srgbClr val="C00000"/>
                </a:solidFill>
                <a:ea typeface="汉鼎简隶变" pitchFamily="49" charset="-122"/>
              </a:rPr>
              <a:t>闻</a:t>
            </a:r>
            <a:r>
              <a:rPr lang="zh-CN" altLang="en-US" sz="5000" dirty="0">
                <a:solidFill>
                  <a:srgbClr val="C00000"/>
                </a:solidFill>
                <a:ea typeface="汉鼎简隶变" pitchFamily="49" charset="-122"/>
              </a:rPr>
              <a:t>鸡起舞</a:t>
            </a:r>
            <a:r>
              <a:rPr lang="en-US" altLang="zh-CN" sz="5000" dirty="0">
                <a:solidFill>
                  <a:srgbClr val="C00000"/>
                </a:solidFill>
                <a:ea typeface="汉鼎简隶变" pitchFamily="49" charset="-122"/>
              </a:rPr>
              <a:t>		6. </a:t>
            </a:r>
            <a:r>
              <a:rPr lang="zh-CN" altLang="en-US" sz="5000" dirty="0">
                <a:solidFill>
                  <a:srgbClr val="C00000"/>
                </a:solidFill>
                <a:ea typeface="汉鼎简隶变" pitchFamily="49" charset="-122"/>
              </a:rPr>
              <a:t>代父从军</a:t>
            </a:r>
            <a:endParaRPr lang="en-US" altLang="zh-CN" sz="5000" dirty="0">
              <a:solidFill>
                <a:srgbClr val="C00000"/>
              </a:solidFill>
              <a:ea typeface="汉鼎简隶变" pitchFamily="49" charset="-122"/>
            </a:endParaRPr>
          </a:p>
          <a:p>
            <a:pPr marL="36576" indent="0">
              <a:buNone/>
            </a:pPr>
            <a:r>
              <a:rPr lang="en-US" altLang="zh-CN" sz="5000" dirty="0" smtClean="0">
                <a:solidFill>
                  <a:srgbClr val="C00000"/>
                </a:solidFill>
                <a:ea typeface="汉鼎简隶变" pitchFamily="49" charset="-122"/>
              </a:rPr>
              <a:t>3. </a:t>
            </a:r>
            <a:r>
              <a:rPr lang="zh-CN" altLang="en-US" sz="5000" dirty="0" smtClean="0">
                <a:solidFill>
                  <a:srgbClr val="C00000"/>
                </a:solidFill>
                <a:ea typeface="汉鼎简隶变" pitchFamily="49" charset="-122"/>
              </a:rPr>
              <a:t>胯</a:t>
            </a:r>
            <a:r>
              <a:rPr lang="zh-CN" altLang="en-US" sz="5000" dirty="0">
                <a:solidFill>
                  <a:srgbClr val="C00000"/>
                </a:solidFill>
                <a:ea typeface="汉鼎简隶变" pitchFamily="49" charset="-122"/>
              </a:rPr>
              <a:t>下之辱</a:t>
            </a:r>
            <a:r>
              <a:rPr lang="en-US" altLang="zh-CN" sz="5000" dirty="0">
                <a:solidFill>
                  <a:srgbClr val="C00000"/>
                </a:solidFill>
                <a:ea typeface="汉鼎简隶变" pitchFamily="49" charset="-122"/>
              </a:rPr>
              <a:t>		7. </a:t>
            </a:r>
            <a:r>
              <a:rPr lang="zh-CN" altLang="en-US" sz="5000" dirty="0">
                <a:solidFill>
                  <a:srgbClr val="C00000"/>
                </a:solidFill>
                <a:ea typeface="汉鼎简隶变" pitchFamily="49" charset="-122"/>
              </a:rPr>
              <a:t>东山再起</a:t>
            </a:r>
            <a:endParaRPr lang="en-US" altLang="zh-CN" sz="5000" dirty="0">
              <a:solidFill>
                <a:srgbClr val="C00000"/>
              </a:solidFill>
              <a:ea typeface="汉鼎简隶变" pitchFamily="49" charset="-122"/>
            </a:endParaRPr>
          </a:p>
          <a:p>
            <a:pPr marL="36576" indent="0">
              <a:buNone/>
            </a:pPr>
            <a:r>
              <a:rPr lang="en-US" altLang="zh-CN" sz="5000" dirty="0" smtClean="0">
                <a:solidFill>
                  <a:srgbClr val="C00000"/>
                </a:solidFill>
                <a:ea typeface="汉鼎简隶变" pitchFamily="49" charset="-122"/>
              </a:rPr>
              <a:t>4. </a:t>
            </a:r>
            <a:r>
              <a:rPr lang="zh-CN" altLang="en-US" sz="5000" dirty="0" smtClean="0">
                <a:solidFill>
                  <a:srgbClr val="C00000"/>
                </a:solidFill>
                <a:ea typeface="汉鼎简隶变" pitchFamily="49" charset="-122"/>
              </a:rPr>
              <a:t>负</a:t>
            </a:r>
            <a:r>
              <a:rPr lang="zh-CN" altLang="en-US" sz="5000" dirty="0">
                <a:solidFill>
                  <a:srgbClr val="C00000"/>
                </a:solidFill>
                <a:ea typeface="汉鼎简隶变" pitchFamily="49" charset="-122"/>
              </a:rPr>
              <a:t>荆请罪</a:t>
            </a:r>
            <a:r>
              <a:rPr lang="en-US" altLang="zh-CN" sz="5000" dirty="0">
                <a:solidFill>
                  <a:srgbClr val="C00000"/>
                </a:solidFill>
                <a:ea typeface="汉鼎简隶变" pitchFamily="49" charset="-122"/>
              </a:rPr>
              <a:t>		8. </a:t>
            </a:r>
            <a:r>
              <a:rPr lang="zh-CN" altLang="en-US" sz="5000" dirty="0" smtClean="0">
                <a:solidFill>
                  <a:srgbClr val="C00000"/>
                </a:solidFill>
                <a:ea typeface="汉鼎简隶变" pitchFamily="49" charset="-122"/>
              </a:rPr>
              <a:t>精忠</a:t>
            </a:r>
            <a:r>
              <a:rPr lang="zh-CN" altLang="en-US" sz="5000" dirty="0">
                <a:solidFill>
                  <a:srgbClr val="C00000"/>
                </a:solidFill>
                <a:ea typeface="汉鼎简隶变" pitchFamily="49" charset="-122"/>
              </a:rPr>
              <a:t>报国</a:t>
            </a:r>
            <a:endParaRPr lang="en-US" sz="5000" dirty="0">
              <a:solidFill>
                <a:srgbClr val="C00000"/>
              </a:solidFill>
              <a:ea typeface="汉鼎简隶变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38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答案：一字千金</a:t>
            </a:r>
            <a:r>
              <a:rPr lang="en-US" altLang="zh-CN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——</a:t>
            </a:r>
            <a:r>
              <a:rPr lang="zh-CN" altLang="en-US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吕不韦</a:t>
            </a:r>
            <a:endParaRPr lang="en-US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14" y="2390660"/>
            <a:ext cx="10521109" cy="3833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故事：</a:t>
            </a:r>
            <a:endParaRPr lang="en-US" altLang="zh-CN" sz="28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pPr marL="0" indent="0" latinLnBrk="1">
              <a:buNone/>
            </a:pPr>
            <a:r>
              <a:rPr lang="zh-CN" altLang="en-US" sz="22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      </a:t>
            </a:r>
            <a:r>
              <a:rPr lang="zh-CN" altLang="en-US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吕不</a:t>
            </a:r>
            <a:r>
              <a:rPr lang="zh-CN" altLang="en-US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韦当上秦相后以</a:t>
            </a:r>
            <a:r>
              <a:rPr lang="zh-CN" altLang="en-US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重金礼聘许多有学问的人，门下食</a:t>
            </a:r>
            <a:r>
              <a:rPr lang="zh-CN" altLang="en-US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客达</a:t>
            </a:r>
            <a:r>
              <a:rPr lang="zh-CN" altLang="en-US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三千。后来他</a:t>
            </a:r>
            <a:r>
              <a:rPr lang="zh-CN" altLang="en-US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见著书</a:t>
            </a:r>
            <a:r>
              <a:rPr lang="zh-CN" altLang="en-US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立说使名声显达的人也不在少数，便要他的门客把所知所闻行诸文字，集二十余万字成</a:t>
            </a:r>
            <a:r>
              <a:rPr lang="en-US" altLang="zh-CN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《</a:t>
            </a:r>
            <a:r>
              <a:rPr lang="zh-CN" altLang="en-US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吕氏春秋</a:t>
            </a:r>
            <a:r>
              <a:rPr lang="en-US" altLang="zh-CN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》</a:t>
            </a:r>
            <a:r>
              <a:rPr lang="zh-CN" altLang="en-US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一书。此书内容涉及历史、地理、传记等，可说涵盖了天地万物及古今之事。书成之后，吕不韦相当得意，把它公布在咸阳城门口，请大家提供意见与批评，并声称若有人能更动其中的一个字，即赏赐千金。但因为吕不韦当时可说是位高权重，没人愿意得罪他，所以始终没有任何人出面批评。这次悬赏的举动，使吕不韦及</a:t>
            </a:r>
            <a:r>
              <a:rPr lang="en-US" altLang="zh-CN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《</a:t>
            </a:r>
            <a:r>
              <a:rPr lang="zh-CN" altLang="en-US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吕氏春秋</a:t>
            </a:r>
            <a:r>
              <a:rPr lang="en-US" altLang="zh-CN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》</a:t>
            </a:r>
            <a:r>
              <a:rPr lang="zh-CN" altLang="en-US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名扬天下</a:t>
            </a:r>
            <a:r>
              <a:rPr lang="zh-CN" altLang="en-US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。</a:t>
            </a:r>
            <a:r>
              <a:rPr lang="zh-CN" altLang="en-US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后来这个故事被浓缩成「一字千金</a:t>
            </a:r>
            <a:r>
              <a:rPr lang="zh-CN" altLang="en-US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」。</a:t>
            </a:r>
          </a:p>
        </p:txBody>
      </p:sp>
    </p:spTree>
    <p:extLst>
      <p:ext uri="{BB962C8B-B14F-4D97-AF65-F5344CB8AC3E}">
        <p14:creationId xmlns:p14="http://schemas.microsoft.com/office/powerpoint/2010/main" val="365452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答案：鞠躬尽瘁</a:t>
            </a:r>
            <a:r>
              <a:rPr lang="en-US" altLang="zh-CN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——</a:t>
            </a:r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诸葛亮</a:t>
            </a:r>
            <a:endParaRPr lang="en-US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14" y="2390660"/>
            <a:ext cx="10521109" cy="3833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故事：</a:t>
            </a:r>
            <a:endParaRPr lang="en-US" altLang="zh-CN" sz="28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pPr marL="0" indent="0" latinLnBrk="1">
              <a:buNone/>
            </a:pPr>
            <a:r>
              <a:rPr lang="zh-CN" altLang="en-US" sz="20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说的是诸葛亮在</a:t>
            </a:r>
            <a:r>
              <a:rPr lang="en-US" altLang="zh-CN" sz="20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《</a:t>
            </a:r>
            <a:r>
              <a:rPr lang="zh-CN" altLang="en-US" sz="20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后出师表</a:t>
            </a:r>
            <a:r>
              <a:rPr lang="en-US" altLang="zh-CN" sz="20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》</a:t>
            </a:r>
            <a:r>
              <a:rPr lang="zh-CN" altLang="en-US" sz="20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中提到的：</a:t>
            </a:r>
            <a:r>
              <a:rPr lang="zh-CN" altLang="en-US" sz="20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“鞠躬尽力，死而后已</a:t>
            </a:r>
            <a:r>
              <a:rPr lang="zh-CN" altLang="en-US" sz="20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”。</a:t>
            </a:r>
            <a:endParaRPr lang="en-US" altLang="zh-CN" sz="20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pPr marL="0" indent="0" latinLnBrk="1">
              <a:buNone/>
            </a:pPr>
            <a:r>
              <a:rPr lang="zh-CN" altLang="en-US" sz="20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刘备去世，刘备的儿子刘禅袭位为“后主”。诸葛亮继续任丞相，并受封为“武乡侯”，蜀国一切军政大权，都操在他手里，由他裁决。诸葛亮是一贯主张联吴伐魏的，这时他仍然一面和东吴结好，一面南征孟获，平定南中诸郡，以消除后顾之忧，然后充实军备，练兵习武，积极准备北伐魏国。出兵的时候，曾上表后主，力劝听信忠言，任用贤臣，这就是后来流传的</a:t>
            </a:r>
            <a:r>
              <a:rPr lang="en-US" altLang="zh-CN" sz="20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《</a:t>
            </a:r>
            <a:r>
              <a:rPr lang="zh-CN" altLang="en-US" sz="20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前出师表</a:t>
            </a:r>
            <a:r>
              <a:rPr lang="en-US" altLang="zh-CN" sz="20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》</a:t>
            </a:r>
            <a:r>
              <a:rPr lang="zh-CN" altLang="en-US" sz="20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。可是这次北伐，没有完成，就暂时退兵回蜀。过了一些时候，诸葛亮又发动了第二次北伐，当时蜀国臣子官员中，颇有反对兴师动众的，诸葛亮因此又上一表，分析当时局势，说明蜀汉与曹魏势不两立，必须北伐。这就是后来和</a:t>
            </a:r>
            <a:r>
              <a:rPr lang="en-US" altLang="zh-CN" sz="20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《</a:t>
            </a:r>
            <a:r>
              <a:rPr lang="zh-CN" altLang="en-US" sz="20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前出师表</a:t>
            </a:r>
            <a:r>
              <a:rPr lang="en-US" altLang="zh-CN" sz="20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》</a:t>
            </a:r>
            <a:r>
              <a:rPr lang="zh-CN" altLang="en-US" sz="20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同样流传的</a:t>
            </a:r>
            <a:r>
              <a:rPr lang="en-US" altLang="zh-CN" sz="20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《</a:t>
            </a:r>
            <a:r>
              <a:rPr lang="zh-CN" altLang="en-US" sz="20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后出师表</a:t>
            </a:r>
            <a:r>
              <a:rPr lang="en-US" altLang="zh-CN" sz="20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》</a:t>
            </a:r>
            <a:r>
              <a:rPr lang="zh-CN" altLang="en-US" sz="20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。诸葛亮的前后两次出师表，所表现的忠贞气节，使文章被人千古传颂。</a:t>
            </a:r>
            <a:endParaRPr lang="zh-CN" altLang="en-US" sz="20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7179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答案：北海牧羊</a:t>
            </a:r>
            <a:r>
              <a:rPr lang="en-US" altLang="zh-CN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——</a:t>
            </a:r>
            <a:r>
              <a:rPr lang="zh-CN" altLang="en-US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苏武</a:t>
            </a:r>
            <a:endParaRPr lang="en-US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14" y="2390660"/>
            <a:ext cx="10521109" cy="3833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故事：</a:t>
            </a:r>
            <a:endParaRPr lang="en-US" altLang="zh-CN" sz="28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pPr marL="0" indent="0" latinLnBrk="1">
              <a:buNone/>
            </a:pPr>
            <a:r>
              <a:rPr lang="zh-CN" altLang="en-US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      苏</a:t>
            </a:r>
            <a:r>
              <a:rPr lang="zh-CN" altLang="en-US" sz="36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武牧</a:t>
            </a:r>
            <a:r>
              <a:rPr lang="zh-CN" altLang="en-US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羊，讲</a:t>
            </a:r>
            <a:r>
              <a:rPr lang="zh-CN" altLang="en-US" sz="36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的是苏武在天汉元</a:t>
            </a:r>
            <a:r>
              <a:rPr lang="zh-CN" altLang="en-US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年奉</a:t>
            </a:r>
            <a:r>
              <a:rPr lang="zh-CN" altLang="en-US" sz="36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命以中郎将持节出使匈奴，被扣留。匈奴贵族多次威胁利诱，欲使其投降；后将他迁到北</a:t>
            </a:r>
            <a:r>
              <a:rPr lang="zh-CN" altLang="en-US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海边</a:t>
            </a:r>
            <a:r>
              <a:rPr lang="zh-CN" altLang="en-US" sz="36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牧羊，扬言要公羊生子方可释放他回国。苏武历尽艰辛，留居匈奴十九年持节不屈</a:t>
            </a:r>
            <a:r>
              <a:rPr lang="zh-CN" altLang="en-US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。最后匈奴</a:t>
            </a:r>
            <a:r>
              <a:rPr lang="zh-CN" altLang="en-US" sz="36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无可奈</a:t>
            </a:r>
            <a:r>
              <a:rPr lang="zh-CN" altLang="en-US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何，释放苏武</a:t>
            </a:r>
            <a:r>
              <a:rPr lang="zh-CN" altLang="en-US" sz="36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。</a:t>
            </a:r>
            <a:endParaRPr lang="zh-CN" altLang="en-US" sz="36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2528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答案：坦（袒）腹东床</a:t>
            </a:r>
            <a:r>
              <a:rPr lang="en-US" altLang="zh-CN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——</a:t>
            </a:r>
            <a:r>
              <a:rPr lang="zh-CN" altLang="en-US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王羲之</a:t>
            </a:r>
            <a:endParaRPr lang="en-US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14" y="2390660"/>
            <a:ext cx="10521109" cy="3833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故事：</a:t>
            </a:r>
            <a:endParaRPr lang="en-US" altLang="zh-CN" sz="28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pPr marL="0" indent="0" latinLnBrk="1">
              <a:buNone/>
            </a:pPr>
            <a:r>
              <a:rPr lang="zh-CN" altLang="en-US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      </a:t>
            </a:r>
            <a:r>
              <a:rPr lang="zh-CN" altLang="en-US" sz="36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东晋时期，书法家王羲之年轻时很有才华，太尉郗鉴很器重他，想把女儿嫁给他，于是派人向王羲之伯父王导求亲。王导领来人到东厢房去看</a:t>
            </a:r>
            <a:r>
              <a:rPr lang="zh-CN" altLang="en-US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，他的子侄都变得拘谨，只</a:t>
            </a:r>
            <a:r>
              <a:rPr lang="zh-CN" altLang="en-US" sz="36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有王羲之独自敞着衣服，露着肚子躺在东床上吃东西。来人回去向郗鉴汇报说东床坦腹的就</a:t>
            </a:r>
            <a:r>
              <a:rPr lang="zh-CN" altLang="en-US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是王羲之。</a:t>
            </a:r>
          </a:p>
        </p:txBody>
      </p:sp>
    </p:spTree>
    <p:extLst>
      <p:ext uri="{BB962C8B-B14F-4D97-AF65-F5344CB8AC3E}">
        <p14:creationId xmlns:p14="http://schemas.microsoft.com/office/powerpoint/2010/main" val="698482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470" y="607559"/>
            <a:ext cx="9601196" cy="1303867"/>
          </a:xfrm>
        </p:spPr>
        <p:txBody>
          <a:bodyPr/>
          <a:lstStyle/>
          <a:p>
            <a:r>
              <a:rPr lang="zh-CN" altLang="en-US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历史人物姓名</a:t>
            </a:r>
            <a:r>
              <a:rPr lang="en-US" altLang="zh-CN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——</a:t>
            </a:r>
            <a:r>
              <a:rPr lang="zh-CN" altLang="en-US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答案</a:t>
            </a:r>
            <a:r>
              <a:rPr lang="en-US" altLang="zh-CN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1</a:t>
            </a:r>
            <a:endParaRPr lang="en-US" dirty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600200"/>
            <a:ext cx="8033133" cy="4724400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zh-CN" altLang="en-US" b="1" dirty="0" smtClean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小心火烛（元朝国君）</a:t>
            </a:r>
            <a:endParaRPr lang="en-US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36576" indent="0">
              <a:buNone/>
            </a:pPr>
            <a:r>
              <a:rPr lang="zh-CN" altLang="en-US" b="1" dirty="0">
                <a:solidFill>
                  <a:srgbClr val="FF0000"/>
                </a:solidFill>
                <a:latin typeface="方正书宋简体" panose="03000509000000000000" pitchFamily="65" charset="-122"/>
                <a:ea typeface="方正书宋简体" panose="03000509000000000000" pitchFamily="65" charset="-122"/>
              </a:rPr>
              <a:t>忽必</a:t>
            </a:r>
            <a:r>
              <a:rPr lang="zh-CN" altLang="en-US" b="1" dirty="0" smtClean="0">
                <a:solidFill>
                  <a:srgbClr val="FF0000"/>
                </a:solidFill>
                <a:latin typeface="方正书宋简体" panose="03000509000000000000" pitchFamily="65" charset="-122"/>
                <a:ea typeface="方正书宋简体" panose="03000509000000000000" pitchFamily="65" charset="-122"/>
              </a:rPr>
              <a:t>烈（因为“忽”略“必”定会使“烈”火狂烧。）</a:t>
            </a:r>
            <a:endParaRPr lang="en-US" altLang="zh-CN" b="1" dirty="0" smtClean="0">
              <a:solidFill>
                <a:srgbClr val="FF0000"/>
              </a:solidFill>
              <a:latin typeface="方正书宋简体" panose="03000509000000000000" pitchFamily="65" charset="-122"/>
              <a:ea typeface="方正书宋简体" panose="03000509000000000000" pitchFamily="65" charset="-122"/>
            </a:endParaRPr>
          </a:p>
          <a:p>
            <a:pPr marL="36576" indent="0">
              <a:buNone/>
            </a:pPr>
            <a:r>
              <a:rPr lang="zh-CN" altLang="en-US" b="1" dirty="0" smtClean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转悲为喜（孔子的杰出弟子之一）</a:t>
            </a:r>
            <a:endParaRPr lang="en-US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36576" indent="0">
              <a:buNone/>
            </a:pPr>
            <a:r>
              <a:rPr lang="zh-CN" altLang="en-US" b="1" dirty="0">
                <a:solidFill>
                  <a:srgbClr val="FF0000"/>
                </a:solidFill>
                <a:latin typeface="方正书宋简体" panose="03000509000000000000" pitchFamily="65" charset="-122"/>
                <a:ea typeface="方正书宋简体" panose="03000509000000000000" pitchFamily="65" charset="-122"/>
              </a:rPr>
              <a:t>颜回</a:t>
            </a:r>
            <a:r>
              <a:rPr lang="zh-CN" altLang="en-US" b="1" dirty="0" smtClean="0">
                <a:solidFill>
                  <a:srgbClr val="FF0000"/>
                </a:solidFill>
                <a:latin typeface="方正书宋简体" panose="03000509000000000000" pitchFamily="65" charset="-122"/>
                <a:ea typeface="方正书宋简体" panose="03000509000000000000" pitchFamily="65" charset="-122"/>
              </a:rPr>
              <a:t>（</a:t>
            </a:r>
            <a:r>
              <a:rPr lang="zh-CN" altLang="en-US" b="1" dirty="0">
                <a:solidFill>
                  <a:srgbClr val="FF0000"/>
                </a:solidFill>
                <a:latin typeface="方正书宋简体" panose="03000509000000000000" pitchFamily="65" charset="-122"/>
                <a:ea typeface="方正书宋简体" panose="03000509000000000000" pitchFamily="65" charset="-122"/>
              </a:rPr>
              <a:t>因</a:t>
            </a:r>
            <a:r>
              <a:rPr lang="zh-CN" altLang="en-US" b="1" dirty="0" smtClean="0">
                <a:solidFill>
                  <a:srgbClr val="FF0000"/>
                </a:solidFill>
                <a:latin typeface="方正书宋简体" panose="03000509000000000000" pitchFamily="65" charset="-122"/>
                <a:ea typeface="方正书宋简体" panose="03000509000000000000" pitchFamily="65" charset="-122"/>
              </a:rPr>
              <a:t>为“颜”是指脸色，“回”有‘转’的意思。）</a:t>
            </a:r>
            <a:endParaRPr lang="en-US" altLang="zh-CN" b="1" dirty="0">
              <a:solidFill>
                <a:srgbClr val="FF0000"/>
              </a:solidFill>
              <a:latin typeface="方正书宋简体" panose="03000509000000000000" pitchFamily="65" charset="-122"/>
              <a:ea typeface="方正书宋简体" panose="03000509000000000000" pitchFamily="65" charset="-122"/>
            </a:endParaRPr>
          </a:p>
          <a:p>
            <a:pPr marL="36576" indent="0">
              <a:buNone/>
            </a:pPr>
            <a:r>
              <a:rPr lang="zh-CN" altLang="en-US" b="1" dirty="0" smtClean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留一盏灯（明代反拟古派的散文家）</a:t>
            </a:r>
            <a:endParaRPr lang="en-US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36576" indent="0"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方正书宋简体" panose="03000509000000000000" pitchFamily="65" charset="-122"/>
                <a:ea typeface="方正书宋简体" panose="03000509000000000000" pitchFamily="65" charset="-122"/>
              </a:rPr>
              <a:t>归有光（“归”等同回家，留了灯就“有光”了。）</a:t>
            </a:r>
            <a:endParaRPr lang="en-US" altLang="zh-CN" b="1" dirty="0">
              <a:solidFill>
                <a:srgbClr val="FF0000"/>
              </a:solidFill>
              <a:latin typeface="方正书宋简体" panose="03000509000000000000" pitchFamily="65" charset="-122"/>
              <a:ea typeface="方正书宋简体" panose="03000509000000000000" pitchFamily="65" charset="-122"/>
            </a:endParaRPr>
          </a:p>
          <a:p>
            <a:pPr marL="36576" indent="0">
              <a:buNone/>
            </a:pPr>
            <a:r>
              <a:rPr lang="zh-CN" altLang="en-US" b="1" dirty="0" smtClean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皇帝奠基（宋代政治改革家）</a:t>
            </a:r>
            <a:endParaRPr lang="en-US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36576" indent="0">
              <a:buNone/>
            </a:pPr>
            <a:r>
              <a:rPr lang="zh-CN" altLang="en-US" b="1" dirty="0">
                <a:solidFill>
                  <a:srgbClr val="FF0000"/>
                </a:solidFill>
                <a:latin typeface="方正书宋简体" panose="03000509000000000000" pitchFamily="65" charset="-122"/>
                <a:ea typeface="方正书宋简体" panose="03000509000000000000" pitchFamily="65" charset="-122"/>
              </a:rPr>
              <a:t>王安石</a:t>
            </a:r>
            <a:r>
              <a:rPr lang="zh-CN" altLang="en-US" b="1" dirty="0" smtClean="0">
                <a:solidFill>
                  <a:srgbClr val="FF0000"/>
                </a:solidFill>
                <a:latin typeface="方正书宋简体" panose="03000509000000000000" pitchFamily="65" charset="-122"/>
                <a:ea typeface="方正书宋简体" panose="03000509000000000000" pitchFamily="65" charset="-122"/>
              </a:rPr>
              <a:t>（因为那是国“王”“安”息的“石”碑。）</a:t>
            </a:r>
            <a:endParaRPr lang="en-US" altLang="zh-CN" b="1" dirty="0">
              <a:solidFill>
                <a:srgbClr val="FF0000"/>
              </a:solidFill>
              <a:latin typeface="方正书宋简体" panose="03000509000000000000" pitchFamily="65" charset="-122"/>
              <a:ea typeface="方正书宋简体" panose="03000509000000000000" pitchFamily="65" charset="-122"/>
            </a:endParaRPr>
          </a:p>
          <a:p>
            <a:pPr marL="36576" indent="0">
              <a:buNone/>
            </a:pPr>
            <a:r>
              <a:rPr lang="zh-CN" altLang="en-US" b="1" dirty="0" smtClean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酬神保佑（东晋名人，非常有钱）</a:t>
            </a:r>
            <a:endParaRPr lang="en-US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36576" indent="0">
              <a:buNone/>
            </a:pPr>
            <a:r>
              <a:rPr lang="zh-CN" altLang="en-US" b="1" dirty="0">
                <a:solidFill>
                  <a:srgbClr val="FF0000"/>
                </a:solidFill>
                <a:latin typeface="方正书宋简体" panose="03000509000000000000" pitchFamily="65" charset="-122"/>
                <a:ea typeface="方正书宋简体" panose="03000509000000000000" pitchFamily="65" charset="-122"/>
              </a:rPr>
              <a:t>谢安</a:t>
            </a:r>
            <a:r>
              <a:rPr lang="zh-CN" altLang="en-US" b="1" dirty="0" smtClean="0">
                <a:solidFill>
                  <a:srgbClr val="FF0000"/>
                </a:solidFill>
                <a:latin typeface="方正书宋简体" panose="03000509000000000000" pitchFamily="65" charset="-122"/>
                <a:ea typeface="方正书宋简体" panose="03000509000000000000" pitchFamily="65" charset="-122"/>
              </a:rPr>
              <a:t>（感“谢”神灵让我“安”乐。）</a:t>
            </a:r>
            <a:endParaRPr lang="en-US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24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470" y="607559"/>
            <a:ext cx="9601196" cy="1303867"/>
          </a:xfrm>
        </p:spPr>
        <p:txBody>
          <a:bodyPr/>
          <a:lstStyle/>
          <a:p>
            <a:r>
              <a:rPr lang="zh-CN" altLang="en-US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历史人物姓名</a:t>
            </a:r>
            <a:r>
              <a:rPr lang="en-US" altLang="zh-CN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——</a:t>
            </a:r>
            <a:r>
              <a:rPr lang="zh-CN" altLang="en-US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答案</a:t>
            </a:r>
            <a:r>
              <a:rPr lang="en-US" altLang="zh-CN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2</a:t>
            </a:r>
            <a:endParaRPr lang="en-US" dirty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600200"/>
            <a:ext cx="8033133" cy="4724400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zh-CN" altLang="en-US" b="1" dirty="0" smtClean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不问今事（神话中的人物）</a:t>
            </a:r>
            <a:endParaRPr lang="en-US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36576" indent="0"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方正书宋简体" panose="03000509000000000000" pitchFamily="65" charset="-122"/>
                <a:ea typeface="方正书宋简体" panose="03000509000000000000" pitchFamily="65" charset="-122"/>
              </a:rPr>
              <a:t>盘古（不问今事，就只能“盘”问“古”事。）</a:t>
            </a:r>
            <a:endParaRPr lang="en-US" altLang="zh-CN" b="1" dirty="0">
              <a:solidFill>
                <a:srgbClr val="FF0000"/>
              </a:solidFill>
              <a:latin typeface="方正书宋简体" panose="03000509000000000000" pitchFamily="65" charset="-122"/>
              <a:ea typeface="方正书宋简体" panose="03000509000000000000" pitchFamily="65" charset="-122"/>
            </a:endParaRPr>
          </a:p>
          <a:p>
            <a:pPr marL="36576" indent="0">
              <a:buNone/>
            </a:pPr>
            <a:r>
              <a:rPr lang="zh-CN" altLang="en-US" b="1" dirty="0" smtClean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开卷有益（刘邦身边的重臣）</a:t>
            </a:r>
            <a:endParaRPr lang="en-US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36576" indent="0">
              <a:buNone/>
            </a:pPr>
            <a:r>
              <a:rPr lang="zh-CN" altLang="en-US" b="1" dirty="0">
                <a:solidFill>
                  <a:srgbClr val="FF0000"/>
                </a:solidFill>
                <a:latin typeface="方正书宋简体" panose="03000509000000000000" pitchFamily="65" charset="-122"/>
                <a:ea typeface="方正书宋简体" panose="03000509000000000000" pitchFamily="65" charset="-122"/>
              </a:rPr>
              <a:t>张良</a:t>
            </a:r>
            <a:r>
              <a:rPr lang="zh-CN" altLang="en-US" b="1" dirty="0" smtClean="0">
                <a:solidFill>
                  <a:srgbClr val="FF0000"/>
                </a:solidFill>
                <a:latin typeface="方正书宋简体" panose="03000509000000000000" pitchFamily="65" charset="-122"/>
                <a:ea typeface="方正书宋简体" panose="03000509000000000000" pitchFamily="65" charset="-122"/>
              </a:rPr>
              <a:t>（“张”开是“良”好的。）</a:t>
            </a:r>
            <a:endParaRPr lang="en-US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36576" indent="0">
              <a:buNone/>
            </a:pPr>
            <a:r>
              <a:rPr lang="zh-CN" altLang="en-US" b="1" dirty="0" smtClean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火山爆发（女真族最怕的汉人将领）</a:t>
            </a:r>
            <a:endParaRPr lang="en-US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36576" indent="0">
              <a:buNone/>
            </a:pPr>
            <a:r>
              <a:rPr lang="zh-CN" altLang="en-US" b="1" dirty="0">
                <a:solidFill>
                  <a:srgbClr val="FF0000"/>
                </a:solidFill>
                <a:latin typeface="方正书宋简体" panose="03000509000000000000" pitchFamily="65" charset="-122"/>
                <a:ea typeface="方正书宋简体" panose="03000509000000000000" pitchFamily="65" charset="-122"/>
              </a:rPr>
              <a:t>岳飞</a:t>
            </a:r>
            <a:r>
              <a:rPr lang="zh-CN" altLang="en-US" b="1" dirty="0" smtClean="0">
                <a:solidFill>
                  <a:srgbClr val="FF0000"/>
                </a:solidFill>
                <a:latin typeface="方正书宋简体" panose="03000509000000000000" pitchFamily="65" charset="-122"/>
                <a:ea typeface="方正书宋简体" panose="03000509000000000000" pitchFamily="65" charset="-122"/>
              </a:rPr>
              <a:t>（火山一爆，连山“岳”也崩“飞”。）</a:t>
            </a:r>
            <a:endParaRPr lang="en-US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36576" indent="0">
              <a:buNone/>
            </a:pPr>
            <a:r>
              <a:rPr lang="zh-CN" altLang="en-US" b="1" dirty="0" smtClean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高丽来信（刘邦主要的武将）</a:t>
            </a:r>
            <a:endParaRPr lang="en-US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36576" indent="0">
              <a:buNone/>
            </a:pPr>
            <a:r>
              <a:rPr lang="zh-CN" altLang="en-US" b="1" dirty="0">
                <a:solidFill>
                  <a:srgbClr val="FF0000"/>
                </a:solidFill>
                <a:latin typeface="方正书宋简体" panose="03000509000000000000" pitchFamily="65" charset="-122"/>
                <a:ea typeface="方正书宋简体" panose="03000509000000000000" pitchFamily="65" charset="-122"/>
              </a:rPr>
              <a:t>韩信</a:t>
            </a:r>
            <a:r>
              <a:rPr lang="zh-CN" altLang="en-US" b="1" dirty="0" smtClean="0">
                <a:solidFill>
                  <a:srgbClr val="FF0000"/>
                </a:solidFill>
                <a:latin typeface="方正书宋简体" panose="03000509000000000000" pitchFamily="65" charset="-122"/>
                <a:ea typeface="方正书宋简体" panose="03000509000000000000" pitchFamily="65" charset="-122"/>
              </a:rPr>
              <a:t>（高丽就是现代的“韩”国。）</a:t>
            </a:r>
            <a:endParaRPr lang="en-US" altLang="zh-CN" b="1" dirty="0">
              <a:solidFill>
                <a:srgbClr val="FF0000"/>
              </a:solidFill>
              <a:latin typeface="方正书宋简体" panose="03000509000000000000" pitchFamily="65" charset="-122"/>
              <a:ea typeface="方正书宋简体" panose="03000509000000000000" pitchFamily="65" charset="-122"/>
            </a:endParaRPr>
          </a:p>
          <a:p>
            <a:pPr marL="36576" indent="0">
              <a:buNone/>
            </a:pPr>
            <a:r>
              <a:rPr lang="zh-CN" altLang="en-US" b="1" dirty="0" smtClean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唐</a:t>
            </a:r>
            <a:r>
              <a:rPr lang="zh-CN" altLang="en-US" b="1" dirty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朝很</a:t>
            </a:r>
            <a:r>
              <a:rPr lang="zh-CN" altLang="en-US" b="1" dirty="0" smtClean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大（汉武帝时有飞将军称号的将领）</a:t>
            </a:r>
            <a:endParaRPr lang="en-US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36576" indent="0"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方正书宋简体" panose="03000509000000000000" pitchFamily="65" charset="-122"/>
                <a:ea typeface="方正书宋简体" panose="03000509000000000000" pitchFamily="65" charset="-122"/>
              </a:rPr>
              <a:t>李广（唐朝帝皇姓“李”，很大就是土地很“广”。）</a:t>
            </a:r>
            <a:endParaRPr lang="en-US" altLang="zh-CN" b="1" dirty="0">
              <a:solidFill>
                <a:srgbClr val="FF0000"/>
              </a:solidFill>
              <a:latin typeface="方正书宋简体" panose="03000509000000000000" pitchFamily="65" charset="-122"/>
              <a:ea typeface="方正书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45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61077"/>
            <a:ext cx="7467600" cy="959251"/>
          </a:xfrm>
        </p:spPr>
        <p:txBody>
          <a:bodyPr/>
          <a:lstStyle/>
          <a:p>
            <a:r>
              <a:rPr lang="zh-CN" altLang="en-US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成语典故（二）</a:t>
            </a:r>
            <a:endParaRPr lang="en-US" dirty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293" y="1520329"/>
            <a:ext cx="8549089" cy="4748270"/>
          </a:xfrm>
        </p:spPr>
        <p:txBody>
          <a:bodyPr>
            <a:normAutofit/>
          </a:bodyPr>
          <a:lstStyle/>
          <a:p>
            <a:pPr marL="550926" indent="-514350">
              <a:buNone/>
            </a:pPr>
            <a:r>
              <a:rPr lang="zh-CN" altLang="en-US" sz="4000" dirty="0">
                <a:solidFill>
                  <a:srgbClr val="FF0000"/>
                </a:solidFill>
                <a:latin typeface="方正彩云简体" panose="03000509000000000000" pitchFamily="65" charset="-122"/>
                <a:ea typeface="方正彩云简体" panose="03000509000000000000" pitchFamily="65" charset="-122"/>
              </a:rPr>
              <a:t>下列各项成语与那些古代名人有关？</a:t>
            </a:r>
            <a:endParaRPr lang="en-US" altLang="zh-CN" sz="4000" dirty="0">
              <a:solidFill>
                <a:srgbClr val="FF0000"/>
              </a:solidFill>
              <a:latin typeface="方正彩云简体" panose="03000509000000000000" pitchFamily="65" charset="-122"/>
              <a:ea typeface="方正彩云简体" panose="03000509000000000000" pitchFamily="65" charset="-122"/>
            </a:endParaRPr>
          </a:p>
          <a:p>
            <a:pPr marL="36576" indent="0">
              <a:buNone/>
            </a:pPr>
            <a:r>
              <a:rPr lang="en-US" altLang="zh-CN" sz="4000" dirty="0" smtClean="0">
                <a:solidFill>
                  <a:srgbClr val="C00000"/>
                </a:solidFill>
                <a:ea typeface="汉鼎简隶变" pitchFamily="49" charset="-122"/>
              </a:rPr>
              <a:t>1. </a:t>
            </a:r>
            <a:r>
              <a:rPr lang="zh-CN" altLang="en-US" sz="4000" dirty="0" smtClean="0">
                <a:solidFill>
                  <a:srgbClr val="C00000"/>
                </a:solidFill>
                <a:ea typeface="汉鼎简隶变" pitchFamily="49" charset="-122"/>
              </a:rPr>
              <a:t>反</a:t>
            </a:r>
            <a:r>
              <a:rPr lang="zh-CN" altLang="en-US" sz="4000" dirty="0">
                <a:solidFill>
                  <a:srgbClr val="C00000"/>
                </a:solidFill>
                <a:ea typeface="汉鼎简隶变" pitchFamily="49" charset="-122"/>
              </a:rPr>
              <a:t>清复明</a:t>
            </a:r>
            <a:r>
              <a:rPr lang="en-US" altLang="zh-CN" sz="4000" dirty="0">
                <a:solidFill>
                  <a:srgbClr val="C00000"/>
                </a:solidFill>
                <a:ea typeface="汉鼎简隶变" pitchFamily="49" charset="-122"/>
              </a:rPr>
              <a:t>		6. </a:t>
            </a:r>
            <a:r>
              <a:rPr lang="zh-CN" altLang="en-US" sz="4000" dirty="0">
                <a:solidFill>
                  <a:srgbClr val="C00000"/>
                </a:solidFill>
                <a:ea typeface="汉鼎简隶变" pitchFamily="49" charset="-122"/>
              </a:rPr>
              <a:t>勇除三害</a:t>
            </a:r>
            <a:endParaRPr lang="en-US" altLang="zh-CN" sz="4000" dirty="0">
              <a:solidFill>
                <a:srgbClr val="C00000"/>
              </a:solidFill>
              <a:ea typeface="汉鼎简隶变" pitchFamily="49" charset="-122"/>
            </a:endParaRPr>
          </a:p>
          <a:p>
            <a:pPr marL="36576" indent="0">
              <a:buNone/>
            </a:pPr>
            <a:r>
              <a:rPr lang="en-US" altLang="zh-CN" sz="4000" dirty="0" smtClean="0">
                <a:solidFill>
                  <a:srgbClr val="C00000"/>
                </a:solidFill>
                <a:ea typeface="汉鼎简隶变" pitchFamily="49" charset="-122"/>
              </a:rPr>
              <a:t>2. </a:t>
            </a:r>
            <a:r>
              <a:rPr lang="zh-CN" altLang="en-US" sz="4000" dirty="0" smtClean="0">
                <a:solidFill>
                  <a:srgbClr val="C00000"/>
                </a:solidFill>
                <a:ea typeface="汉鼎简隶变" pitchFamily="49" charset="-122"/>
              </a:rPr>
              <a:t>割</a:t>
            </a:r>
            <a:r>
              <a:rPr lang="zh-CN" altLang="en-US" sz="4000" dirty="0">
                <a:solidFill>
                  <a:srgbClr val="C00000"/>
                </a:solidFill>
                <a:ea typeface="汉鼎简隶变" pitchFamily="49" charset="-122"/>
              </a:rPr>
              <a:t>席绝交</a:t>
            </a:r>
            <a:r>
              <a:rPr lang="en-US" altLang="zh-CN" sz="4000" dirty="0">
                <a:solidFill>
                  <a:srgbClr val="C00000"/>
                </a:solidFill>
                <a:ea typeface="汉鼎简隶变" pitchFamily="49" charset="-122"/>
              </a:rPr>
              <a:t>		7. </a:t>
            </a:r>
            <a:r>
              <a:rPr lang="zh-CN" altLang="en-US" sz="4000" dirty="0">
                <a:solidFill>
                  <a:srgbClr val="C00000"/>
                </a:solidFill>
                <a:ea typeface="汉鼎简隶变" pitchFamily="49" charset="-122"/>
              </a:rPr>
              <a:t>一字千金</a:t>
            </a:r>
            <a:endParaRPr lang="en-US" altLang="zh-CN" sz="4000" dirty="0">
              <a:solidFill>
                <a:srgbClr val="C00000"/>
              </a:solidFill>
              <a:ea typeface="汉鼎简隶变" pitchFamily="49" charset="-122"/>
            </a:endParaRPr>
          </a:p>
          <a:p>
            <a:pPr marL="36576" indent="0">
              <a:buNone/>
            </a:pPr>
            <a:r>
              <a:rPr lang="en-US" altLang="zh-CN" sz="4000" dirty="0" smtClean="0">
                <a:solidFill>
                  <a:srgbClr val="C00000"/>
                </a:solidFill>
                <a:ea typeface="汉鼎简隶变" pitchFamily="49" charset="-122"/>
              </a:rPr>
              <a:t>3. </a:t>
            </a:r>
            <a:r>
              <a:rPr lang="zh-CN" altLang="en-US" sz="4000" dirty="0" smtClean="0">
                <a:solidFill>
                  <a:srgbClr val="C00000"/>
                </a:solidFill>
                <a:ea typeface="汉鼎简隶变" pitchFamily="49" charset="-122"/>
              </a:rPr>
              <a:t>有</a:t>
            </a:r>
            <a:r>
              <a:rPr lang="zh-CN" altLang="en-US" sz="4000" dirty="0">
                <a:solidFill>
                  <a:srgbClr val="C00000"/>
                </a:solidFill>
                <a:ea typeface="汉鼎简隶变" pitchFamily="49" charset="-122"/>
              </a:rPr>
              <a:t>教无类</a:t>
            </a:r>
            <a:r>
              <a:rPr lang="en-US" altLang="zh-CN" sz="4000" dirty="0">
                <a:solidFill>
                  <a:srgbClr val="C00000"/>
                </a:solidFill>
                <a:ea typeface="汉鼎简隶变" pitchFamily="49" charset="-122"/>
              </a:rPr>
              <a:t>		8. </a:t>
            </a:r>
            <a:r>
              <a:rPr lang="zh-CN" altLang="en-US" sz="4000" dirty="0">
                <a:solidFill>
                  <a:srgbClr val="C00000"/>
                </a:solidFill>
                <a:ea typeface="汉鼎简隶变" pitchFamily="49" charset="-122"/>
              </a:rPr>
              <a:t>鞠躬尽瘁</a:t>
            </a:r>
            <a:endParaRPr lang="en-US" altLang="zh-CN" sz="4000" dirty="0">
              <a:solidFill>
                <a:srgbClr val="C00000"/>
              </a:solidFill>
              <a:ea typeface="汉鼎简隶变" pitchFamily="49" charset="-122"/>
            </a:endParaRPr>
          </a:p>
          <a:p>
            <a:pPr marL="36576" indent="0">
              <a:buNone/>
            </a:pPr>
            <a:r>
              <a:rPr lang="en-US" altLang="zh-CN" sz="4000" dirty="0" smtClean="0">
                <a:solidFill>
                  <a:srgbClr val="C00000"/>
                </a:solidFill>
                <a:ea typeface="汉鼎简隶变" pitchFamily="49" charset="-122"/>
              </a:rPr>
              <a:t>4. </a:t>
            </a:r>
            <a:r>
              <a:rPr lang="zh-CN" altLang="en-US" sz="4000" dirty="0" smtClean="0">
                <a:solidFill>
                  <a:srgbClr val="C00000"/>
                </a:solidFill>
                <a:ea typeface="汉鼎简隶变" pitchFamily="49" charset="-122"/>
              </a:rPr>
              <a:t>浩</a:t>
            </a:r>
            <a:r>
              <a:rPr lang="zh-CN" altLang="en-US" sz="4000" dirty="0">
                <a:solidFill>
                  <a:srgbClr val="C00000"/>
                </a:solidFill>
                <a:ea typeface="汉鼎简隶变" pitchFamily="49" charset="-122"/>
              </a:rPr>
              <a:t>然正气</a:t>
            </a:r>
            <a:r>
              <a:rPr lang="en-US" altLang="zh-CN" sz="4000" dirty="0">
                <a:solidFill>
                  <a:srgbClr val="C00000"/>
                </a:solidFill>
                <a:ea typeface="汉鼎简隶变" pitchFamily="49" charset="-122"/>
              </a:rPr>
              <a:t>		9. </a:t>
            </a:r>
            <a:r>
              <a:rPr lang="zh-CN" altLang="en-US" sz="4000" dirty="0">
                <a:solidFill>
                  <a:srgbClr val="C00000"/>
                </a:solidFill>
                <a:ea typeface="汉鼎简隶变" pitchFamily="49" charset="-122"/>
              </a:rPr>
              <a:t>北海牧羊</a:t>
            </a:r>
            <a:endParaRPr lang="en-US" altLang="zh-CN" sz="4000" dirty="0">
              <a:solidFill>
                <a:srgbClr val="C00000"/>
              </a:solidFill>
              <a:ea typeface="汉鼎简隶变" pitchFamily="49" charset="-122"/>
            </a:endParaRPr>
          </a:p>
          <a:p>
            <a:pPr marL="36576" indent="0">
              <a:buNone/>
            </a:pPr>
            <a:r>
              <a:rPr lang="en-US" altLang="zh-CN" sz="4000" dirty="0" smtClean="0">
                <a:solidFill>
                  <a:srgbClr val="C00000"/>
                </a:solidFill>
                <a:ea typeface="汉鼎简隶变" pitchFamily="49" charset="-122"/>
              </a:rPr>
              <a:t>5. </a:t>
            </a:r>
            <a:r>
              <a:rPr lang="zh-CN" altLang="en-US" sz="4000" dirty="0" smtClean="0">
                <a:solidFill>
                  <a:srgbClr val="C00000"/>
                </a:solidFill>
                <a:ea typeface="汉鼎简隶变" pitchFamily="49" charset="-122"/>
              </a:rPr>
              <a:t>老</a:t>
            </a:r>
            <a:r>
              <a:rPr lang="zh-CN" altLang="en-US" sz="4000" dirty="0">
                <a:solidFill>
                  <a:srgbClr val="C00000"/>
                </a:solidFill>
                <a:ea typeface="汉鼎简隶变" pitchFamily="49" charset="-122"/>
              </a:rPr>
              <a:t>马识途</a:t>
            </a:r>
            <a:r>
              <a:rPr lang="en-US" altLang="zh-CN" sz="4000" dirty="0">
                <a:solidFill>
                  <a:srgbClr val="C00000"/>
                </a:solidFill>
                <a:ea typeface="汉鼎简隶变" pitchFamily="49" charset="-122"/>
              </a:rPr>
              <a:t>		10.</a:t>
            </a:r>
            <a:r>
              <a:rPr lang="zh-CN" altLang="en-US" sz="4000" dirty="0">
                <a:solidFill>
                  <a:srgbClr val="C00000"/>
                </a:solidFill>
                <a:ea typeface="汉鼎简隶变" pitchFamily="49" charset="-122"/>
              </a:rPr>
              <a:t>袒腹东床</a:t>
            </a:r>
            <a:endParaRPr lang="en-US" sz="4000" dirty="0">
              <a:solidFill>
                <a:srgbClr val="C00000"/>
              </a:solidFill>
              <a:ea typeface="汉鼎简隶变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63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470" y="607559"/>
            <a:ext cx="9601196" cy="1303867"/>
          </a:xfrm>
        </p:spPr>
        <p:txBody>
          <a:bodyPr/>
          <a:lstStyle/>
          <a:p>
            <a:r>
              <a:rPr lang="zh-CN" altLang="en-US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历史人物姓名猜、猜、猜！</a:t>
            </a:r>
            <a:endParaRPr lang="en-US" dirty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600200"/>
            <a:ext cx="8033133" cy="4724400"/>
          </a:xfrm>
        </p:spPr>
        <p:txBody>
          <a:bodyPr>
            <a:normAutofit fontScale="92500"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zh-CN" altLang="en-US" b="1" dirty="0" smtClean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小心火烛（元朝国君）</a:t>
            </a:r>
            <a:endParaRPr lang="en-US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550926" indent="-514350">
              <a:buFont typeface="+mj-lt"/>
              <a:buAutoNum type="arabicPeriod"/>
            </a:pPr>
            <a:r>
              <a:rPr lang="zh-CN" altLang="en-US" b="1" dirty="0" smtClean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转悲为喜（孔子的杰出弟子之一）</a:t>
            </a:r>
            <a:endParaRPr lang="en-US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550926" indent="-514350">
              <a:buFont typeface="+mj-lt"/>
              <a:buAutoNum type="arabicPeriod"/>
            </a:pPr>
            <a:r>
              <a:rPr lang="zh-CN" altLang="en-US" b="1" dirty="0" smtClean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留一盏灯（明代反拟古派的散文家）</a:t>
            </a:r>
            <a:endParaRPr lang="en-US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550926" indent="-514350">
              <a:buFont typeface="+mj-lt"/>
              <a:buAutoNum type="arabicPeriod"/>
            </a:pPr>
            <a:r>
              <a:rPr lang="zh-CN" altLang="en-US" b="1" dirty="0" smtClean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皇帝奠基（宋代政治改革家）</a:t>
            </a:r>
            <a:endParaRPr lang="en-US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550926" indent="-514350">
              <a:buFont typeface="+mj-lt"/>
              <a:buAutoNum type="arabicPeriod"/>
            </a:pPr>
            <a:r>
              <a:rPr lang="zh-CN" altLang="en-US" b="1" dirty="0" smtClean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酬神保佑（东晋名人，非常有钱）</a:t>
            </a:r>
            <a:endParaRPr lang="en-US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550926" indent="-514350">
              <a:buFont typeface="+mj-lt"/>
              <a:buAutoNum type="arabicPeriod"/>
            </a:pPr>
            <a:r>
              <a:rPr lang="zh-CN" altLang="en-US" b="1" dirty="0" smtClean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不问今事（神话中的人物）</a:t>
            </a:r>
            <a:endParaRPr lang="en-US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550926" indent="-514350">
              <a:buFont typeface="+mj-lt"/>
              <a:buAutoNum type="arabicPeriod"/>
            </a:pPr>
            <a:r>
              <a:rPr lang="zh-CN" altLang="en-US" b="1" dirty="0" smtClean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开卷有益（刘邦身边的重臣）</a:t>
            </a:r>
            <a:endParaRPr lang="en-US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550926" indent="-514350">
              <a:buFont typeface="+mj-lt"/>
              <a:buAutoNum type="arabicPeriod"/>
            </a:pPr>
            <a:r>
              <a:rPr lang="zh-CN" altLang="en-US" b="1" dirty="0" smtClean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火山爆发（女真族最怕的汉人将领）</a:t>
            </a:r>
            <a:endParaRPr lang="en-US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550926" indent="-514350">
              <a:buFont typeface="+mj-lt"/>
              <a:buAutoNum type="arabicPeriod"/>
            </a:pPr>
            <a:r>
              <a:rPr lang="zh-CN" altLang="en-US" b="1" dirty="0" smtClean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高丽来信（刘邦主要的武将）</a:t>
            </a:r>
            <a:endParaRPr lang="en-MY" altLang="zh-CN" b="1" dirty="0" smtClean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550926" indent="-514350">
              <a:buFont typeface="+mj-lt"/>
              <a:buAutoNum type="arabicPeriod"/>
            </a:pPr>
            <a:r>
              <a:rPr lang="zh-CN" altLang="en-US" b="1" dirty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唐朝很</a:t>
            </a:r>
            <a:r>
              <a:rPr lang="zh-CN" altLang="en-US" b="1" dirty="0" smtClean="0">
                <a:solidFill>
                  <a:schemeClr val="accent1"/>
                </a:solidFill>
                <a:latin typeface="方正准圆简体" panose="03000509000000000000" pitchFamily="65" charset="-122"/>
                <a:ea typeface="方正准圆简体" panose="03000509000000000000" pitchFamily="65" charset="-122"/>
              </a:rPr>
              <a:t>大（汉武帝时有飞将军称号的将领）</a:t>
            </a:r>
            <a:endParaRPr lang="en-US" b="1" dirty="0">
              <a:solidFill>
                <a:schemeClr val="accent1"/>
              </a:solidFill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76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方正彩云简体" panose="03000509000000000000" pitchFamily="65" charset="-122"/>
                <a:ea typeface="方正彩云简体" panose="03000509000000000000" pitchFamily="65" charset="-122"/>
              </a:rPr>
              <a:t>答案！</a:t>
            </a:r>
            <a:endParaRPr lang="en-US" dirty="0">
              <a:latin typeface="方正彩云简体" panose="03000509000000000000" pitchFamily="65" charset="-122"/>
              <a:ea typeface="方正彩云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不要还没做过您就偷看哦！</a:t>
            </a:r>
            <a:endParaRPr lang="en-US" altLang="zh-CN" sz="4800" b="1" dirty="0" smtClean="0">
              <a:solidFill>
                <a:srgbClr val="FF0000"/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rgbClr val="FF0000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希望</a:t>
            </a:r>
            <a:r>
              <a:rPr lang="zh-CN" altLang="en-US" sz="4800" b="1" dirty="0" smtClean="0">
                <a:solidFill>
                  <a:srgbClr val="FF0000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您有试做，顺道算算自己对了多少，错了多少以及懂得多少！</a:t>
            </a:r>
            <a:endParaRPr lang="en-US" sz="4800" b="1" dirty="0">
              <a:solidFill>
                <a:srgbClr val="FF0000"/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29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答案：破缸救人</a:t>
            </a:r>
            <a:r>
              <a:rPr lang="en-US" altLang="zh-CN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——</a:t>
            </a:r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司马光</a:t>
            </a:r>
            <a:endParaRPr lang="en-US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451" y="2401677"/>
            <a:ext cx="10333822" cy="37126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dirty="0" smtClean="0"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故事：</a:t>
            </a:r>
            <a:endParaRPr lang="en-US" altLang="zh-CN" dirty="0" smtClean="0"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      小</a:t>
            </a:r>
            <a:r>
              <a:rPr lang="zh-CN" altLang="en-US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时候的</a:t>
            </a:r>
            <a:r>
              <a:rPr lang="zh-CN" altLang="en-US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司</a:t>
            </a:r>
            <a:r>
              <a:rPr lang="zh-CN" altLang="en-US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马</a:t>
            </a:r>
            <a:r>
              <a:rPr lang="zh-CN" altLang="en-US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光有一天和</a:t>
            </a:r>
            <a:r>
              <a:rPr lang="zh-CN" altLang="en-US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同伴们在花园里玩着“捉迷藏”的游戏。当时有个</a:t>
            </a:r>
            <a:r>
              <a:rPr lang="zh-CN" altLang="en-US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孩子</a:t>
            </a:r>
            <a:r>
              <a:rPr lang="zh-CN" altLang="en-US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为了不使同伴寻找得着，便藏进了一只大水缸里。那孩子毕竟年少幼稚</a:t>
            </a:r>
            <a:r>
              <a:rPr lang="zh-CN" altLang="en-US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，不</a:t>
            </a:r>
            <a:r>
              <a:rPr lang="zh-CN" altLang="en-US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知缸里盛满了清水，及至翻进缸里，已被满缸的水淹没，顿时发出了连</a:t>
            </a:r>
            <a:r>
              <a:rPr lang="zh-CN" altLang="en-US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连的</a:t>
            </a:r>
            <a:r>
              <a:rPr lang="zh-CN" altLang="en-US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呼救声。</a:t>
            </a:r>
            <a:br>
              <a:rPr lang="zh-CN" altLang="en-US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</a:br>
            <a:r>
              <a:rPr lang="zh-CN" altLang="en-US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　　在场的孩子，正玩得兴高采烈，被这突然的变故惊呆了，眼看那孩子就 要活活被淹死在水缸里面。</a:t>
            </a:r>
            <a:br>
              <a:rPr lang="zh-CN" altLang="en-US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</a:br>
            <a:r>
              <a:rPr lang="zh-CN" altLang="en-US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　　此时，少年司马光急中生智，急忙从院子里搬来一块大石头，猛地向水 缸的底部撞击，一下子将水缸撞开了一个大洞，缸里的水不断地从洞中急涌 流出，水尽缸空，那个孩子终于得救了</a:t>
            </a:r>
            <a:r>
              <a:rPr lang="zh-CN" altLang="en-US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。</a:t>
            </a:r>
            <a:endParaRPr lang="en-US" altLang="zh-CN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同学们，你们也要</a:t>
            </a:r>
            <a:r>
              <a:rPr lang="zh-CN" altLang="en-US" b="1" dirty="0" smtClean="0">
                <a:solidFill>
                  <a:srgbClr val="C00000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学学司马光临危不乱，果断抉择的本领。</a:t>
            </a:r>
            <a:endParaRPr lang="en-US" altLang="zh-CN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373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答案：闻鸡起舞</a:t>
            </a:r>
            <a:r>
              <a:rPr lang="en-US" altLang="zh-CN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——</a:t>
            </a:r>
            <a:r>
              <a:rPr lang="zh-CN" altLang="en-US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祖逖</a:t>
            </a:r>
            <a:endParaRPr lang="en-US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451" y="2401677"/>
            <a:ext cx="10333822" cy="3712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故事：</a:t>
            </a:r>
            <a:endParaRPr lang="en-US" altLang="zh-CN" dirty="0" smtClean="0"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0" indent="0">
              <a:buNone/>
            </a:pPr>
            <a:r>
              <a:rPr lang="zh-CN" altLang="en-US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      </a:t>
            </a:r>
            <a:r>
              <a:rPr lang="zh-CN" altLang="en-US" sz="3600" dirty="0">
                <a:solidFill>
                  <a:schemeClr val="tx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传说东晋时期将领祖逖他年轻时就很有抱负，每次和好友刘琨谈论时局，总是慷慨激昂，满怀义愤，为了报效国家，他们在半夜一听到鸡鸣，就披衣起</a:t>
            </a:r>
            <a:r>
              <a:rPr lang="zh-CN" altLang="en-US" sz="3600" dirty="0" smtClean="0">
                <a:solidFill>
                  <a:schemeClr val="tx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床，</a:t>
            </a:r>
            <a:r>
              <a:rPr lang="zh-CN" altLang="en-US" sz="3600" dirty="0">
                <a:solidFill>
                  <a:schemeClr val="tx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拔剑练武，刻苦锻炼</a:t>
            </a:r>
            <a:r>
              <a:rPr lang="zh-CN" altLang="en-US" sz="3600" dirty="0" smtClean="0">
                <a:solidFill>
                  <a:schemeClr val="tx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。</a:t>
            </a:r>
            <a:endParaRPr lang="en-US" altLang="zh-CN" sz="3600" dirty="0" smtClean="0">
              <a:solidFill>
                <a:schemeClr val="tx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同学</a:t>
            </a:r>
            <a:r>
              <a:rPr lang="zh-CN" altLang="en-US" sz="3600" b="1" dirty="0" smtClean="0">
                <a:solidFill>
                  <a:srgbClr val="C00000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们，你们也要学祖逖那种刻苦学习的精神哦！</a:t>
            </a:r>
            <a:endParaRPr lang="en-US" altLang="zh-CN" sz="3600" b="1" dirty="0" smtClean="0">
              <a:solidFill>
                <a:srgbClr val="C00000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586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答案：胯下之辱</a:t>
            </a:r>
            <a:r>
              <a:rPr lang="en-US" altLang="zh-CN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——</a:t>
            </a:r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韩信</a:t>
            </a:r>
            <a:endParaRPr lang="en-US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451" y="2401677"/>
            <a:ext cx="10333822" cy="37126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dirty="0" smtClean="0"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故事：</a:t>
            </a:r>
            <a:endParaRPr lang="en-US" altLang="zh-CN" dirty="0" smtClean="0"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0" indent="0">
              <a:buNone/>
            </a:pPr>
            <a:r>
              <a:rPr lang="zh-CN" altLang="en-US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      淮</a:t>
            </a:r>
            <a:r>
              <a:rPr lang="zh-CN" altLang="en-US" sz="36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阴有一个年轻的屠夫，他侮辱韩信，说道：“你的个子比我高大，又喜欢带剑，但内心却是很懦弱的啊。”并当众侮辱他说：“假如你不怕死，那就刺死我；不然，就从我的胯下爬过去。”韩信注视他一会，俯下身子从对方的胯下爬过去。集市上的人都讥笑他，以为韩信的胆子真的很小</a:t>
            </a:r>
            <a:r>
              <a:rPr lang="zh-CN" altLang="en-US" sz="3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。</a:t>
            </a:r>
            <a:endParaRPr lang="en-US" altLang="zh-CN" sz="36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pPr marL="0" indent="0">
              <a:buNone/>
            </a:pPr>
            <a:r>
              <a:rPr lang="zh-CN" altLang="en-US" sz="3600" b="1" dirty="0" smtClean="0">
                <a:solidFill>
                  <a:srgbClr val="C00000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很多时候要学会能屈能伸，方能成就大业。</a:t>
            </a:r>
            <a:endParaRPr lang="en-US" altLang="zh-CN" sz="3600" b="1" dirty="0" smtClean="0">
              <a:solidFill>
                <a:srgbClr val="C00000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443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答案：负荆请罪</a:t>
            </a:r>
            <a:r>
              <a:rPr lang="en-US" altLang="zh-CN" dirty="0" smtClean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——</a:t>
            </a:r>
            <a:r>
              <a:rPr lang="zh-CN" altLang="en-US" dirty="0"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廉颇</a:t>
            </a:r>
            <a:endParaRPr lang="en-US" dirty="0"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282" y="2203373"/>
            <a:ext cx="10443991" cy="398810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zh-CN" altLang="en-US" dirty="0" smtClean="0">
                <a:latin typeface="方正准圆简体" panose="03000509000000000000" pitchFamily="65" charset="-122"/>
                <a:ea typeface="方正准圆简体" panose="03000509000000000000" pitchFamily="65" charset="-122"/>
              </a:rPr>
              <a:t>故事：</a:t>
            </a:r>
            <a:endParaRPr lang="en-US" altLang="zh-CN" dirty="0" smtClean="0">
              <a:latin typeface="方正准圆简体" panose="03000509000000000000" pitchFamily="65" charset="-122"/>
              <a:ea typeface="方正准圆简体" panose="03000509000000000000" pitchFamily="65" charset="-122"/>
            </a:endParaRPr>
          </a:p>
          <a:p>
            <a:pPr marL="0" indent="0" latinLnBrk="1">
              <a:buNone/>
            </a:pPr>
            <a:r>
              <a:rPr lang="zh-CN" altLang="en-US" sz="4500" dirty="0" smtClean="0">
                <a:latin typeface="方正仿宋简体" panose="03000509000000000000" pitchFamily="65" charset="-122"/>
                <a:ea typeface="方正仿宋简体" panose="03000509000000000000" pitchFamily="65" charset="-122"/>
              </a:rPr>
              <a:t>     蔺</a:t>
            </a:r>
            <a:r>
              <a:rPr lang="zh-CN" altLang="en-US" sz="4500" dirty="0"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相如因多次为国争誉立功，被封为上卿，位于大将廉颇之上</a:t>
            </a:r>
            <a:r>
              <a:rPr lang="zh-CN" altLang="en-US" sz="4500" dirty="0" smtClean="0">
                <a:latin typeface="方正仿宋简体" panose="03000509000000000000" pitchFamily="65" charset="-122"/>
                <a:ea typeface="方正仿宋简体" panose="03000509000000000000" pitchFamily="65" charset="-122"/>
              </a:rPr>
              <a:t>。廉</a:t>
            </a:r>
            <a:r>
              <a:rPr lang="zh-CN" altLang="en-US" sz="4500" dirty="0">
                <a:latin typeface="方正仿宋简体" panose="03000509000000000000" pitchFamily="65" charset="-122"/>
                <a:ea typeface="方正仿宋简体" panose="03000509000000000000" pitchFamily="65" charset="-122"/>
              </a:rPr>
              <a:t>颇很不服气，他对别人说：“我廉颇攻无不克，战无不胜，立下许多大功。他蔺相如有什么能耐，就靠一张嘴，反而爬到我头上去了。我碰见他，得给他个下不了台！”这话传到了蔺相如的耳朵里，蔺相如就请病假不上朝，免得跟廉颇见面。</a:t>
            </a:r>
          </a:p>
          <a:p>
            <a:pPr marL="0" indent="0" latinLnBrk="1">
              <a:buNone/>
            </a:pPr>
            <a:r>
              <a:rPr lang="zh-CN" altLang="en-US" sz="4500" dirty="0" smtClean="0">
                <a:latin typeface="方正仿宋简体" panose="03000509000000000000" pitchFamily="65" charset="-122"/>
                <a:ea typeface="方正仿宋简体" panose="03000509000000000000" pitchFamily="65" charset="-122"/>
              </a:rPr>
              <a:t>    有</a:t>
            </a:r>
            <a:r>
              <a:rPr lang="zh-CN" altLang="en-US" sz="4500" dirty="0">
                <a:latin typeface="方正仿宋简体" panose="03000509000000000000" pitchFamily="65" charset="-122"/>
                <a:ea typeface="方正仿宋简体" panose="03000509000000000000" pitchFamily="65" charset="-122"/>
              </a:rPr>
              <a:t>一天，蔺相如坐车出去，远远看见廉颇骑着高头大马过来了，他赶紧叫车夫把车往回赶。蔺相如手下的人可看不顺眼了，他们说，蔺相如怕廉颇像老鼠见了猫似的，为什么要怕他呢？蔺相如对他们说：“诸位请想一想，廉将军和秦王比，谁厉害？”他们说：“当然秦王厉害！”蔺相如说：“秦王我都不怕，会怕廉将军吗？大家知道，秦王不敢进攻我们赵国，就因为武有廉颇，文有蔺相如。如果我们俩闹不和，就会削弱赵国的力量，秦国必然乘机来打我们。我所以避着廉将军，为的是我们赵国啊！”</a:t>
            </a:r>
          </a:p>
          <a:p>
            <a:pPr marL="0" indent="0" latinLnBrk="1">
              <a:buNone/>
            </a:pPr>
            <a:r>
              <a:rPr lang="zh-CN" altLang="en-US" sz="4500" dirty="0" smtClean="0">
                <a:latin typeface="方正仿宋简体" panose="03000509000000000000" pitchFamily="65" charset="-122"/>
                <a:ea typeface="方正仿宋简体" panose="03000509000000000000" pitchFamily="65" charset="-122"/>
              </a:rPr>
              <a:t>     蔺</a:t>
            </a:r>
            <a:r>
              <a:rPr lang="zh-CN" altLang="en-US" sz="4500" dirty="0"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相如的话传到了廉颇的耳朵里。廉颇静下心来想了想，觉得自己为了争一口气，就不顾国家的利益，真不应该。于是，他脱下战袍，背上荆条，到蔺相如门上请罪。蔺相如见廉颇来负荆请罪，连忙热情地出来迎接。从此两人结为生死之交，赵国将相和睦，国势大振。</a:t>
            </a:r>
          </a:p>
          <a:p>
            <a:pPr marL="0" indent="0">
              <a:buNone/>
            </a:pPr>
            <a:r>
              <a:rPr lang="zh-CN" altLang="en-US" sz="4500" b="1" dirty="0">
                <a:solidFill>
                  <a:srgbClr val="C00000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做错</a:t>
            </a:r>
            <a:r>
              <a:rPr lang="zh-CN" altLang="en-US" sz="4500" b="1" dirty="0" smtClean="0">
                <a:solidFill>
                  <a:srgbClr val="C00000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事是人之常情，但知错能改善莫大焉！知错还懂得诚恳认错这才有大将之风！</a:t>
            </a:r>
            <a:endParaRPr lang="en-US" altLang="zh-CN" sz="4500" b="1" dirty="0" smtClean="0">
              <a:solidFill>
                <a:srgbClr val="C00000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6048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</TotalTime>
  <Words>4083</Words>
  <Application>Microsoft Office PowerPoint</Application>
  <PresentationFormat>Widescreen</PresentationFormat>
  <Paragraphs>118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方正书宋简体</vt:lpstr>
      <vt:lpstr>方正仿宋简体</vt:lpstr>
      <vt:lpstr>方正准圆简体</vt:lpstr>
      <vt:lpstr>方正古隶简体</vt:lpstr>
      <vt:lpstr>方正小标宋简体</vt:lpstr>
      <vt:lpstr>方正彩云简体</vt:lpstr>
      <vt:lpstr>汉鼎简隶变</vt:lpstr>
      <vt:lpstr>Arial</vt:lpstr>
      <vt:lpstr>Garamond</vt:lpstr>
      <vt:lpstr>Organic</vt:lpstr>
      <vt:lpstr>成语典故猜一猜</vt:lpstr>
      <vt:lpstr>成语典故（一）</vt:lpstr>
      <vt:lpstr>成语典故（二）</vt:lpstr>
      <vt:lpstr>历史人物姓名猜、猜、猜！</vt:lpstr>
      <vt:lpstr>答案！</vt:lpstr>
      <vt:lpstr>答案：破缸救人——司马光</vt:lpstr>
      <vt:lpstr>答案：闻鸡起舞——祖逖</vt:lpstr>
      <vt:lpstr>答案：胯下之辱——韩信</vt:lpstr>
      <vt:lpstr>答案：负荆请罪——廉颇</vt:lpstr>
      <vt:lpstr>答案：卧薪尝胆——勾践</vt:lpstr>
      <vt:lpstr>答案：代父从军——花木兰</vt:lpstr>
      <vt:lpstr>答案：东山再起——谢安</vt:lpstr>
      <vt:lpstr>答案：精忠报国——岳飞</vt:lpstr>
      <vt:lpstr>答案：反清复明——郑成功</vt:lpstr>
      <vt:lpstr>答案：割席绝交——管宁</vt:lpstr>
      <vt:lpstr>答案：有教无类——孔丘（孔子）</vt:lpstr>
      <vt:lpstr>答案：浩然正气——孟轲（孟子）</vt:lpstr>
      <vt:lpstr>答案：老马识途——管仲</vt:lpstr>
      <vt:lpstr>答案：勇除三害——周处</vt:lpstr>
      <vt:lpstr>答案：一字千金——吕不韦</vt:lpstr>
      <vt:lpstr>答案：鞠躬尽瘁——诸葛亮</vt:lpstr>
      <vt:lpstr>答案：北海牧羊——苏武</vt:lpstr>
      <vt:lpstr>答案：坦（袒）腹东床——王羲之</vt:lpstr>
      <vt:lpstr>历史人物姓名——答案1</vt:lpstr>
      <vt:lpstr>历史人物姓名——答案2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成语典故猜一猜</dc:title>
  <dc:creator>User</dc:creator>
  <cp:lastModifiedBy>User</cp:lastModifiedBy>
  <cp:revision>15</cp:revision>
  <dcterms:created xsi:type="dcterms:W3CDTF">2016-03-19T02:01:03Z</dcterms:created>
  <dcterms:modified xsi:type="dcterms:W3CDTF">2017-01-12T04:04:36Z</dcterms:modified>
</cp:coreProperties>
</file>