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7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9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9696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声旁造词（字形同音）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6868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000" dirty="0" smtClean="0">
                <a:solidFill>
                  <a:srgbClr val="FF0000"/>
                </a:solidFill>
                <a:ea typeface="汉鼎简隶变" pitchFamily="49" charset="-122"/>
              </a:rPr>
              <a:t>例：丘引</a:t>
            </a:r>
            <a:r>
              <a:rPr lang="en-US" altLang="zh-CN" sz="4000" dirty="0" smtClean="0">
                <a:solidFill>
                  <a:srgbClr val="FF0000"/>
                </a:solidFill>
                <a:ea typeface="汉鼎简隶变" pitchFamily="49" charset="-122"/>
              </a:rPr>
              <a:t>=》</a:t>
            </a:r>
            <a:r>
              <a:rPr lang="zh-CN" altLang="en-US" sz="4000" dirty="0" smtClean="0">
                <a:solidFill>
                  <a:srgbClr val="FF0000"/>
                </a:solidFill>
                <a:ea typeface="汉鼎简隶变" pitchFamily="49" charset="-122"/>
              </a:rPr>
              <a:t>蚯蚓</a:t>
            </a:r>
            <a:endParaRPr lang="en-US" altLang="zh-CN" sz="4000" dirty="0" smtClean="0">
              <a:solidFill>
                <a:srgbClr val="FF0000"/>
              </a:solidFill>
              <a:ea typeface="汉鼎简隶变" pitchFamily="49" charset="-122"/>
            </a:endParaRPr>
          </a:p>
          <a:p>
            <a:pPr marL="779526" indent="-742950">
              <a:buNone/>
            </a:pP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1.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火半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	6.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析易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</a:t>
            </a:r>
          </a:p>
          <a:p>
            <a:pPr marL="779526" indent="-742950">
              <a:buNone/>
            </a:pP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2.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分付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	7.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令丁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</a:t>
            </a:r>
            <a:endParaRPr lang="en-US" sz="3600" b="1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779526" indent="-742950">
              <a:buNone/>
            </a:pP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3.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昏因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	8.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强保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</a:t>
            </a:r>
            <a:endParaRPr lang="en-US" sz="3600" b="1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779526" indent="-742950">
              <a:buNone/>
            </a:pP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4.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宾郎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	9.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亢丽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</a:t>
            </a:r>
            <a:endParaRPr lang="en-US" sz="3600" b="1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779526" indent="-742950">
              <a:buNone/>
            </a:pP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5. 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离巴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	10.</a:t>
            </a:r>
            <a:r>
              <a:rPr lang="zh-CN" altLang="en-US" sz="3600" b="1" dirty="0" smtClean="0">
                <a:solidFill>
                  <a:srgbClr val="FFFF00"/>
                </a:solidFill>
                <a:ea typeface="汉鼎简隶变" pitchFamily="49" charset="-122"/>
              </a:rPr>
              <a:t>名丁</a:t>
            </a:r>
            <a:r>
              <a:rPr lang="en-US" altLang="zh-CN" sz="3600" b="1" dirty="0" smtClean="0">
                <a:solidFill>
                  <a:srgbClr val="FFFF00"/>
                </a:solidFill>
                <a:ea typeface="汉鼎简隶变" pitchFamily="49" charset="-122"/>
              </a:rPr>
              <a:t>=》______</a:t>
            </a:r>
            <a:endParaRPr lang="en-US" sz="3600" b="1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779526" indent="-742950">
              <a:buNone/>
            </a:pPr>
            <a:endParaRPr lang="en-US" sz="3600" b="1" dirty="0" smtClean="0">
              <a:solidFill>
                <a:srgbClr val="FFFF00"/>
              </a:solidFill>
              <a:ea typeface="汉鼎简隶变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成语字谜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>
            <a:normAutofit/>
          </a:bodyPr>
          <a:lstStyle/>
          <a:p>
            <a:pPr marL="550926" indent="-514350">
              <a:buNone/>
            </a:pPr>
            <a:r>
              <a:rPr lang="zh-CN" altLang="en-US" sz="4800" dirty="0" smtClean="0">
                <a:solidFill>
                  <a:srgbClr val="FFFF00"/>
                </a:solidFill>
                <a:ea typeface="汉鼎简隶变" pitchFamily="49" charset="-122"/>
              </a:rPr>
              <a:t>例：心不在焉</a:t>
            </a:r>
            <a:r>
              <a:rPr lang="en-US" altLang="zh-CN" sz="4800" dirty="0" smtClean="0">
                <a:solidFill>
                  <a:srgbClr val="FFFF00"/>
                </a:solidFill>
                <a:ea typeface="汉鼎简隶变" pitchFamily="49" charset="-122"/>
              </a:rPr>
              <a:t>=》</a:t>
            </a:r>
            <a:r>
              <a:rPr lang="zh-CN" altLang="en-US" sz="4800" dirty="0" smtClean="0">
                <a:solidFill>
                  <a:srgbClr val="FFFF00"/>
                </a:solidFill>
                <a:ea typeface="汉鼎简隶变" pitchFamily="49" charset="-122"/>
              </a:rPr>
              <a:t>忿</a:t>
            </a:r>
            <a:endParaRPr lang="en-US" altLang="zh-CN" sz="48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000" dirty="0" smtClean="0">
                <a:ea typeface="汉鼎简隶变" pitchFamily="49" charset="-122"/>
              </a:rPr>
              <a:t>因小失大</a:t>
            </a:r>
            <a:r>
              <a:rPr lang="en-US" altLang="zh-CN" sz="4000" dirty="0" smtClean="0">
                <a:ea typeface="汉鼎简隶变" pitchFamily="49" charset="-122"/>
              </a:rPr>
              <a:t>		6. </a:t>
            </a:r>
            <a:r>
              <a:rPr lang="zh-CN" altLang="en-US" sz="4000" dirty="0" smtClean="0">
                <a:ea typeface="汉鼎简隶变" pitchFamily="49" charset="-122"/>
              </a:rPr>
              <a:t>酒肉朋友</a:t>
            </a:r>
            <a:endParaRPr lang="en-US" altLang="zh-CN" sz="4000" dirty="0" smtClean="0"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000" dirty="0" smtClean="0">
                <a:ea typeface="汉鼎简隶变" pitchFamily="49" charset="-122"/>
              </a:rPr>
              <a:t>弄璋之喜</a:t>
            </a:r>
            <a:r>
              <a:rPr lang="en-US" altLang="zh-CN" sz="4000" dirty="0" smtClean="0">
                <a:ea typeface="汉鼎简隶变" pitchFamily="49" charset="-122"/>
              </a:rPr>
              <a:t>		7. </a:t>
            </a:r>
            <a:r>
              <a:rPr lang="zh-CN" altLang="en-US" sz="4000" dirty="0" smtClean="0">
                <a:ea typeface="汉鼎简隶变" pitchFamily="49" charset="-122"/>
              </a:rPr>
              <a:t>自言自语</a:t>
            </a:r>
            <a:endParaRPr lang="en-US" altLang="zh-CN" sz="4000" dirty="0" smtClean="0"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000" dirty="0" smtClean="0">
                <a:ea typeface="汉鼎简隶变" pitchFamily="49" charset="-122"/>
              </a:rPr>
              <a:t>千言万语</a:t>
            </a:r>
            <a:r>
              <a:rPr lang="en-US" altLang="zh-CN" sz="4000" dirty="0" smtClean="0">
                <a:ea typeface="汉鼎简隶变" pitchFamily="49" charset="-122"/>
              </a:rPr>
              <a:t>		8. </a:t>
            </a:r>
            <a:r>
              <a:rPr lang="zh-CN" altLang="en-US" sz="4000" dirty="0" smtClean="0">
                <a:ea typeface="汉鼎简隶变" pitchFamily="49" charset="-122"/>
              </a:rPr>
              <a:t>手无寸铁</a:t>
            </a:r>
            <a:endParaRPr lang="en-US" altLang="zh-CN" sz="4000" dirty="0" smtClean="0"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000" dirty="0" smtClean="0">
                <a:ea typeface="汉鼎简隶变" pitchFamily="49" charset="-122"/>
              </a:rPr>
              <a:t>上下不分</a:t>
            </a:r>
            <a:r>
              <a:rPr lang="en-US" altLang="zh-CN" sz="4000" dirty="0" smtClean="0">
                <a:ea typeface="汉鼎简隶变" pitchFamily="49" charset="-122"/>
              </a:rPr>
              <a:t>		9. </a:t>
            </a:r>
            <a:r>
              <a:rPr lang="zh-CN" altLang="en-US" sz="4000" dirty="0" smtClean="0">
                <a:ea typeface="汉鼎简隶变" pitchFamily="49" charset="-122"/>
              </a:rPr>
              <a:t>表里如一</a:t>
            </a:r>
            <a:endParaRPr lang="en-US" sz="4000" dirty="0" smtClean="0"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000" dirty="0" smtClean="0">
                <a:ea typeface="汉鼎简隶变" pitchFamily="49" charset="-122"/>
              </a:rPr>
              <a:t>独具匠心</a:t>
            </a:r>
            <a:r>
              <a:rPr lang="en-US" altLang="zh-CN" sz="4000" dirty="0" smtClean="0">
                <a:ea typeface="汉鼎简隶变" pitchFamily="49" charset="-122"/>
              </a:rPr>
              <a:t>		10.</a:t>
            </a:r>
            <a:r>
              <a:rPr lang="zh-CN" altLang="en-US" sz="4000" dirty="0" smtClean="0">
                <a:ea typeface="汉鼎简隶变" pitchFamily="49" charset="-122"/>
              </a:rPr>
              <a:t>食古不化</a:t>
            </a:r>
            <a:endParaRPr lang="en-US" sz="4000" dirty="0">
              <a:ea typeface="汉鼎简隶变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zh-CN" altLang="en-US" dirty="0" smtClean="0"/>
              <a:t>外国地名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105400"/>
          </a:xfrm>
        </p:spPr>
        <p:txBody>
          <a:bodyPr>
            <a:normAutofit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愚公移山（某共产国家的首都）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尘土满身（非洲信奉回教的文明古国）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世界选美（</a:t>
            </a:r>
            <a:r>
              <a:rPr lang="he-IL" sz="2200" dirty="0" smtClean="0">
                <a:latin typeface="+mj-ea"/>
                <a:ea typeface="+mj-ea"/>
              </a:rPr>
              <a:t>מְדִינַתיִשְׂרָאֵל</a:t>
            </a:r>
            <a:r>
              <a:rPr lang="zh-CN" altLang="en-US" sz="2200" dirty="0" smtClean="0">
                <a:latin typeface="+mj-ea"/>
                <a:ea typeface="+mj-ea"/>
              </a:rPr>
              <a:t>希伯来语中意为“与神角力者”</a:t>
            </a:r>
            <a:r>
              <a:rPr lang="zh-CN" altLang="en-US" dirty="0" smtClean="0">
                <a:latin typeface="+mj-ea"/>
                <a:ea typeface="+mj-ea"/>
              </a:rPr>
              <a:t>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王者之香（北欧的其中一个国家）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把戏开场（古老的城市，法老王的故乡）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男人都市（亚洲某国曾以此为名的首都）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连战连胜（曾夺欧洲杯冠军的东欧国家）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天国之门（这个地方的名字叫做</a:t>
            </a:r>
            <a:r>
              <a:rPr lang="ja-JP" altLang="en-US" dirty="0" smtClean="0">
                <a:latin typeface="+mj-ea"/>
                <a:ea typeface="+mj-ea"/>
              </a:rPr>
              <a:t>かんべ </a:t>
            </a:r>
            <a:r>
              <a:rPr lang="zh-CN" altLang="en-US" dirty="0" smtClean="0">
                <a:latin typeface="+mj-ea"/>
                <a:ea typeface="+mj-ea"/>
              </a:rPr>
              <a:t>）</a:t>
            </a:r>
            <a:endParaRPr lang="en-US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latin typeface="+mj-ea"/>
                <a:ea typeface="+mj-ea"/>
              </a:rPr>
              <a:t>针锋相对（曾与荷兰共同主办欧洲杯的国家）</a:t>
            </a:r>
            <a:endParaRPr lang="en-MY" altLang="zh-CN" dirty="0" smtClean="0">
              <a:latin typeface="+mj-ea"/>
              <a:ea typeface="+mj-ea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>
                <a:latin typeface="+mj-ea"/>
                <a:ea typeface="+mj-ea"/>
              </a:rPr>
              <a:t>福尔摩挲</a:t>
            </a:r>
            <a:r>
              <a:rPr lang="zh-CN" altLang="en-US" dirty="0" smtClean="0">
                <a:latin typeface="+mj-ea"/>
                <a:ea typeface="+mj-ea"/>
              </a:rPr>
              <a:t>（她认为自己是一个国家，但不是）</a:t>
            </a:r>
            <a:endParaRPr 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字谜集锦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zh-CN" altLang="en-US" sz="4400" dirty="0" smtClean="0">
                <a:latin typeface="楷体" pitchFamily="49" charset="-122"/>
                <a:ea typeface="楷体" pitchFamily="49" charset="-122"/>
              </a:rPr>
              <a:t>有口难言，存心不善</a:t>
            </a:r>
            <a:endParaRPr lang="en-US" altLang="zh-CN" sz="4400" dirty="0" smtClean="0">
              <a:latin typeface="楷体" pitchFamily="49" charset="-122"/>
              <a:ea typeface="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400" dirty="0" smtClean="0">
                <a:latin typeface="楷体" pitchFamily="49" charset="-122"/>
                <a:ea typeface="楷体" pitchFamily="49" charset="-122"/>
              </a:rPr>
              <a:t>刘邦笑，刘备哭</a:t>
            </a:r>
            <a:endParaRPr lang="en-US" altLang="zh-CN" sz="4400" dirty="0" smtClean="0">
              <a:latin typeface="楷体" pitchFamily="49" charset="-122"/>
              <a:ea typeface="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400" dirty="0" smtClean="0">
                <a:latin typeface="楷体" pitchFamily="49" charset="-122"/>
                <a:ea typeface="楷体" pitchFamily="49" charset="-122"/>
              </a:rPr>
              <a:t>上面正少一横，下面少去一点</a:t>
            </a:r>
            <a:endParaRPr lang="en-US" altLang="zh-CN" sz="4400" dirty="0" smtClean="0">
              <a:latin typeface="楷体" pitchFamily="49" charset="-122"/>
              <a:ea typeface="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400" dirty="0" smtClean="0">
                <a:latin typeface="楷体" pitchFamily="49" charset="-122"/>
                <a:ea typeface="楷体" pitchFamily="49" charset="-122"/>
              </a:rPr>
              <a:t>值钱不值钱，全在这两点</a:t>
            </a:r>
            <a:endParaRPr lang="en-US" altLang="zh-CN" sz="4400" dirty="0" smtClean="0">
              <a:latin typeface="楷体" pitchFamily="49" charset="-122"/>
              <a:ea typeface="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hi.nciku.com/attachment/200909/16/4_1253068971SaOW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声旁造词（字形异音）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4000" dirty="0" smtClean="0">
                <a:solidFill>
                  <a:srgbClr val="FF0000"/>
                </a:solidFill>
              </a:rPr>
              <a:t>例：弟立</a:t>
            </a:r>
            <a:r>
              <a:rPr lang="en-US" altLang="zh-CN" sz="4000" dirty="0" smtClean="0">
                <a:solidFill>
                  <a:srgbClr val="FF0000"/>
                </a:solidFill>
              </a:rPr>
              <a:t>=》</a:t>
            </a:r>
            <a:r>
              <a:rPr lang="zh-CN" altLang="en-US" sz="4000" dirty="0" smtClean="0">
                <a:solidFill>
                  <a:srgbClr val="FF0000"/>
                </a:solidFill>
              </a:rPr>
              <a:t>涕泣</a:t>
            </a:r>
            <a:endParaRPr lang="en-US" altLang="zh-CN" sz="4000" dirty="0" smtClean="0">
              <a:solidFill>
                <a:srgbClr val="FF0000"/>
              </a:solidFill>
            </a:endParaRPr>
          </a:p>
          <a:p>
            <a:pPr marL="550926" indent="-514350">
              <a:buAutoNum type="arabicPeriod"/>
            </a:pP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乎咸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	6. </a:t>
            </a: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少难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</a:t>
            </a:r>
          </a:p>
          <a:p>
            <a:pPr marL="550926" indent="-514350">
              <a:buAutoNum type="arabicPeriod"/>
            </a:pP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瓜里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	7. </a:t>
            </a: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非旁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</a:t>
            </a:r>
          </a:p>
          <a:p>
            <a:pPr marL="550926" indent="-514350">
              <a:buAutoNum type="arabicPeriod"/>
            </a:pP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且爵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	8. </a:t>
            </a: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亢庄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</a:t>
            </a:r>
          </a:p>
          <a:p>
            <a:pPr marL="550926" indent="-514350">
              <a:buAutoNum type="arabicPeriod"/>
            </a:pP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宗亦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	9. </a:t>
            </a: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且造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</a:t>
            </a:r>
          </a:p>
          <a:p>
            <a:pPr marL="550926" indent="-514350">
              <a:buAutoNum type="arabicPeriod"/>
            </a:pP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生青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	10.</a:t>
            </a:r>
            <a:r>
              <a:rPr lang="zh-CN" altLang="en-US" sz="3600" b="1" dirty="0" smtClean="0">
                <a:solidFill>
                  <a:srgbClr val="FFFF00"/>
                </a:solidFill>
                <a:latin typeface="+mj-ea"/>
                <a:ea typeface="+mj-ea"/>
              </a:rPr>
              <a:t>巴半</a:t>
            </a:r>
            <a:r>
              <a:rPr lang="en-US" altLang="zh-CN" sz="3600" b="1" dirty="0" smtClean="0">
                <a:solidFill>
                  <a:srgbClr val="FFFF00"/>
                </a:solidFill>
                <a:latin typeface="+mj-ea"/>
                <a:ea typeface="+mj-ea"/>
              </a:rPr>
              <a:t>=》_____</a:t>
            </a:r>
            <a:endParaRPr lang="en-US" sz="3600" b="1" dirty="0">
              <a:solidFill>
                <a:srgbClr val="FFFF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异旁造词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例：子交</a:t>
            </a:r>
            <a:r>
              <a:rPr lang="en-US" altLang="zh-CN" sz="3600" dirty="0" smtClean="0">
                <a:solidFill>
                  <a:srgbClr val="FF0000"/>
                </a:solidFill>
              </a:rPr>
              <a:t>=》</a:t>
            </a:r>
            <a:r>
              <a:rPr lang="zh-CN" altLang="en-US" sz="3600" dirty="0" smtClean="0">
                <a:solidFill>
                  <a:srgbClr val="FF0000"/>
                </a:solidFill>
              </a:rPr>
              <a:t>学校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pPr marL="550926" indent="-514350"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简楷体" pitchFamily="49" charset="-122"/>
              </a:rPr>
              <a:t>正月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（说服法官的最好方法）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目秀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（眼睛像子弹）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木心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（忙完了）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骨禾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（古时候的读音真好笑）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女非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（事前的准备）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亡石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（事多人少的时候）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咸射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（受人帮忙后该说的话）</a:t>
            </a:r>
            <a:endParaRPr lang="en-US" altLang="zh-CN" sz="3200" dirty="0" smtClean="0">
              <a:solidFill>
                <a:srgbClr val="FFFF00"/>
              </a:solidFill>
              <a:ea typeface="汉鼎简楷体" pitchFamily="49" charset="-122"/>
            </a:endParaRPr>
          </a:p>
          <a:p>
            <a:pPr marL="550926" indent="-514350">
              <a:buAutoNum type="arabicPeriod"/>
            </a:pP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成头</a:t>
            </a:r>
            <a:r>
              <a:rPr lang="en-US" altLang="zh-CN" sz="3200" dirty="0" smtClean="0">
                <a:solidFill>
                  <a:srgbClr val="FFFF00"/>
                </a:solidFill>
                <a:ea typeface="汉鼎简楷体" pitchFamily="49" charset="-122"/>
              </a:rPr>
              <a:t>=》_____</a:t>
            </a:r>
            <a:r>
              <a:rPr lang="zh-CN" altLang="en-US" sz="3200" dirty="0" smtClean="0">
                <a:solidFill>
                  <a:srgbClr val="FFFF00"/>
                </a:solidFill>
                <a:ea typeface="汉鼎简楷体" pitchFamily="49" charset="-122"/>
              </a:rPr>
              <a:t>（称赞别人不撒谎）</a:t>
            </a:r>
            <a:endParaRPr lang="en-US" sz="3200" dirty="0">
              <a:solidFill>
                <a:srgbClr val="FFFF00"/>
              </a:solidFill>
              <a:ea typeface="汉鼎简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人物成语（看你认识多少古人）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助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为虐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	7.  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门弄斧</a:t>
            </a:r>
            <a:endParaRPr lang="en-US" altLang="zh-CN" sz="3300" dirty="0" smtClean="0">
              <a:solidFill>
                <a:srgbClr val="66FFCC"/>
              </a:solidFill>
              <a:ea typeface="汉鼎简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效颦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8. 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自荐</a:t>
            </a:r>
            <a:endParaRPr lang="en-US" altLang="zh-CN" sz="3300" dirty="0" smtClean="0">
              <a:solidFill>
                <a:srgbClr val="66FFCC"/>
              </a:solidFill>
              <a:ea typeface="汉鼎简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逐日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9. 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才尽</a:t>
            </a:r>
            <a:endParaRPr lang="en-US" altLang="zh-CN" sz="3300" dirty="0" smtClean="0">
              <a:solidFill>
                <a:srgbClr val="66FFCC"/>
              </a:solidFill>
              <a:ea typeface="汉鼎简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补天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10.______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再世</a:t>
            </a:r>
            <a:endParaRPr lang="en-US" altLang="zh-CN" sz="3300" dirty="0" smtClean="0">
              <a:solidFill>
                <a:srgbClr val="66FFCC"/>
              </a:solidFill>
              <a:ea typeface="汉鼎简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梦蝶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11.______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割席</a:t>
            </a:r>
            <a:endParaRPr lang="en-US" altLang="zh-CN" sz="3300" dirty="0" smtClean="0">
              <a:solidFill>
                <a:srgbClr val="66FFCC"/>
              </a:solidFill>
              <a:ea typeface="汉鼎简楷体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规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随</a:t>
            </a:r>
            <a:r>
              <a:rPr lang="en-US" altLang="zh-CN" sz="3300" dirty="0" smtClean="0">
                <a:solidFill>
                  <a:srgbClr val="66FFCC"/>
                </a:solidFill>
                <a:ea typeface="汉鼎简楷体" pitchFamily="49" charset="-122"/>
              </a:rPr>
              <a:t>	12.______</a:t>
            </a:r>
            <a:r>
              <a:rPr lang="zh-CN" altLang="en-US" sz="3300" dirty="0" smtClean="0">
                <a:solidFill>
                  <a:srgbClr val="66FFCC"/>
                </a:solidFill>
                <a:ea typeface="汉鼎简楷体" pitchFamily="49" charset="-122"/>
              </a:rPr>
              <a:t>三迁</a:t>
            </a:r>
            <a:endParaRPr lang="en-US" sz="3300" dirty="0">
              <a:solidFill>
                <a:srgbClr val="66FFCC"/>
              </a:solidFill>
              <a:ea typeface="汉鼎简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zh-CN" altLang="en-US" dirty="0" smtClean="0"/>
              <a:t>成语典故（一）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5334000"/>
          </a:xfrm>
        </p:spPr>
        <p:txBody>
          <a:bodyPr>
            <a:normAutofit/>
          </a:bodyPr>
          <a:lstStyle/>
          <a:p>
            <a:pPr marL="550926" indent="-514350">
              <a:buNone/>
            </a:pPr>
            <a:r>
              <a:rPr lang="zh-CN" altLang="en-US" sz="3600" dirty="0" smtClean="0">
                <a:solidFill>
                  <a:srgbClr val="FF0000"/>
                </a:solidFill>
                <a:ea typeface="汉鼎简隶变" pitchFamily="49" charset="-122"/>
              </a:rPr>
              <a:t>下列各项成语与那些古代名人有关？</a:t>
            </a:r>
            <a:endParaRPr lang="en-US" altLang="zh-CN" sz="3600" dirty="0" smtClean="0">
              <a:solidFill>
                <a:srgbClr val="FF00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破缸救人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5.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卧薪尝胆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闻鸡起舞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6.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代父从军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胯下之辱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7.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东山再起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负荆请罪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8.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尽忠报国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>
                <a:solidFill>
                  <a:srgbClr val="FFFF00"/>
                </a:solidFill>
                <a:ea typeface="汉鼎简隶变" pitchFamily="49" charset="-122"/>
              </a:rPr>
              <a:t>才高八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斗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10.</a:t>
            </a:r>
            <a:r>
              <a:rPr lang="zh-CN" altLang="en-US" sz="4200" smtClean="0">
                <a:solidFill>
                  <a:srgbClr val="FFFF00"/>
                </a:solidFill>
                <a:ea typeface="汉鼎简隶变" pitchFamily="49" charset="-122"/>
              </a:rPr>
              <a:t>完璧归赵</a:t>
            </a:r>
            <a:endParaRPr lang="en-US" sz="4200" dirty="0">
              <a:solidFill>
                <a:srgbClr val="FFFF00"/>
              </a:solidFill>
              <a:ea typeface="汉鼎简隶变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zh-CN" altLang="en-US" dirty="0" smtClean="0"/>
              <a:t>成语典故（二）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5334000"/>
          </a:xfrm>
        </p:spPr>
        <p:txBody>
          <a:bodyPr>
            <a:normAutofit/>
          </a:bodyPr>
          <a:lstStyle/>
          <a:p>
            <a:pPr marL="550926" indent="-514350">
              <a:buNone/>
            </a:pPr>
            <a:r>
              <a:rPr lang="zh-CN" altLang="en-US" sz="3600" dirty="0" smtClean="0">
                <a:solidFill>
                  <a:srgbClr val="FF0000"/>
                </a:solidFill>
                <a:ea typeface="汉鼎简隶变" pitchFamily="49" charset="-122"/>
              </a:rPr>
              <a:t>下列各项成语与那些古代名人有关？</a:t>
            </a:r>
            <a:endParaRPr lang="en-US" altLang="zh-CN" sz="3600" dirty="0" smtClean="0">
              <a:solidFill>
                <a:srgbClr val="FF00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反清复明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6.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勇除三害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割席绝交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7.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一字千金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有教无类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8.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鞠躬尽瘁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浩然正气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9. 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北海牧羊</a:t>
            </a:r>
            <a:endParaRPr lang="en-US" altLang="zh-CN" sz="4200" dirty="0" smtClean="0">
              <a:solidFill>
                <a:srgbClr val="FFFF00"/>
              </a:solidFill>
              <a:ea typeface="汉鼎简隶变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老马识途</a:t>
            </a:r>
            <a:r>
              <a:rPr lang="en-US" altLang="zh-CN" sz="4200" dirty="0" smtClean="0">
                <a:solidFill>
                  <a:srgbClr val="FFFF00"/>
                </a:solidFill>
                <a:ea typeface="汉鼎简隶变" pitchFamily="49" charset="-122"/>
              </a:rPr>
              <a:t>		10.</a:t>
            </a:r>
            <a:r>
              <a:rPr lang="zh-CN" altLang="en-US" sz="4200" dirty="0" smtClean="0">
                <a:solidFill>
                  <a:srgbClr val="FFFF00"/>
                </a:solidFill>
                <a:ea typeface="汉鼎简隶变" pitchFamily="49" charset="-122"/>
              </a:rPr>
              <a:t>袒腹东床</a:t>
            </a:r>
            <a:endParaRPr lang="en-US" sz="4200" dirty="0">
              <a:solidFill>
                <a:srgbClr val="FFFF00"/>
              </a:solidFill>
              <a:ea typeface="汉鼎简隶变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历史人物姓名猜、猜、猜！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24400"/>
          </a:xfrm>
        </p:spPr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小心火烛（元朝国君）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转悲为喜（孔子的杰出弟子之一）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留一盏灯（明代反拟古派的散文家）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皇帝奠基（宋代政治改革家）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酬神保佑（东晋名人，非常有钱）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不问今事（神话中的人物）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开卷有益（刘邦身边的重臣）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火山爆发（女真族最怕的汉人将领）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</a:rPr>
              <a:t>高丽来信（刘邦主要的武将）</a:t>
            </a:r>
            <a:endParaRPr lang="en-MY" altLang="zh-CN" dirty="0" smtClean="0">
              <a:solidFill>
                <a:srgbClr val="FFFF00"/>
              </a:solidFill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>
                <a:solidFill>
                  <a:srgbClr val="FFFF00"/>
                </a:solidFill>
              </a:rPr>
              <a:t>唐朝很</a:t>
            </a:r>
            <a:r>
              <a:rPr lang="zh-CN" altLang="en-US" smtClean="0">
                <a:solidFill>
                  <a:srgbClr val="FFFF00"/>
                </a:solidFill>
              </a:rPr>
              <a:t>大（汉武帝时有飞将军称号的将领）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868362"/>
          </a:xfrm>
        </p:spPr>
        <p:txBody>
          <a:bodyPr/>
          <a:lstStyle/>
          <a:p>
            <a:pPr algn="ctr"/>
            <a:r>
              <a:rPr lang="zh-CN" altLang="en-US" dirty="0" smtClean="0">
                <a:ea typeface="汉鼎繁颜体" pitchFamily="49" charset="-122"/>
              </a:rPr>
              <a:t>看图猜成语</a:t>
            </a:r>
            <a:endParaRPr lang="en-US" dirty="0">
              <a:ea typeface="汉鼎繁颜体" pitchFamily="49" charset="-122"/>
            </a:endParaRPr>
          </a:p>
        </p:txBody>
      </p:sp>
      <p:pic>
        <p:nvPicPr>
          <p:cNvPr id="4" name="Content Placeholder 3" descr="http://files.xici.net/d157863919.0/http_imgload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197" y="1143000"/>
            <a:ext cx="8763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外国伟人姓名猜、猜、猜！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4983163"/>
          </a:xfrm>
        </p:spPr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伏羲画挂</a:t>
            </a:r>
            <a:r>
              <a:rPr lang="en-US" altLang="zh-CN" dirty="0" smtClean="0">
                <a:solidFill>
                  <a:srgbClr val="FFFF00"/>
                </a:solidFill>
                <a:ea typeface="汉鼎繁特粗宋" pitchFamily="49" charset="-122"/>
              </a:rPr>
              <a:t>		</a:t>
            </a: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好为人师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人工宝石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落英缤纷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博君一笑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不求奢侈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东床快婿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不征女兵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r>
              <a:rPr lang="zh-CN" altLang="en-US" dirty="0" smtClean="0">
                <a:solidFill>
                  <a:srgbClr val="FFFF00"/>
                </a:solidFill>
                <a:ea typeface="汉鼎繁特粗宋" pitchFamily="49" charset="-122"/>
              </a:rPr>
              <a:t>邮递员送信</a:t>
            </a:r>
            <a:endParaRPr lang="en-US" altLang="zh-CN" dirty="0" smtClean="0">
              <a:solidFill>
                <a:srgbClr val="FFFF00"/>
              </a:solidFill>
              <a:ea typeface="汉鼎繁特粗宋" pitchFamily="49" charset="-122"/>
            </a:endParaRPr>
          </a:p>
          <a:p>
            <a:pPr marL="550926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404</TotalTime>
  <Words>636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ＭＳ Ｐゴシック</vt:lpstr>
      <vt:lpstr>宋体</vt:lpstr>
      <vt:lpstr>楷体</vt:lpstr>
      <vt:lpstr>汉鼎简楷体</vt:lpstr>
      <vt:lpstr>汉鼎简隶变</vt:lpstr>
      <vt:lpstr>汉鼎繁特粗宋</vt:lpstr>
      <vt:lpstr>汉鼎繁颜体</vt:lpstr>
      <vt:lpstr>黑体</vt:lpstr>
      <vt:lpstr>Arial</vt:lpstr>
      <vt:lpstr>Franklin Gothic Book</vt:lpstr>
      <vt:lpstr>Levenim MT</vt:lpstr>
      <vt:lpstr>Wingdings 2</vt:lpstr>
      <vt:lpstr>Technic</vt:lpstr>
      <vt:lpstr>声旁造词（字形同音）</vt:lpstr>
      <vt:lpstr>声旁造词（字形异音）</vt:lpstr>
      <vt:lpstr>异旁造词</vt:lpstr>
      <vt:lpstr>人物成语（看你认识多少古人）</vt:lpstr>
      <vt:lpstr>成语典故（一）</vt:lpstr>
      <vt:lpstr>成语典故（二）</vt:lpstr>
      <vt:lpstr>历史人物姓名猜、猜、猜！</vt:lpstr>
      <vt:lpstr>看图猜成语</vt:lpstr>
      <vt:lpstr>外国伟人姓名猜、猜、猜！</vt:lpstr>
      <vt:lpstr>成语字谜</vt:lpstr>
      <vt:lpstr>外国地名</vt:lpstr>
      <vt:lpstr>字谜集锦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声旁造词</dc:title>
  <dc:creator>Owner</dc:creator>
  <cp:lastModifiedBy>Lenovo</cp:lastModifiedBy>
  <cp:revision>36</cp:revision>
  <dcterms:created xsi:type="dcterms:W3CDTF">2006-08-16T00:00:00Z</dcterms:created>
  <dcterms:modified xsi:type="dcterms:W3CDTF">2020-02-10T03:47:23Z</dcterms:modified>
</cp:coreProperties>
</file>