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61" r:id="rId6"/>
    <p:sldId id="262" r:id="rId7"/>
    <p:sldId id="260" r:id="rId8"/>
    <p:sldId id="259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7" r:id="rId19"/>
    <p:sldId id="276" r:id="rId20"/>
    <p:sldId id="272" r:id="rId21"/>
    <p:sldId id="273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4283" y="556327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zh-CN" altLang="en-US" sz="6000" dirty="0">
                <a:solidFill>
                  <a:schemeClr val="accent5">
                    <a:lumMod val="50000"/>
                  </a:schemeClr>
                </a:solidFill>
              </a:rPr>
              <a:t>新诗创作与教学经验分享</a:t>
            </a:r>
            <a:endParaRPr lang="en-MY" sz="6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9020" y="4316132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zh-CN" altLang="en-US" sz="2400" dirty="0">
                <a:solidFill>
                  <a:schemeClr val="accent5">
                    <a:lumMod val="50000"/>
                  </a:schemeClr>
                </a:solidFill>
              </a:rPr>
              <a:t>主讲：刘庆鸿</a:t>
            </a:r>
            <a:endParaRPr lang="en-MY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042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诗歌的基本方法：诗眼</a:t>
            </a:r>
            <a:r>
              <a:rPr lang="en-US" altLang="zh-CN" dirty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亮点</a:t>
            </a:r>
            <a:r>
              <a:rPr lang="en-US" altLang="zh-CN" dirty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关键词</a:t>
            </a:r>
            <a:endParaRPr lang="en-MY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1581664"/>
            <a:ext cx="8915400" cy="4514335"/>
          </a:xfrm>
        </p:spPr>
        <p:txBody>
          <a:bodyPr/>
          <a:lstStyle/>
          <a:p>
            <a:r>
              <a:rPr lang="zh-CN" altLang="en-US" dirty="0"/>
              <a:t>画龙点睛，是紧扣全诗的关键，一旦解读出其涵义，就能更领会其感受思想。</a:t>
            </a:r>
          </a:p>
          <a:p>
            <a:r>
              <a:rPr lang="zh-CN" altLang="en-US" dirty="0"/>
              <a:t>可以是一个意象，一段句子，一个字词。有些诗将之设为题目，有些则将之隐藏。</a:t>
            </a:r>
          </a:p>
          <a:p>
            <a:r>
              <a:rPr lang="zh-CN" altLang="en-US" dirty="0"/>
              <a:t>如：春风又</a:t>
            </a:r>
            <a:r>
              <a:rPr lang="zh-CN" altLang="en-US" dirty="0">
                <a:solidFill>
                  <a:srgbClr val="FF0000"/>
                </a:solidFill>
              </a:rPr>
              <a:t>绿</a:t>
            </a:r>
            <a:r>
              <a:rPr lang="zh-CN" altLang="en-US" dirty="0"/>
              <a:t>江南岸</a:t>
            </a:r>
            <a:endParaRPr lang="en-US" altLang="zh-CN" dirty="0"/>
          </a:p>
          <a:p>
            <a:endParaRPr lang="zh-CN" altLang="en-US" dirty="0"/>
          </a:p>
          <a:p>
            <a:pPr marL="0" indent="0" algn="ctr">
              <a:buNone/>
            </a:pPr>
            <a:r>
              <a:rPr lang="zh-TW" altLang="en-US" sz="2000" b="1" u="sng" dirty="0">
                <a:solidFill>
                  <a:srgbClr val="FF0000"/>
                </a:solidFill>
              </a:rPr>
              <a:t>尊嚴</a:t>
            </a:r>
            <a:r>
              <a:rPr lang="zh-TW" altLang="en-US" sz="2000" b="1" u="sng" dirty="0"/>
              <a:t>◎‪‎蔡仁偉</a:t>
            </a:r>
            <a:endParaRPr lang="en-US" sz="2000" b="1" u="sng" dirty="0"/>
          </a:p>
          <a:p>
            <a:pPr marL="0" indent="0" algn="ctr">
              <a:buNone/>
            </a:pPr>
            <a:r>
              <a:rPr lang="zh-TW" altLang="en-US" sz="2000" dirty="0"/>
              <a:t>原子筆已沒水</a:t>
            </a:r>
            <a:endParaRPr lang="en-US" altLang="zh-TW" sz="2000" dirty="0"/>
          </a:p>
          <a:p>
            <a:pPr marL="0" indent="0" algn="ctr">
              <a:buNone/>
            </a:pPr>
            <a:r>
              <a:rPr lang="zh-TW" altLang="en-US" sz="2000" dirty="0"/>
              <a:t>外表看不出來</a:t>
            </a:r>
          </a:p>
          <a:p>
            <a:pPr marL="0" indent="0" algn="ctr">
              <a:buNone/>
            </a:pPr>
            <a:r>
              <a:rPr lang="zh-TW" altLang="en-US" sz="2000" dirty="0"/>
              <a:t>只要不用</a:t>
            </a:r>
          </a:p>
          <a:p>
            <a:pPr marL="0" indent="0" algn="ctr">
              <a:buNone/>
            </a:pPr>
            <a:r>
              <a:rPr lang="zh-TW" altLang="en-US" sz="2000" dirty="0"/>
              <a:t>就不會被發現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84711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8125" y="1886322"/>
            <a:ext cx="8911687" cy="1787754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dirty="0">
                <a:solidFill>
                  <a:schemeClr val="accent5">
                    <a:lumMod val="50000"/>
                  </a:schemeClr>
                </a:solidFill>
              </a:rPr>
              <a:t>新诗写作教学的基本方法</a:t>
            </a:r>
            <a:br>
              <a:rPr lang="en-US" altLang="zh-CN" sz="5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一些过去指导学生的创作方法</a:t>
            </a:r>
            <a:endParaRPr lang="en-MY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596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11416"/>
            <a:ext cx="8911687" cy="1280890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一、意象经营</a:t>
            </a:r>
            <a:br>
              <a:rPr lang="en-US" altLang="zh-CN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围绕主题</a:t>
            </a:r>
            <a:r>
              <a:rPr lang="en-US" altLang="zh-CN" sz="1800" dirty="0">
                <a:solidFill>
                  <a:schemeClr val="accent5">
                    <a:lumMod val="50000"/>
                  </a:schemeClr>
                </a:solidFill>
              </a:rPr>
              <a:t>/</a:t>
            </a:r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题目进行比喻，并深化意象。</a:t>
            </a:r>
            <a:br>
              <a:rPr lang="en-US" altLang="zh-CN" sz="18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需注意意象的连贯性及新意</a:t>
            </a:r>
            <a:endParaRPr lang="en-MY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79616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buNone/>
            </a:pPr>
            <a:r>
              <a:rPr lang="zh-CN" altLang="en-US" sz="2200" b="1" dirty="0"/>
              <a:t>桑德堡</a:t>
            </a:r>
            <a:r>
              <a:rPr lang="en-US" altLang="zh-CN" sz="2200" b="1" dirty="0"/>
              <a:t>《</a:t>
            </a:r>
            <a:r>
              <a:rPr lang="zh-CN" altLang="en-US" sz="2200" b="1" dirty="0"/>
              <a:t>雾</a:t>
            </a:r>
            <a:r>
              <a:rPr lang="en-US" altLang="zh-CN" sz="2200" b="1" dirty="0"/>
              <a:t>》</a:t>
            </a:r>
          </a:p>
          <a:p>
            <a:pPr marL="0" indent="0">
              <a:buNone/>
            </a:pPr>
            <a:endParaRPr lang="en-US" altLang="zh-CN" sz="2200" b="1" dirty="0"/>
          </a:p>
          <a:p>
            <a:pPr marL="0" indent="0">
              <a:buNone/>
            </a:pPr>
            <a:r>
              <a:rPr lang="zh-CN" altLang="en-US" sz="2200" dirty="0"/>
              <a:t>雾来了，</a:t>
            </a:r>
          </a:p>
          <a:p>
            <a:pPr marL="0" indent="0">
              <a:buNone/>
            </a:pPr>
            <a:r>
              <a:rPr lang="zh-CN" altLang="en-US" sz="2200" dirty="0"/>
              <a:t>踮着猫的细步。</a:t>
            </a:r>
          </a:p>
          <a:p>
            <a:pPr marL="0" indent="0">
              <a:buNone/>
            </a:pPr>
            <a:endParaRPr lang="zh-CN" altLang="en-US" sz="2200" dirty="0"/>
          </a:p>
          <a:p>
            <a:pPr marL="0" indent="0">
              <a:buNone/>
            </a:pPr>
            <a:r>
              <a:rPr lang="zh-CN" altLang="en-US" sz="2200" dirty="0"/>
              <a:t>它弓起腰蹲着，</a:t>
            </a:r>
          </a:p>
          <a:p>
            <a:pPr marL="0" indent="0">
              <a:buNone/>
            </a:pPr>
            <a:r>
              <a:rPr lang="zh-CN" altLang="en-US" sz="2200" dirty="0"/>
              <a:t>静静地俯视</a:t>
            </a:r>
          </a:p>
          <a:p>
            <a:pPr marL="0" indent="0">
              <a:buNone/>
            </a:pPr>
            <a:r>
              <a:rPr lang="zh-CN" altLang="en-US" sz="2200" dirty="0"/>
              <a:t>海港和城市，</a:t>
            </a:r>
          </a:p>
          <a:p>
            <a:pPr marL="0" indent="0">
              <a:buNone/>
            </a:pPr>
            <a:r>
              <a:rPr lang="zh-CN" altLang="en-US" sz="2200" dirty="0"/>
              <a:t>又再往前走。</a:t>
            </a:r>
            <a:endParaRPr lang="en-US" altLang="zh-CN" sz="2200" dirty="0"/>
          </a:p>
          <a:p>
            <a:pPr marL="0" indent="0">
              <a:buNone/>
            </a:pPr>
            <a:endParaRPr lang="en-US" altLang="zh-CN" sz="2200" dirty="0"/>
          </a:p>
          <a:p>
            <a:pPr marL="0" indent="0">
              <a:buNone/>
            </a:pPr>
            <a:endParaRPr lang="en-US" altLang="zh-CN" sz="2200" dirty="0"/>
          </a:p>
          <a:p>
            <a:pPr marL="0" indent="0">
              <a:buNone/>
            </a:pPr>
            <a:r>
              <a:rPr lang="zh-CN" altLang="en-US" sz="2200" b="1" dirty="0"/>
              <a:t>梁宗岱</a:t>
            </a:r>
            <a:r>
              <a:rPr lang="en-US" altLang="zh-CN" sz="2200" b="1" dirty="0"/>
              <a:t>《</a:t>
            </a:r>
            <a:r>
              <a:rPr lang="zh-CN" altLang="en-US" sz="2200" b="1" dirty="0"/>
              <a:t>暮</a:t>
            </a:r>
            <a:r>
              <a:rPr lang="en-US" altLang="zh-CN" sz="2200" b="1" dirty="0"/>
              <a:t>》</a:t>
            </a:r>
          </a:p>
          <a:p>
            <a:pPr marL="0" indent="0">
              <a:buNone/>
            </a:pPr>
            <a:endParaRPr lang="en-US" altLang="zh-CN" sz="2200" dirty="0"/>
          </a:p>
          <a:p>
            <a:pPr marL="0" indent="0">
              <a:buNone/>
            </a:pPr>
            <a:r>
              <a:rPr lang="zh-CN" altLang="en-US" sz="2200" dirty="0"/>
              <a:t>像老尼一般，黄昏</a:t>
            </a:r>
          </a:p>
          <a:p>
            <a:pPr marL="0" indent="0">
              <a:buNone/>
            </a:pPr>
            <a:r>
              <a:rPr lang="zh-CN" altLang="en-US" sz="2200" dirty="0"/>
              <a:t>又从苍古的修道院</a:t>
            </a:r>
          </a:p>
          <a:p>
            <a:pPr marL="0" indent="0">
              <a:buNone/>
            </a:pPr>
            <a:r>
              <a:rPr lang="zh-CN" altLang="en-US" sz="2200" dirty="0"/>
              <a:t>暗淡地迟迟地行近了。</a:t>
            </a:r>
            <a:endParaRPr lang="en-US" altLang="zh-CN" sz="2200" dirty="0"/>
          </a:p>
          <a:p>
            <a:pPr marL="0" indent="0">
              <a:buNone/>
            </a:pPr>
            <a:endParaRPr lang="zh-CN" altLang="en-US" sz="2200" dirty="0"/>
          </a:p>
          <a:p>
            <a:pPr marL="0" indent="0">
              <a:buNone/>
            </a:pPr>
            <a:r>
              <a:rPr lang="zh-CN" altLang="en-US" sz="2200" b="1" dirty="0"/>
              <a:t>夏宇</a:t>
            </a:r>
            <a:r>
              <a:rPr lang="en-US" altLang="zh-CN" sz="2200" b="1" dirty="0"/>
              <a:t>《</a:t>
            </a:r>
            <a:r>
              <a:rPr lang="zh-CN" altLang="en-US" sz="2200" b="1" dirty="0"/>
              <a:t>秋天的哀愁</a:t>
            </a:r>
            <a:r>
              <a:rPr lang="en-US" altLang="zh-CN" sz="2200" b="1" dirty="0"/>
              <a:t>》	</a:t>
            </a:r>
            <a:r>
              <a:rPr lang="zh-CN" altLang="en-US" sz="2200" b="1" dirty="0">
                <a:solidFill>
                  <a:srgbClr val="FF0000"/>
                </a:solidFill>
              </a:rPr>
              <a:t>（题目可玩味）</a:t>
            </a:r>
            <a:endParaRPr lang="en-US" altLang="zh-CN" sz="22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zh-CN" altLang="en-US" sz="2200" dirty="0"/>
              <a:t>完全不愛了的那人坐在對面看我</a:t>
            </a:r>
          </a:p>
          <a:p>
            <a:pPr marL="0" indent="0">
              <a:buNone/>
            </a:pPr>
            <a:r>
              <a:rPr lang="zh-CN" altLang="en-US" sz="2200" dirty="0"/>
              <a:t>像空的宝特瓶不易回收消灭困难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6483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2412" y="203324"/>
            <a:ext cx="9408488" cy="128089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二、善用题目与诗的张力</a:t>
            </a:r>
            <a:b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题目与诗句彷佛说的是两件事，两者之间却有</a:t>
            </a: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着关联（隐喻）</a:t>
            </a:r>
            <a:endParaRPr lang="en-MY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4196" y="1186249"/>
            <a:ext cx="8915400" cy="5671751"/>
          </a:xfrm>
        </p:spPr>
        <p:txBody>
          <a:bodyPr numCol="2"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CN" sz="2000" b="1" dirty="0"/>
              <a:t>《</a:t>
            </a:r>
            <a:r>
              <a:rPr lang="zh-TW" altLang="en-US" sz="2000" b="1" dirty="0"/>
              <a:t>基層員工</a:t>
            </a:r>
            <a:r>
              <a:rPr lang="en-US" altLang="zh-CN" sz="2000" b="1" dirty="0"/>
              <a:t>》</a:t>
            </a:r>
            <a:r>
              <a:rPr lang="zh-TW" altLang="en-US" sz="2000" b="1" dirty="0"/>
              <a:t> 蔡仁偉</a:t>
            </a:r>
          </a:p>
          <a:p>
            <a:pPr marL="0" indent="0">
              <a:buNone/>
            </a:pPr>
            <a:r>
              <a:rPr lang="zh-TW" altLang="en-US" sz="2000" dirty="0"/>
              <a:t>我們</a:t>
            </a:r>
          </a:p>
          <a:p>
            <a:pPr marL="0" indent="0">
              <a:buNone/>
            </a:pPr>
            <a:r>
              <a:rPr lang="zh-TW" altLang="en-US" sz="2000" dirty="0"/>
              <a:t>是秒針</a:t>
            </a:r>
          </a:p>
          <a:p>
            <a:pPr marL="0" indent="0">
              <a:buNone/>
            </a:pPr>
            <a:r>
              <a:rPr lang="zh-TW" altLang="en-US" sz="2000" dirty="0"/>
              <a:t>但人們盯著時鐘看</a:t>
            </a:r>
          </a:p>
          <a:p>
            <a:pPr marL="0" indent="0">
              <a:buNone/>
            </a:pPr>
            <a:r>
              <a:rPr lang="zh-TW" altLang="en-US" sz="2000" dirty="0"/>
              <a:t>永遠只看分針</a:t>
            </a:r>
          </a:p>
          <a:p>
            <a:pPr marL="0" indent="0">
              <a:buNone/>
            </a:pPr>
            <a:r>
              <a:rPr lang="zh-TW" altLang="en-US" sz="2000" dirty="0"/>
              <a:t>和時針</a:t>
            </a:r>
            <a:endParaRPr lang="en-US" altLang="zh-TW" sz="2000" dirty="0"/>
          </a:p>
          <a:p>
            <a:pPr marL="0" indent="0">
              <a:buNone/>
            </a:pPr>
            <a:endParaRPr lang="zh-TW" altLang="en-US" sz="2000" dirty="0"/>
          </a:p>
          <a:p>
            <a:pPr marL="0" indent="0">
              <a:buNone/>
            </a:pPr>
            <a:r>
              <a:rPr lang="en-US" altLang="zh-CN" sz="2000" b="1" dirty="0"/>
              <a:t>《</a:t>
            </a:r>
            <a:r>
              <a:rPr lang="zh-TW" altLang="en-US" sz="2000" b="1" dirty="0"/>
              <a:t>愛與被愛</a:t>
            </a:r>
            <a:r>
              <a:rPr lang="en-US" altLang="zh-CN" sz="2000" b="1" dirty="0"/>
              <a:t>》</a:t>
            </a:r>
            <a:r>
              <a:rPr lang="zh-TW" altLang="en-US" sz="2000" b="1" dirty="0"/>
              <a:t>蔡仁偉</a:t>
            </a:r>
            <a:endParaRPr lang="en-US" sz="2000" dirty="0"/>
          </a:p>
          <a:p>
            <a:pPr marL="0" indent="0">
              <a:buNone/>
            </a:pPr>
            <a:r>
              <a:rPr lang="zh-TW" altLang="en-US" sz="2000" dirty="0"/>
              <a:t>眼睛看不見隱形眼鏡</a:t>
            </a:r>
          </a:p>
          <a:p>
            <a:pPr marL="0" indent="0">
              <a:buNone/>
            </a:pPr>
            <a:r>
              <a:rPr lang="zh-TW" altLang="en-US" sz="2000" dirty="0"/>
              <a:t>但隱形眼鏡讓眼睛</a:t>
            </a:r>
          </a:p>
          <a:p>
            <a:pPr marL="0" indent="0">
              <a:buNone/>
            </a:pPr>
            <a:r>
              <a:rPr lang="zh-TW" altLang="en-US" sz="2000" dirty="0"/>
              <a:t>什麼都看見了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altLang="zh-CN" sz="2000" b="1" dirty="0"/>
              <a:t>《</a:t>
            </a:r>
            <a:r>
              <a:rPr lang="zh-TW" altLang="en-US" sz="2000" b="1" dirty="0"/>
              <a:t>真的非常難過</a:t>
            </a:r>
            <a:r>
              <a:rPr lang="en-US" altLang="zh-CN" sz="2000" b="1" dirty="0"/>
              <a:t>》</a:t>
            </a:r>
            <a:r>
              <a:rPr lang="zh-TW" altLang="en-US" sz="2000" b="1" dirty="0"/>
              <a:t>假牙</a:t>
            </a:r>
            <a:endParaRPr lang="en-US" altLang="zh-TW" sz="2000" b="1" dirty="0"/>
          </a:p>
          <a:p>
            <a:pPr marL="0" indent="0">
              <a:buNone/>
            </a:pPr>
            <a:r>
              <a:rPr lang="zh-TW" altLang="en-US" sz="2000" dirty="0"/>
              <a:t>忘記你</a:t>
            </a:r>
          </a:p>
          <a:p>
            <a:pPr marL="0" indent="0">
              <a:buNone/>
            </a:pPr>
            <a:r>
              <a:rPr lang="zh-TW" altLang="en-US" sz="2000" dirty="0"/>
              <a:t>為什麼這樣容易？</a:t>
            </a:r>
            <a:endParaRPr lang="en-US" altLang="zh-TW" sz="2000" dirty="0"/>
          </a:p>
          <a:p>
            <a:pPr marL="0" indent="0">
              <a:buNone/>
            </a:pPr>
            <a:r>
              <a:rPr lang="en-US" altLang="zh-CN" sz="2000" b="1" dirty="0"/>
              <a:t>《</a:t>
            </a:r>
            <a:r>
              <a:rPr lang="zh-TW" altLang="en-US" sz="2000" b="1" dirty="0"/>
              <a:t>偷情</a:t>
            </a:r>
            <a:r>
              <a:rPr lang="en-US" altLang="zh-CN" sz="2000" b="1" dirty="0"/>
              <a:t>》</a:t>
            </a:r>
            <a:r>
              <a:rPr lang="zh-TW" altLang="en-US" sz="2000" b="1" dirty="0"/>
              <a:t>蔡仁偉</a:t>
            </a:r>
            <a:endParaRPr lang="en-US" altLang="zh-TW" sz="2000" b="1" dirty="0"/>
          </a:p>
          <a:p>
            <a:pPr marL="0" indent="0">
              <a:buNone/>
            </a:pPr>
            <a:r>
              <a:rPr lang="zh-TW" altLang="en-US" sz="2000" dirty="0"/>
              <a:t>樹和樹雖然等距分開</a:t>
            </a:r>
          </a:p>
          <a:p>
            <a:pPr marL="0" indent="0">
              <a:buNone/>
            </a:pPr>
            <a:r>
              <a:rPr lang="zh-TW" altLang="en-US" sz="2000" dirty="0"/>
              <a:t>但地上的樹影全都</a:t>
            </a:r>
          </a:p>
          <a:p>
            <a:pPr marL="0" indent="0">
              <a:buNone/>
            </a:pPr>
            <a:r>
              <a:rPr lang="zh-TW" altLang="en-US" sz="2000" dirty="0"/>
              <a:t>疊在一起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altLang="zh-CN" b="1" dirty="0"/>
              <a:t>《</a:t>
            </a:r>
            <a:r>
              <a:rPr lang="zh-CN" altLang="en-US" b="1" dirty="0"/>
              <a:t>政治</a:t>
            </a:r>
            <a:r>
              <a:rPr lang="en-US" altLang="zh-CN" b="1" dirty="0"/>
              <a:t>》</a:t>
            </a:r>
            <a:r>
              <a:rPr lang="zh-CN" altLang="en-US" b="1" dirty="0"/>
              <a:t>初二同学的作品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我家有两只仓鼠</a:t>
            </a:r>
          </a:p>
          <a:p>
            <a:pPr marL="0" indent="0">
              <a:buNone/>
            </a:pPr>
            <a:r>
              <a:rPr lang="zh-CN" altLang="en-US" dirty="0"/>
              <a:t>一只黑色     一只白色</a:t>
            </a:r>
          </a:p>
          <a:p>
            <a:pPr marL="0" indent="0">
              <a:buNone/>
            </a:pPr>
            <a:r>
              <a:rPr lang="zh-CN" altLang="en-US" dirty="0"/>
              <a:t>可是黑的叫小白</a:t>
            </a:r>
          </a:p>
          <a:p>
            <a:pPr marL="0" indent="0">
              <a:buNone/>
            </a:pPr>
            <a:r>
              <a:rPr lang="zh-CN" altLang="en-US" dirty="0"/>
              <a:t>白的却叫小黑</a:t>
            </a: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en-US" altLang="zh-CN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暗恋</a:t>
            </a:r>
            <a:r>
              <a:rPr lang="en-US" altLang="zh-CN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  <a:r>
              <a:rPr lang="zh-CN" alt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初二同学作品</a:t>
            </a:r>
            <a:endParaRPr lang="en-US" altLang="zh-CN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r>
              <a:rPr lang="zh-CN" altLang="en-US" dirty="0"/>
              <a:t>看完精彩的前言</a:t>
            </a:r>
          </a:p>
          <a:p>
            <a:pPr marL="0" indent="0">
              <a:buNone/>
            </a:pPr>
            <a:r>
              <a:rPr lang="zh-CN" altLang="en-US" dirty="0"/>
              <a:t>却没勇气去细读内容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65402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27600"/>
            <a:ext cx="8911687" cy="1280890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三、可把新诗写得有趣</a:t>
            </a:r>
            <a:b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通过趣味诱发其兴趣或创作动机</a:t>
            </a:r>
            <a:endParaRPr lang="en-MY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8054"/>
            <a:ext cx="8915400" cy="5374060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zh-CN" altLang="en-US" b="1" dirty="0"/>
              <a:t>假牙</a:t>
            </a:r>
            <a:r>
              <a:rPr lang="en-US" altLang="zh-CN" b="1" dirty="0"/>
              <a:t>《</a:t>
            </a:r>
            <a:r>
              <a:rPr lang="zh-CN" altLang="en-US" b="1" dirty="0"/>
              <a:t>鄉愁</a:t>
            </a:r>
            <a:r>
              <a:rPr lang="en-US" altLang="zh-CN" b="1" dirty="0"/>
              <a:t>》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那年去非洲旅行</a:t>
            </a:r>
          </a:p>
          <a:p>
            <a:pPr marL="0" indent="0">
              <a:buNone/>
            </a:pPr>
            <a:r>
              <a:rPr lang="zh-TW" altLang="en-US" dirty="0"/>
              <a:t>他爸爸被獅子吃掉</a:t>
            </a:r>
          </a:p>
          <a:p>
            <a:pPr marL="0" indent="0">
              <a:buNone/>
            </a:pPr>
            <a:r>
              <a:rPr lang="zh-TW" altLang="en-US" dirty="0"/>
              <a:t>他媽媽被鱷魚吃掉</a:t>
            </a:r>
          </a:p>
          <a:p>
            <a:pPr marL="0" indent="0">
              <a:buNone/>
            </a:pPr>
            <a:r>
              <a:rPr lang="zh-TW" altLang="en-US" dirty="0"/>
              <a:t>他弟弟被黑豹吃掉</a:t>
            </a:r>
          </a:p>
          <a:p>
            <a:pPr marL="0" indent="0">
              <a:buNone/>
            </a:pPr>
            <a:r>
              <a:rPr lang="zh-TW" altLang="en-US" dirty="0"/>
              <a:t>他妹妹被蟒蛇吃掉 </a:t>
            </a:r>
          </a:p>
          <a:p>
            <a:pPr marL="0" indent="0">
              <a:buNone/>
            </a:pPr>
            <a:r>
              <a:rPr lang="zh-TW" altLang="en-US" dirty="0"/>
              <a:t> </a:t>
            </a:r>
          </a:p>
          <a:p>
            <a:pPr marL="0" indent="0">
              <a:buNone/>
            </a:pPr>
            <a:r>
              <a:rPr lang="zh-TW" altLang="en-US" dirty="0"/>
              <a:t>現在每逢想家</a:t>
            </a:r>
          </a:p>
          <a:p>
            <a:pPr marL="0" indent="0">
              <a:buNone/>
            </a:pPr>
            <a:r>
              <a:rPr lang="zh-TW" altLang="en-US" dirty="0"/>
              <a:t>他就去參觀動物園 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b="1" dirty="0"/>
              <a:t>假牙</a:t>
            </a:r>
            <a:r>
              <a:rPr lang="en-US" altLang="zh-CN" b="1" dirty="0"/>
              <a:t>《</a:t>
            </a:r>
            <a:r>
              <a:rPr lang="zh-TW" altLang="en-US" b="1" dirty="0"/>
              <a:t>地球是圓的</a:t>
            </a:r>
            <a:r>
              <a:rPr lang="en-US" altLang="zh-CN" b="1" dirty="0"/>
              <a:t>》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她千辛萬苦來到世界的盡頭</a:t>
            </a:r>
          </a:p>
          <a:p>
            <a:pPr marL="0" indent="0">
              <a:buNone/>
            </a:pPr>
            <a:r>
              <a:rPr lang="zh-TW" altLang="en-US" dirty="0"/>
              <a:t>看見隔壁賣菜頭粿的阿嫂 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CN" altLang="en-US" dirty="0"/>
              <a:t>蔡仁偉</a:t>
            </a:r>
            <a:r>
              <a:rPr lang="en-US" altLang="zh-CN" dirty="0"/>
              <a:t>《</a:t>
            </a:r>
            <a:r>
              <a:rPr lang="zh-CN" altLang="en-US" dirty="0"/>
              <a:t>悲劇</a:t>
            </a:r>
            <a:r>
              <a:rPr lang="en-US" altLang="zh-CN" dirty="0"/>
              <a:t>》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公主被王子吻醒</a:t>
            </a:r>
          </a:p>
          <a:p>
            <a:pPr marL="0" indent="0">
              <a:buNone/>
            </a:pPr>
            <a:r>
              <a:rPr lang="zh-TW" altLang="en-US" dirty="0"/>
              <a:t>發現四周沒有別人可以選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893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1068149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四、创意</a:t>
            </a:r>
            <a:endParaRPr lang="en-MY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938676"/>
            <a:ext cx="8915400" cy="5919324"/>
          </a:xfrm>
        </p:spPr>
        <p:txBody>
          <a:bodyPr numCol="2">
            <a:noAutofit/>
          </a:bodyPr>
          <a:lstStyle/>
          <a:p>
            <a:pPr marL="0" indent="0">
              <a:buNone/>
            </a:pPr>
            <a:r>
              <a:rPr lang="zh-CN" altLang="en-US" sz="1500" b="1" dirty="0"/>
              <a:t>罗智成</a:t>
            </a:r>
            <a:r>
              <a:rPr lang="en-US" altLang="zh-CN" sz="1500" b="1" dirty="0"/>
              <a:t>《</a:t>
            </a:r>
            <a:r>
              <a:rPr lang="zh-CN" altLang="en-MY" sz="1500" b="1" dirty="0"/>
              <a:t>Ｄ</a:t>
            </a:r>
            <a:r>
              <a:rPr lang="en-MY" altLang="zh-CN" sz="1500" b="1" dirty="0"/>
              <a:t>ear R</a:t>
            </a:r>
            <a:r>
              <a:rPr lang="zh-CN" altLang="en-US" sz="1500" b="1" dirty="0"/>
              <a:t>的白日夢</a:t>
            </a:r>
            <a:r>
              <a:rPr lang="en-US" altLang="zh-CN" sz="1500" b="1" dirty="0"/>
              <a:t>》</a:t>
            </a:r>
            <a:endParaRPr lang="zh-CN" altLang="en-US" sz="1500" b="1" dirty="0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zh-TW" altLang="en-US" sz="1500" dirty="0"/>
              <a:t>一天，在花叢後的水池邊</a:t>
            </a:r>
          </a:p>
          <a:p>
            <a:pPr marL="0" indent="0">
              <a:buNone/>
            </a:pPr>
            <a:r>
              <a:rPr lang="zh-TW" altLang="en-US" sz="1500" dirty="0"/>
              <a:t>聽見兩隻麻雀在拌嘴</a:t>
            </a:r>
          </a:p>
          <a:p>
            <a:pPr marL="0" indent="0">
              <a:buNone/>
            </a:pPr>
            <a:r>
              <a:rPr lang="zh-TW" altLang="en-US" sz="1500" dirty="0"/>
              <a:t>其中一隻說：▽◎</a:t>
            </a:r>
            <a:r>
              <a:rPr lang="en-US" altLang="zh-TW" sz="1500" dirty="0" err="1"/>
              <a:t>ζξ</a:t>
            </a:r>
            <a:endParaRPr lang="en-US" altLang="zh-TW" sz="1500" dirty="0"/>
          </a:p>
          <a:p>
            <a:pPr marL="0" indent="0">
              <a:buNone/>
            </a:pPr>
            <a:r>
              <a:rPr lang="zh-TW" altLang="en-US" sz="1500" dirty="0"/>
              <a:t>另一隻說：△◎◇</a:t>
            </a:r>
            <a:r>
              <a:rPr lang="en-US" altLang="zh-TW" sz="1500" dirty="0"/>
              <a:t>ζ</a:t>
            </a:r>
          </a:p>
          <a:p>
            <a:pPr marL="0" indent="0">
              <a:buNone/>
            </a:pPr>
            <a:r>
              <a:rPr lang="zh-TW" altLang="en-US" sz="1500" dirty="0"/>
              <a:t>另一隻又說：⊙</a:t>
            </a:r>
            <a:r>
              <a:rPr lang="en-US" altLang="zh-TW" sz="1500" dirty="0" err="1"/>
              <a:t>σⅤΘ</a:t>
            </a:r>
            <a:endParaRPr lang="en-US" altLang="zh-TW" sz="1500" dirty="0"/>
          </a:p>
          <a:p>
            <a:pPr marL="0" indent="0">
              <a:buNone/>
            </a:pPr>
            <a:r>
              <a:rPr lang="zh-TW" altLang="en-US" sz="1500" dirty="0"/>
              <a:t>那隻又說：⊙</a:t>
            </a:r>
            <a:r>
              <a:rPr lang="en-US" altLang="zh-TW" sz="1500" dirty="0" err="1"/>
              <a:t>δΔΦ</a:t>
            </a:r>
            <a:r>
              <a:rPr lang="en-US" altLang="zh-TW" sz="1500" dirty="0"/>
              <a:t>◇</a:t>
            </a:r>
          </a:p>
          <a:p>
            <a:pPr marL="0" indent="0">
              <a:buNone/>
            </a:pPr>
            <a:r>
              <a:rPr lang="zh-TW" altLang="en-US" sz="1500" dirty="0"/>
              <a:t>這時一辦落花落在蓮葉上</a:t>
            </a:r>
          </a:p>
          <a:p>
            <a:pPr marL="0" indent="0">
              <a:buNone/>
            </a:pPr>
            <a:r>
              <a:rPr lang="zh-TW" altLang="en-US" sz="1500" dirty="0"/>
              <a:t>風也適時起了</a:t>
            </a:r>
          </a:p>
          <a:p>
            <a:pPr marL="0" indent="0">
              <a:buNone/>
            </a:pPr>
            <a:r>
              <a:rPr lang="zh-TW" altLang="en-US" sz="1500" dirty="0"/>
              <a:t>我看可能要下雨了</a:t>
            </a:r>
          </a:p>
          <a:p>
            <a:pPr marL="0" indent="0">
              <a:buNone/>
            </a:pPr>
            <a:r>
              <a:rPr lang="zh-TW" altLang="en-US" sz="1500" dirty="0"/>
              <a:t>那隻麻雀又說：</a:t>
            </a:r>
            <a:r>
              <a:rPr lang="en-US" altLang="zh-TW" sz="1500" dirty="0" err="1"/>
              <a:t>Πθ△δ</a:t>
            </a:r>
            <a:endParaRPr lang="en-US" altLang="zh-TW" sz="1500" dirty="0"/>
          </a:p>
          <a:p>
            <a:pPr marL="0" indent="0">
              <a:buNone/>
            </a:pPr>
            <a:r>
              <a:rPr lang="zh-TW" altLang="en-US" sz="1500" dirty="0"/>
              <a:t>沒說完另隻又搶著說：</a:t>
            </a:r>
            <a:r>
              <a:rPr lang="en-US" altLang="zh-TW" sz="1500" dirty="0" err="1"/>
              <a:t>Λξ</a:t>
            </a:r>
            <a:r>
              <a:rPr lang="en-US" altLang="zh-TW" sz="1500" dirty="0"/>
              <a:t>〒≡</a:t>
            </a:r>
          </a:p>
          <a:p>
            <a:pPr marL="0" indent="0">
              <a:buNone/>
            </a:pPr>
            <a:r>
              <a:rPr lang="zh-TW" altLang="en-US" sz="1500" dirty="0"/>
              <a:t>然後雙雙飛走了</a:t>
            </a:r>
          </a:p>
          <a:p>
            <a:pPr marL="0" indent="0">
              <a:buNone/>
            </a:pPr>
            <a:r>
              <a:rPr lang="zh-TW" altLang="en-US" sz="1500" dirty="0"/>
              <a:t>雨下了起來</a:t>
            </a:r>
          </a:p>
          <a:p>
            <a:pPr marL="0" indent="0">
              <a:buNone/>
            </a:pPr>
            <a:r>
              <a:rPr lang="zh-TW" altLang="en-US" sz="1500" dirty="0"/>
              <a:t>一陣露珠搖揚</a:t>
            </a:r>
          </a:p>
          <a:p>
            <a:pPr marL="0" indent="0">
              <a:buNone/>
            </a:pPr>
            <a:endParaRPr lang="en-US" altLang="zh-CN" sz="1500" dirty="0"/>
          </a:p>
          <a:p>
            <a:pPr marL="0" indent="0">
              <a:buNone/>
            </a:pPr>
            <a:endParaRPr lang="en-US" altLang="zh-CN" sz="1500" dirty="0"/>
          </a:p>
          <a:p>
            <a:pPr marL="0" indent="0">
              <a:buNone/>
            </a:pPr>
            <a:endParaRPr lang="en-US" altLang="zh-CN" sz="1500" dirty="0"/>
          </a:p>
          <a:p>
            <a:pPr marL="0" indent="0">
              <a:buNone/>
            </a:pPr>
            <a:endParaRPr lang="en-US" altLang="zh-CN" sz="1500" dirty="0"/>
          </a:p>
          <a:p>
            <a:pPr marL="0" indent="0">
              <a:buNone/>
            </a:pPr>
            <a:endParaRPr lang="en-US" altLang="zh-CN" sz="1500" dirty="0"/>
          </a:p>
          <a:p>
            <a:pPr marL="0" indent="0">
              <a:buNone/>
            </a:pPr>
            <a:r>
              <a:rPr lang="zh-TW" altLang="en-US" sz="1500" dirty="0"/>
              <a:t>麻雀留在原地的對白</a:t>
            </a:r>
          </a:p>
          <a:p>
            <a:pPr marL="0" indent="0">
              <a:buNone/>
            </a:pPr>
            <a:r>
              <a:rPr lang="zh-TW" altLang="en-US" sz="1500" dirty="0"/>
              <a:t>就被風翻譯成：</a:t>
            </a:r>
          </a:p>
          <a:p>
            <a:pPr marL="0" indent="0">
              <a:buNone/>
            </a:pPr>
            <a:r>
              <a:rPr lang="zh-TW" altLang="en-US" sz="1500" dirty="0"/>
              <a:t>「我愛妳至深，至退休於飛翔」</a:t>
            </a:r>
          </a:p>
          <a:p>
            <a:pPr marL="0" indent="0">
              <a:buNone/>
            </a:pPr>
            <a:r>
              <a:rPr lang="zh-TW" altLang="en-US" sz="1500" dirty="0"/>
              <a:t>「我愛你至深，直到喙脫羽白」</a:t>
            </a:r>
            <a:endParaRPr lang="en-US" altLang="zh-TW" sz="1500" dirty="0"/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r>
              <a:rPr lang="zh-TW" altLang="en-US" sz="1500" b="1" dirty="0"/>
              <a:t>唐捐</a:t>
            </a:r>
            <a:r>
              <a:rPr lang="en-US" altLang="zh-TW" sz="1500" b="1" dirty="0"/>
              <a:t>《</a:t>
            </a:r>
            <a:r>
              <a:rPr lang="zh-TW" altLang="en-US" sz="1500" b="1" dirty="0"/>
              <a:t>致歉</a:t>
            </a:r>
            <a:r>
              <a:rPr lang="en-US" altLang="zh-TW" sz="1500" dirty="0"/>
              <a:t>》</a:t>
            </a:r>
          </a:p>
          <a:p>
            <a:pPr marL="0" indent="0">
              <a:buNone/>
            </a:pPr>
            <a:endParaRPr lang="en-US" altLang="zh-TW" sz="1500" dirty="0"/>
          </a:p>
          <a:p>
            <a:pPr marL="0" indent="0">
              <a:buNone/>
            </a:pPr>
            <a:r>
              <a:rPr lang="zh-TW" altLang="en-US" sz="1500" dirty="0"/>
              <a:t>我</a:t>
            </a:r>
            <a:r>
              <a:rPr lang="zh-TW" altLang="en-US" sz="1500" dirty="0">
                <a:solidFill>
                  <a:srgbClr val="FF0000"/>
                </a:solidFill>
              </a:rPr>
              <a:t>抱歉</a:t>
            </a:r>
            <a:r>
              <a:rPr lang="zh-TW" altLang="en-US" sz="1500" dirty="0"/>
              <a:t>时，歉居然</a:t>
            </a:r>
          </a:p>
          <a:p>
            <a:pPr marL="0" indent="0">
              <a:buNone/>
            </a:pPr>
            <a:r>
              <a:rPr lang="zh-TW" altLang="en-US" sz="1500" dirty="0"/>
              <a:t>没有抱住我。啊，歉</a:t>
            </a:r>
          </a:p>
          <a:p>
            <a:pPr marL="0" indent="0">
              <a:buNone/>
            </a:pPr>
            <a:r>
              <a:rPr lang="en-US" altLang="zh-TW" sz="1500" dirty="0"/>
              <a:t>——</a:t>
            </a:r>
            <a:r>
              <a:rPr lang="zh-TW" altLang="en-US" sz="1500" dirty="0"/>
              <a:t>你这美得令人</a:t>
            </a:r>
          </a:p>
          <a:p>
            <a:pPr marL="0" indent="0">
              <a:buNone/>
            </a:pPr>
            <a:r>
              <a:rPr lang="zh-TW" altLang="en-US" sz="1500" dirty="0"/>
              <a:t>发慌的美男子</a:t>
            </a:r>
            <a:r>
              <a:rPr lang="en-US" altLang="zh-TW" sz="1500" dirty="0"/>
              <a:t>——</a:t>
            </a:r>
          </a:p>
          <a:p>
            <a:pPr marL="0" indent="0">
              <a:buNone/>
            </a:pPr>
            <a:r>
              <a:rPr lang="zh-TW" altLang="en-US" sz="1500" dirty="0"/>
              <a:t>再不抱我，我就去</a:t>
            </a:r>
          </a:p>
          <a:p>
            <a:pPr marL="0" indent="0">
              <a:buNone/>
            </a:pPr>
            <a:r>
              <a:rPr lang="zh-TW" altLang="en-US" sz="1500" dirty="0"/>
              <a:t>抱那名丑得令人</a:t>
            </a:r>
          </a:p>
          <a:p>
            <a:pPr marL="0" indent="0">
              <a:buNone/>
            </a:pPr>
            <a:r>
              <a:rPr lang="zh-TW" altLang="en-US" sz="1500" dirty="0"/>
              <a:t>发愤的女子</a:t>
            </a:r>
            <a:r>
              <a:rPr lang="en-US" altLang="zh-TW" sz="1500" dirty="0"/>
              <a:t>——</a:t>
            </a:r>
          </a:p>
          <a:p>
            <a:pPr marL="0" indent="0">
              <a:buNone/>
            </a:pPr>
            <a:r>
              <a:rPr lang="en-US" altLang="zh-TW" sz="1500" dirty="0"/>
              <a:t>	    </a:t>
            </a:r>
            <a:r>
              <a:rPr lang="zh-TW" altLang="en-US" sz="1500" dirty="0"/>
              <a:t>啊，怨。</a:t>
            </a:r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endParaRPr lang="zh-TW" altLang="en-US" sz="1500" dirty="0"/>
          </a:p>
          <a:p>
            <a:pPr marL="0" indent="0">
              <a:buNone/>
            </a:pPr>
            <a:endParaRPr lang="en-US" altLang="zh-CN" sz="1500" dirty="0"/>
          </a:p>
        </p:txBody>
      </p:sp>
    </p:spTree>
    <p:extLst>
      <p:ext uri="{BB962C8B-B14F-4D97-AF65-F5344CB8AC3E}">
        <p14:creationId xmlns:p14="http://schemas.microsoft.com/office/powerpoint/2010/main" val="356360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33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">
                                            <p:txEl>
                                              <p:pRg st="34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">
                                            <p:txEl>
                                              <p:pRg st="35" end="3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56644"/>
            <a:ext cx="8915400" cy="68013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CN" sz="3400" b="1" dirty="0">
                <a:solidFill>
                  <a:schemeClr val="accent5">
                    <a:lumMod val="50000"/>
                  </a:schemeClr>
                </a:solidFill>
              </a:rPr>
              <a:t>《</a:t>
            </a:r>
            <a:r>
              <a:rPr lang="zh-TW" altLang="en-US" sz="3400" b="1" dirty="0">
                <a:solidFill>
                  <a:schemeClr val="accent5">
                    <a:lumMod val="50000"/>
                  </a:schemeClr>
                </a:solidFill>
              </a:rPr>
              <a:t>一首因愛睏在輸入時按錯鍵的情詩</a:t>
            </a:r>
            <a:r>
              <a:rPr lang="en-US" altLang="zh-CN" sz="3400" b="1" dirty="0">
                <a:solidFill>
                  <a:schemeClr val="accent5">
                    <a:lumMod val="50000"/>
                  </a:schemeClr>
                </a:solidFill>
              </a:rPr>
              <a:t>》</a:t>
            </a:r>
            <a:r>
              <a:rPr lang="zh-CN" altLang="en-US" sz="3400" b="1" dirty="0">
                <a:solidFill>
                  <a:schemeClr val="accent5">
                    <a:lumMod val="50000"/>
                  </a:schemeClr>
                </a:solidFill>
              </a:rPr>
              <a:t>陈黎</a:t>
            </a:r>
            <a:endParaRPr lang="zh-TW" altLang="en-US" sz="3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sz="2400" dirty="0"/>
              <a:t>親</a:t>
            </a:r>
            <a:r>
              <a:rPr lang="zh-TW" altLang="en-US" sz="2400" dirty="0">
                <a:solidFill>
                  <a:srgbClr val="FF0000"/>
                </a:solidFill>
              </a:rPr>
              <a:t>礙</a:t>
            </a:r>
            <a:r>
              <a:rPr lang="zh-TW" altLang="en-US" sz="2400" dirty="0"/>
              <a:t>的，我發誓對你</a:t>
            </a:r>
            <a:r>
              <a:rPr lang="zh-TW" altLang="en-US" sz="2400" dirty="0">
                <a:solidFill>
                  <a:srgbClr val="FF0000"/>
                </a:solidFill>
              </a:rPr>
              <a:t>終</a:t>
            </a:r>
            <a:r>
              <a:rPr lang="zh-TW" altLang="en-US" sz="2400" dirty="0"/>
              <a:t>貞</a:t>
            </a:r>
          </a:p>
          <a:p>
            <a:pPr marL="0" indent="0">
              <a:buNone/>
            </a:pPr>
            <a:r>
              <a:rPr lang="zh-TW" altLang="en-US" sz="2400" dirty="0"/>
              <a:t>我想念我們一起</a:t>
            </a:r>
            <a:r>
              <a:rPr lang="zh-TW" altLang="en-US" sz="2400" dirty="0">
                <a:solidFill>
                  <a:srgbClr val="FF0000"/>
                </a:solidFill>
              </a:rPr>
              <a:t>肚</a:t>
            </a:r>
            <a:r>
              <a:rPr lang="zh-TW" altLang="en-US" sz="2400" dirty="0"/>
              <a:t>過的那些</a:t>
            </a:r>
            <a:r>
              <a:rPr lang="zh-TW" altLang="en-US" sz="2400" dirty="0">
                <a:solidFill>
                  <a:srgbClr val="FF0000"/>
                </a:solidFill>
              </a:rPr>
              <a:t>夜</a:t>
            </a:r>
            <a:r>
              <a:rPr lang="zh-TW" altLang="en-US" sz="2400" dirty="0"/>
              <a:t>碗</a:t>
            </a:r>
          </a:p>
          <a:p>
            <a:pPr marL="0" indent="0">
              <a:buNone/>
            </a:pPr>
            <a:r>
              <a:rPr lang="zh-TW" altLang="en-US" sz="2400" dirty="0"/>
              <a:t>那些充</a:t>
            </a:r>
            <a:r>
              <a:rPr lang="zh-TW" altLang="en-US" sz="2400" dirty="0">
                <a:solidFill>
                  <a:srgbClr val="FF0000"/>
                </a:solidFill>
              </a:rPr>
              <a:t>瞞</a:t>
            </a:r>
            <a:r>
              <a:rPr lang="zh-TW" altLang="en-US" sz="2400" dirty="0"/>
              <a:t>喜悅、歡</a:t>
            </a:r>
            <a:r>
              <a:rPr lang="zh-TW" altLang="en-US" sz="2400" dirty="0">
                <a:solidFill>
                  <a:srgbClr val="FF0000"/>
                </a:solidFill>
              </a:rPr>
              <a:t>勒</a:t>
            </a:r>
            <a:r>
              <a:rPr lang="zh-TW" altLang="en-US" sz="2400" dirty="0"/>
              <a:t>、</a:t>
            </a:r>
            <a:r>
              <a:rPr lang="zh-TW" altLang="en-US" sz="2400" dirty="0">
                <a:solidFill>
                  <a:srgbClr val="FF0000"/>
                </a:solidFill>
              </a:rPr>
              <a:t>揉</a:t>
            </a:r>
            <a:r>
              <a:rPr lang="zh-TW" altLang="en-US" sz="2400" dirty="0"/>
              <a:t>情</a:t>
            </a:r>
            <a:r>
              <a:rPr lang="zh-TW" altLang="en-US" sz="2400" dirty="0">
                <a:solidFill>
                  <a:srgbClr val="FF0000"/>
                </a:solidFill>
              </a:rPr>
              <a:t>秘</a:t>
            </a:r>
            <a:r>
              <a:rPr lang="zh-TW" altLang="en-US" sz="2400" dirty="0"/>
              <a:t>意的</a:t>
            </a:r>
          </a:p>
          <a:p>
            <a:pPr marL="0" indent="0">
              <a:buNone/>
            </a:pPr>
            <a:r>
              <a:rPr lang="zh-TW" altLang="en-US" sz="2400" dirty="0">
                <a:solidFill>
                  <a:srgbClr val="FF0000"/>
                </a:solidFill>
              </a:rPr>
              <a:t>牲</a:t>
            </a:r>
            <a:r>
              <a:rPr lang="zh-TW" altLang="en-US" sz="2400" dirty="0"/>
              <a:t>華之夜</a:t>
            </a:r>
          </a:p>
          <a:p>
            <a:pPr marL="0" indent="0">
              <a:buNone/>
            </a:pPr>
            <a:r>
              <a:rPr lang="zh-TW" altLang="en-US" sz="2400" dirty="0"/>
              <a:t>我想念我們一起</a:t>
            </a:r>
            <a:r>
              <a:rPr lang="zh-TW" altLang="en-US" sz="2400" dirty="0">
                <a:solidFill>
                  <a:srgbClr val="FF0000"/>
                </a:solidFill>
              </a:rPr>
              <a:t>淫</a:t>
            </a:r>
            <a:r>
              <a:rPr lang="zh-TW" altLang="en-US" sz="2400" dirty="0"/>
              <a:t>詠過的那些</a:t>
            </a:r>
            <a:r>
              <a:rPr lang="zh-TW" altLang="en-US" sz="2400" dirty="0">
                <a:solidFill>
                  <a:srgbClr val="FF0000"/>
                </a:solidFill>
              </a:rPr>
              <a:t>濕</a:t>
            </a:r>
            <a:r>
              <a:rPr lang="zh-TW" altLang="en-US" sz="2400" dirty="0"/>
              <a:t>歌</a:t>
            </a:r>
          </a:p>
          <a:p>
            <a:pPr marL="0" indent="0">
              <a:buNone/>
            </a:pPr>
            <a:r>
              <a:rPr lang="zh-TW" altLang="en-US" sz="2400" dirty="0"/>
              <a:t>那些生</a:t>
            </a:r>
            <a:r>
              <a:rPr lang="zh-TW" altLang="en-US" sz="2400" dirty="0">
                <a:solidFill>
                  <a:srgbClr val="FF0000"/>
                </a:solidFill>
              </a:rPr>
              <a:t>雞</a:t>
            </a:r>
            <a:r>
              <a:rPr lang="zh-TW" altLang="en-US" sz="2400" dirty="0"/>
              <a:t>勃勃的意象</a:t>
            </a:r>
          </a:p>
          <a:p>
            <a:pPr marL="0" indent="0">
              <a:buNone/>
            </a:pPr>
            <a:r>
              <a:rPr lang="zh-TW" altLang="en-US" sz="2400" dirty="0"/>
              <a:t>在每一個</a:t>
            </a:r>
            <a:r>
              <a:rPr lang="zh-TW" altLang="en-US" sz="2400" dirty="0">
                <a:solidFill>
                  <a:srgbClr val="FF0000"/>
                </a:solidFill>
              </a:rPr>
              <a:t>蔓腸</a:t>
            </a:r>
            <a:r>
              <a:rPr lang="zh-TW" altLang="en-US" sz="2400" dirty="0"/>
              <a:t>如今夜的夜裡</a:t>
            </a:r>
          </a:p>
          <a:p>
            <a:pPr marL="0" indent="0">
              <a:buNone/>
            </a:pPr>
            <a:r>
              <a:rPr lang="zh-TW" altLang="en-US" sz="2400" dirty="0"/>
              <a:t>帶給我飢渴又充</a:t>
            </a:r>
            <a:r>
              <a:rPr lang="zh-TW" altLang="en-US" sz="2400" dirty="0">
                <a:solidFill>
                  <a:srgbClr val="FF0000"/>
                </a:solidFill>
              </a:rPr>
              <a:t>食</a:t>
            </a:r>
            <a:r>
              <a:rPr lang="zh-TW" altLang="en-US" sz="2400" dirty="0"/>
              <a:t>的感覺</a:t>
            </a:r>
          </a:p>
          <a:p>
            <a:pPr marL="0" indent="0">
              <a:buNone/>
            </a:pPr>
            <a:endParaRPr lang="zh-TW" altLang="en-US" sz="2400" dirty="0"/>
          </a:p>
          <a:p>
            <a:pPr marL="0" indent="0">
              <a:buNone/>
            </a:pPr>
            <a:r>
              <a:rPr lang="zh-TW" altLang="en-US" sz="2400" dirty="0">
                <a:solidFill>
                  <a:srgbClr val="FF0000"/>
                </a:solidFill>
              </a:rPr>
              <a:t>侵</a:t>
            </a:r>
            <a:r>
              <a:rPr lang="zh-TW" altLang="en-US" sz="2400" dirty="0"/>
              <a:t>愛的，我對你的愛永遠不</a:t>
            </a:r>
            <a:r>
              <a:rPr lang="zh-TW" altLang="en-US" sz="2400" dirty="0">
                <a:solidFill>
                  <a:srgbClr val="FF0000"/>
                </a:solidFill>
              </a:rPr>
              <a:t>便</a:t>
            </a:r>
          </a:p>
          <a:p>
            <a:pPr marL="0" indent="0">
              <a:buNone/>
            </a:pPr>
            <a:r>
              <a:rPr lang="zh-TW" altLang="en-US" sz="2400" dirty="0"/>
              <a:t>任</a:t>
            </a:r>
            <a:r>
              <a:rPr lang="zh-TW" altLang="en-US" sz="2400" dirty="0">
                <a:solidFill>
                  <a:srgbClr val="FF0000"/>
                </a:solidFill>
              </a:rPr>
              <a:t>肉</a:t>
            </a:r>
            <a:r>
              <a:rPr lang="zh-TW" altLang="en-US" sz="2400" dirty="0"/>
              <a:t>水三千，我只取一</a:t>
            </a:r>
            <a:r>
              <a:rPr lang="zh-TW" altLang="en-US" sz="2400" dirty="0">
                <a:solidFill>
                  <a:srgbClr val="FF0000"/>
                </a:solidFill>
              </a:rPr>
              <a:t>嫖</a:t>
            </a:r>
            <a:r>
              <a:rPr lang="zh-TW" altLang="en-US" sz="2400" dirty="0"/>
              <a:t>飲</a:t>
            </a:r>
          </a:p>
          <a:p>
            <a:pPr marL="0" indent="0">
              <a:buNone/>
            </a:pPr>
            <a:r>
              <a:rPr lang="zh-TW" altLang="en-US" sz="2400" dirty="0"/>
              <a:t>我不</a:t>
            </a:r>
            <a:r>
              <a:rPr lang="zh-TW" altLang="en-US" sz="2400" dirty="0">
                <a:solidFill>
                  <a:srgbClr val="FF0000"/>
                </a:solidFill>
              </a:rPr>
              <a:t>響</a:t>
            </a:r>
            <a:r>
              <a:rPr lang="zh-TW" altLang="en-US" sz="2400" dirty="0"/>
              <a:t>要離開你</a:t>
            </a:r>
          </a:p>
          <a:p>
            <a:pPr marL="0" indent="0">
              <a:buNone/>
            </a:pPr>
            <a:r>
              <a:rPr lang="zh-TW" altLang="en-US" sz="2400" dirty="0"/>
              <a:t>不</a:t>
            </a:r>
            <a:r>
              <a:rPr lang="zh-TW" altLang="en-US" sz="2400" dirty="0">
                <a:solidFill>
                  <a:srgbClr val="FF0000"/>
                </a:solidFill>
              </a:rPr>
              <a:t>響</a:t>
            </a:r>
            <a:r>
              <a:rPr lang="zh-TW" altLang="en-US" sz="2400" dirty="0"/>
              <a:t>要你</a:t>
            </a:r>
            <a:r>
              <a:rPr lang="zh-TW" altLang="en-US" sz="2400" dirty="0">
                <a:solidFill>
                  <a:srgbClr val="FF0000"/>
                </a:solidFill>
              </a:rPr>
              <a:t>獸</a:t>
            </a:r>
            <a:r>
              <a:rPr lang="zh-TW" altLang="en-US" sz="2400" dirty="0"/>
              <a:t>性</a:t>
            </a:r>
            <a:r>
              <a:rPr lang="zh-TW" altLang="en-US" sz="2400" dirty="0">
                <a:solidFill>
                  <a:srgbClr val="FF0000"/>
                </a:solidFill>
              </a:rPr>
              <a:t>搔</a:t>
            </a:r>
            <a:r>
              <a:rPr lang="zh-TW" altLang="en-US" sz="2400" dirty="0"/>
              <a:t>擾</a:t>
            </a:r>
          </a:p>
          <a:p>
            <a:pPr marL="0" indent="0">
              <a:buNone/>
            </a:pPr>
            <a:r>
              <a:rPr lang="zh-TW" altLang="en-US" sz="2400" dirty="0"/>
              <a:t>我們的愛是純</a:t>
            </a:r>
            <a:r>
              <a:rPr lang="zh-TW" altLang="en-US" sz="2400" dirty="0">
                <a:solidFill>
                  <a:srgbClr val="FF0000"/>
                </a:solidFill>
              </a:rPr>
              <a:t>啐</a:t>
            </a:r>
            <a:r>
              <a:rPr lang="zh-TW" altLang="en-US" sz="2400" dirty="0"/>
              <a:t>的，是</a:t>
            </a:r>
            <a:r>
              <a:rPr lang="zh-TW" altLang="en-US" sz="2400" dirty="0">
                <a:solidFill>
                  <a:srgbClr val="FF0000"/>
                </a:solidFill>
              </a:rPr>
              <a:t>捷</a:t>
            </a:r>
            <a:r>
              <a:rPr lang="zh-TW" altLang="en-US" sz="2400" dirty="0"/>
              <a:t>淨的</a:t>
            </a:r>
          </a:p>
          <a:p>
            <a:pPr marL="0" indent="0">
              <a:buNone/>
            </a:pPr>
            <a:r>
              <a:rPr lang="zh-TW" altLang="en-US" sz="2400" dirty="0"/>
              <a:t>如綠色</a:t>
            </a:r>
            <a:r>
              <a:rPr lang="zh-TW" altLang="en-US" sz="2400" dirty="0">
                <a:solidFill>
                  <a:srgbClr val="FF0000"/>
                </a:solidFill>
              </a:rPr>
              <a:t>直</a:t>
            </a:r>
            <a:r>
              <a:rPr lang="zh-TW" altLang="en-US" sz="2400" dirty="0"/>
              <a:t>物，行光合作用</a:t>
            </a:r>
          </a:p>
          <a:p>
            <a:pPr marL="0" indent="0">
              <a:buNone/>
            </a:pPr>
            <a:r>
              <a:rPr lang="zh-TW" altLang="en-US" sz="2400" dirty="0"/>
              <a:t>在日光月光下不眠不羞地交合</a:t>
            </a:r>
          </a:p>
          <a:p>
            <a:pPr marL="0" indent="0">
              <a:buNone/>
            </a:pPr>
            <a:endParaRPr lang="zh-TW" altLang="en-US" sz="2400" dirty="0"/>
          </a:p>
          <a:p>
            <a:pPr marL="0" indent="0">
              <a:buNone/>
            </a:pPr>
            <a:r>
              <a:rPr lang="zh-TW" altLang="en-US" sz="2400" dirty="0"/>
              <a:t>我們的愛是神</a:t>
            </a:r>
            <a:r>
              <a:rPr lang="zh-TW" altLang="en-US" sz="2400" dirty="0">
                <a:solidFill>
                  <a:srgbClr val="FF0000"/>
                </a:solidFill>
              </a:rPr>
              <a:t>剩</a:t>
            </a:r>
            <a:r>
              <a:rPr lang="zh-TW" altLang="en-US" sz="2400" dirty="0"/>
              <a:t>的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88289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92336"/>
            <a:ext cx="8911687" cy="1280890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五、排比法</a:t>
            </a:r>
            <a:br>
              <a:rPr lang="en-US" altLang="zh-CN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末尾要反转，跳脱</a:t>
            </a:r>
            <a:endParaRPr lang="en-MY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73226"/>
            <a:ext cx="8915400" cy="5102703"/>
          </a:xfrm>
        </p:spPr>
        <p:txBody>
          <a:bodyPr numCol="2"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顧城</a:t>
            </a:r>
            <a:r>
              <a:rPr lang="en-US" altLang="zh-CN" dirty="0"/>
              <a:t>《</a:t>
            </a:r>
            <a:r>
              <a:rPr lang="zh-CN" altLang="en-US" dirty="0"/>
              <a:t>感覺</a:t>
            </a:r>
            <a:r>
              <a:rPr lang="en-US" altLang="zh-CN" dirty="0"/>
              <a:t>》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天是灰色的</a:t>
            </a:r>
          </a:p>
          <a:p>
            <a:pPr marL="0" indent="0">
              <a:buNone/>
            </a:pPr>
            <a:r>
              <a:rPr lang="zh-TW" altLang="en-US" dirty="0"/>
              <a:t>路是灰色的</a:t>
            </a:r>
          </a:p>
          <a:p>
            <a:pPr marL="0" indent="0">
              <a:buNone/>
            </a:pPr>
            <a:r>
              <a:rPr lang="zh-TW" altLang="en-US" dirty="0"/>
              <a:t>樓是灰色的</a:t>
            </a:r>
          </a:p>
          <a:p>
            <a:pPr marL="0" indent="0">
              <a:buNone/>
            </a:pPr>
            <a:r>
              <a:rPr lang="zh-TW" altLang="en-US" dirty="0"/>
              <a:t>雨是灰色的</a:t>
            </a:r>
          </a:p>
          <a:p>
            <a:pPr marL="0" indent="0">
              <a:buNone/>
            </a:pPr>
            <a:endParaRPr lang="zh-TW" altLang="en-US" dirty="0"/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在一片死灰中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走過兩個孩子</a:t>
            </a:r>
          </a:p>
          <a:p>
            <a:pPr marL="0" indent="0">
              <a:buNone/>
            </a:pP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一個淡綠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一個鲜红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CN" altLang="en-US" dirty="0"/>
              <a:t>假牙</a:t>
            </a:r>
            <a:r>
              <a:rPr lang="en-US" altLang="zh-CN" dirty="0"/>
              <a:t>《</a:t>
            </a:r>
            <a:r>
              <a:rPr lang="zh-CN" altLang="en-US" dirty="0"/>
              <a:t>無題</a:t>
            </a:r>
            <a:r>
              <a:rPr lang="en-US" altLang="zh-CN" dirty="0"/>
              <a:t>》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zh-TW" altLang="en-US" dirty="0"/>
              <a:t> 他是一個善良的人</a:t>
            </a:r>
          </a:p>
          <a:p>
            <a:pPr marL="0" indent="0">
              <a:buNone/>
            </a:pPr>
            <a:r>
              <a:rPr lang="zh-TW" altLang="en-US" dirty="0"/>
              <a:t> 他有一個善良的妻子</a:t>
            </a:r>
          </a:p>
          <a:p>
            <a:pPr marL="0" indent="0">
              <a:buNone/>
            </a:pPr>
            <a:r>
              <a:rPr lang="zh-TW" altLang="en-US" dirty="0"/>
              <a:t> 一個善良的兒子</a:t>
            </a:r>
          </a:p>
          <a:p>
            <a:pPr marL="0" indent="0">
              <a:buNone/>
            </a:pPr>
            <a:r>
              <a:rPr lang="zh-TW" altLang="en-US" dirty="0"/>
              <a:t> 一個善良的女兒</a:t>
            </a:r>
          </a:p>
          <a:p>
            <a:pPr marL="0" indent="0">
              <a:buNone/>
            </a:pPr>
            <a:r>
              <a:rPr lang="zh-TW" altLang="en-US" dirty="0"/>
              <a:t> 一隻善良的狗</a:t>
            </a:r>
          </a:p>
          <a:p>
            <a:pPr marL="0" indent="0">
              <a:buNone/>
            </a:pPr>
            <a:r>
              <a:rPr lang="zh-TW" altLang="en-US" dirty="0"/>
              <a:t> 一隻善良的貓</a:t>
            </a:r>
          </a:p>
          <a:p>
            <a:pPr marL="0" indent="0">
              <a:buNone/>
            </a:pPr>
            <a:r>
              <a:rPr lang="zh-TW" altLang="en-US" dirty="0"/>
              <a:t> 一缸善良的魚</a:t>
            </a:r>
          </a:p>
          <a:p>
            <a:pPr marL="0" indent="0">
              <a:buNone/>
            </a:pPr>
            <a:r>
              <a:rPr lang="zh-TW" altLang="en-US" dirty="0"/>
              <a:t> 及一排善良的盆栽</a:t>
            </a:r>
          </a:p>
          <a:p>
            <a:pPr marL="0" indent="0">
              <a:buNone/>
            </a:pPr>
            <a:r>
              <a:rPr lang="zh-TW" altLang="en-US" dirty="0"/>
              <a:t> </a:t>
            </a:r>
          </a:p>
          <a:p>
            <a:pPr marL="0" indent="0">
              <a:buNone/>
            </a:pPr>
            <a:r>
              <a:rPr lang="zh-TW" altLang="en-US" dirty="0"/>
              <a:t> </a:t>
            </a:r>
            <a:r>
              <a:rPr lang="zh-TW" altLang="en-US" dirty="0">
                <a:solidFill>
                  <a:srgbClr val="FF0000"/>
                </a:solidFill>
              </a:rPr>
              <a:t>他們都覺得很餓 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348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667265"/>
          </a:xfrm>
        </p:spPr>
        <p:txBody>
          <a:bodyPr>
            <a:normAutofit/>
          </a:bodyPr>
          <a:lstStyle/>
          <a:p>
            <a:r>
              <a:rPr lang="zh-CN" altLang="en-US" dirty="0"/>
              <a:t>指导的学生作品</a:t>
            </a:r>
            <a:endParaRPr lang="en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667265"/>
            <a:ext cx="8915400" cy="6190735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altLang="zh-CN" sz="1600" b="1" dirty="0"/>
              <a:t>《</a:t>
            </a:r>
            <a:r>
              <a:rPr lang="zh-CN" altLang="en-US" sz="1600" b="1" dirty="0"/>
              <a:t>规则</a:t>
            </a:r>
            <a:r>
              <a:rPr lang="en-US" altLang="zh-CN" sz="1600" b="1" dirty="0"/>
              <a:t>》</a:t>
            </a:r>
            <a:r>
              <a:rPr lang="zh-CN" altLang="en-US" sz="1600" b="1" dirty="0"/>
              <a:t>初二的同学</a:t>
            </a:r>
            <a:endParaRPr lang="en-US" altLang="zh-CN" sz="1600" b="1" dirty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zh-CN" altLang="en-US" sz="1600" dirty="0"/>
              <a:t>在家门前贴</a:t>
            </a:r>
          </a:p>
          <a:p>
            <a:pPr marL="0" indent="0">
              <a:buNone/>
            </a:pPr>
            <a:r>
              <a:rPr lang="zh-CN" altLang="en-US" sz="1600" dirty="0"/>
              <a:t>谢绝推销</a:t>
            </a:r>
          </a:p>
          <a:p>
            <a:pPr marL="0" indent="0">
              <a:buNone/>
            </a:pP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/>
              <a:t>池塘旁插着</a:t>
            </a:r>
          </a:p>
          <a:p>
            <a:pPr marL="0" indent="0">
              <a:buNone/>
            </a:pPr>
            <a:r>
              <a:rPr lang="zh-CN" altLang="en-US" sz="1600" dirty="0"/>
              <a:t>谢绝喂食</a:t>
            </a:r>
          </a:p>
          <a:p>
            <a:pPr marL="0" indent="0">
              <a:buNone/>
            </a:pP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/>
              <a:t>校规上写着</a:t>
            </a:r>
          </a:p>
          <a:p>
            <a:pPr marL="0" indent="0">
              <a:buNone/>
            </a:pPr>
            <a:r>
              <a:rPr lang="zh-CN" altLang="en-US" sz="1600" dirty="0"/>
              <a:t>谢绝恋爱</a:t>
            </a:r>
          </a:p>
          <a:p>
            <a:pPr marL="0" indent="0">
              <a:buNone/>
            </a:pP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黑道对警察大喊</a:t>
            </a:r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谢绝卧底</a:t>
            </a:r>
          </a:p>
          <a:p>
            <a:pPr marL="0" indent="0">
              <a:buNone/>
            </a:pPr>
            <a:endParaRPr lang="zh-CN" altLang="en-US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一切井然有序</a:t>
            </a:r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真好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sz="1600" b="1" dirty="0"/>
              <a:t>《</a:t>
            </a:r>
            <a:r>
              <a:rPr lang="zh-CN" altLang="en-US" sz="1600" b="1" dirty="0"/>
              <a:t>校园霸凌</a:t>
            </a:r>
            <a:r>
              <a:rPr lang="en-US" altLang="zh-CN" sz="1600" b="1" dirty="0"/>
              <a:t>》</a:t>
            </a:r>
            <a:r>
              <a:rPr lang="zh-CN" altLang="en-US" sz="1600" b="1" dirty="0"/>
              <a:t>初二的同学</a:t>
            </a:r>
            <a:endParaRPr lang="en-US" altLang="zh-CN" sz="1600" b="1" dirty="0"/>
          </a:p>
          <a:p>
            <a:pPr marL="0" indent="0">
              <a:buNone/>
            </a:pPr>
            <a:endParaRPr lang="en-US" altLang="zh-CN" sz="1600" dirty="0"/>
          </a:p>
          <a:p>
            <a:pPr marL="0" indent="0">
              <a:buNone/>
            </a:pPr>
            <a:r>
              <a:rPr lang="zh-CN" altLang="en-US" sz="1600" dirty="0"/>
              <a:t>明华剪了个圆形</a:t>
            </a:r>
          </a:p>
          <a:p>
            <a:pPr marL="0" indent="0">
              <a:buNone/>
            </a:pPr>
            <a:r>
              <a:rPr lang="zh-CN" altLang="en-US" sz="1600" dirty="0"/>
              <a:t>慧儿剪了个圆形</a:t>
            </a:r>
          </a:p>
          <a:p>
            <a:pPr marL="0" indent="0">
              <a:buNone/>
            </a:pPr>
            <a:r>
              <a:rPr lang="zh-CN" altLang="en-US" sz="1600" dirty="0"/>
              <a:t>德搏剪了个圆形</a:t>
            </a:r>
          </a:p>
          <a:p>
            <a:pPr marL="0" indent="0">
              <a:buNone/>
            </a:pPr>
            <a:r>
              <a:rPr lang="zh-CN" altLang="en-US" sz="1600" dirty="0"/>
              <a:t>唯独我</a:t>
            </a:r>
          </a:p>
          <a:p>
            <a:pPr marL="0" indent="0">
              <a:buNone/>
            </a:pPr>
            <a:r>
              <a:rPr lang="zh-CN" altLang="en-US" sz="1600" dirty="0"/>
              <a:t>剪了个正方形</a:t>
            </a:r>
          </a:p>
          <a:p>
            <a:pPr marL="0" indent="0">
              <a:buNone/>
            </a:pPr>
            <a:endParaRPr lang="zh-CN" altLang="en-US" sz="1600" dirty="0"/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正方形像变魔法一样</a:t>
            </a:r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变成了圆形</a:t>
            </a:r>
          </a:p>
          <a:p>
            <a:pPr marL="0" indent="0">
              <a:buNone/>
            </a:pPr>
            <a:r>
              <a:rPr lang="zh-CN" altLang="en-US" sz="1600" dirty="0">
                <a:solidFill>
                  <a:srgbClr val="FF0000"/>
                </a:solidFill>
              </a:rPr>
              <a:t>皱巴巴的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18862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6834" y="304800"/>
            <a:ext cx="8915400" cy="6491416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altLang="zh-CN" b="1" dirty="0"/>
              <a:t>《</a:t>
            </a:r>
            <a:r>
              <a:rPr lang="zh-CN" altLang="en-US" b="1" dirty="0"/>
              <a:t>坠楼</a:t>
            </a:r>
            <a:r>
              <a:rPr lang="en-US" altLang="zh-CN" b="1" dirty="0"/>
              <a:t>》</a:t>
            </a:r>
            <a:r>
              <a:rPr lang="zh-CN" altLang="en-US" b="1" dirty="0"/>
              <a:t>初二的同学</a:t>
            </a:r>
            <a:r>
              <a:rPr lang="en-US" altLang="zh-CN" b="1" dirty="0"/>
              <a:t>	</a:t>
            </a:r>
            <a:r>
              <a:rPr lang="en-US" altLang="zh-CN" dirty="0"/>
              <a:t>		</a:t>
            </a:r>
          </a:p>
          <a:p>
            <a:pPr marL="0" indent="0">
              <a:buNone/>
            </a:pPr>
            <a:r>
              <a:rPr lang="zh-CN" altLang="en-US" dirty="0"/>
              <a:t>飞起来了</a:t>
            </a:r>
          </a:p>
          <a:p>
            <a:pPr marL="0" indent="0">
              <a:buNone/>
            </a:pPr>
            <a:r>
              <a:rPr lang="zh-CN" altLang="en-US" dirty="0"/>
              <a:t>飞起来了</a:t>
            </a:r>
          </a:p>
          <a:p>
            <a:pPr marL="0" indent="0">
              <a:buNone/>
            </a:pPr>
            <a:r>
              <a:rPr lang="zh-CN" altLang="en-US" dirty="0"/>
              <a:t>飞起来了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小孩</a:t>
            </a:r>
            <a:r>
              <a:rPr lang="zh-CN" altLang="en-US" dirty="0">
                <a:solidFill>
                  <a:srgbClr val="FF0000"/>
                </a:solidFill>
              </a:rPr>
              <a:t>开心</a:t>
            </a:r>
            <a:r>
              <a:rPr lang="zh-CN" altLang="en-US" dirty="0"/>
              <a:t>地</a:t>
            </a:r>
          </a:p>
          <a:p>
            <a:pPr marL="0" indent="0">
              <a:buNone/>
            </a:pPr>
            <a:r>
              <a:rPr lang="zh-CN" altLang="en-US" dirty="0"/>
              <a:t>指着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en-US" altLang="zh-CN" b="1" dirty="0"/>
              <a:t>《</a:t>
            </a:r>
            <a:r>
              <a:rPr lang="zh-CN" altLang="en-US" b="1" dirty="0">
                <a:solidFill>
                  <a:srgbClr val="FF0000"/>
                </a:solidFill>
              </a:rPr>
              <a:t>暗恋</a:t>
            </a:r>
            <a:r>
              <a:rPr lang="en-US" altLang="zh-CN" b="1" dirty="0"/>
              <a:t>》</a:t>
            </a:r>
            <a:r>
              <a:rPr lang="zh-CN" altLang="en-US" b="1" dirty="0"/>
              <a:t>初二的同学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我妈告诉我</a:t>
            </a:r>
          </a:p>
          <a:p>
            <a:pPr marL="0" indent="0">
              <a:buNone/>
            </a:pPr>
            <a:r>
              <a:rPr lang="zh-CN" altLang="en-US" dirty="0"/>
              <a:t>别吃那么多那么</a:t>
            </a:r>
            <a:r>
              <a:rPr lang="zh-CN" altLang="en-US" dirty="0">
                <a:solidFill>
                  <a:srgbClr val="FF0000"/>
                </a:solidFill>
              </a:rPr>
              <a:t>酸的腌制类食品</a:t>
            </a:r>
            <a:r>
              <a:rPr lang="zh-CN" altLang="en-US" dirty="0"/>
              <a:t>了</a:t>
            </a:r>
          </a:p>
          <a:p>
            <a:pPr marL="0" indent="0">
              <a:buNone/>
            </a:pPr>
            <a:r>
              <a:rPr lang="zh-CN" altLang="en-US" dirty="0"/>
              <a:t>吃多有害无益</a:t>
            </a:r>
          </a:p>
          <a:p>
            <a:pPr marL="0" indent="0">
              <a:buNone/>
            </a:pPr>
            <a:r>
              <a:rPr lang="zh-CN" altLang="en-US" dirty="0"/>
              <a:t>我回答我妈</a:t>
            </a:r>
          </a:p>
          <a:p>
            <a:pPr marL="0" indent="0">
              <a:buNone/>
            </a:pPr>
            <a:r>
              <a:rPr lang="zh-CN" altLang="en-US" dirty="0"/>
              <a:t>我已经</a:t>
            </a:r>
            <a:r>
              <a:rPr lang="zh-CN" altLang="en-US" dirty="0">
                <a:solidFill>
                  <a:srgbClr val="FF0000"/>
                </a:solidFill>
              </a:rPr>
              <a:t>吮手指</a:t>
            </a:r>
            <a:r>
              <a:rPr lang="zh-CN" altLang="en-US" dirty="0"/>
              <a:t>了这么多年</a:t>
            </a:r>
          </a:p>
          <a:p>
            <a:pPr marL="0" indent="0">
              <a:buNone/>
            </a:pPr>
            <a:r>
              <a:rPr lang="zh-CN" altLang="en-US" dirty="0"/>
              <a:t>还不是</a:t>
            </a:r>
            <a:r>
              <a:rPr lang="zh-CN" altLang="en-US" dirty="0">
                <a:solidFill>
                  <a:srgbClr val="FF0000"/>
                </a:solidFill>
              </a:rPr>
              <a:t>什么事都没发生</a:t>
            </a:r>
            <a:endParaRPr lang="en-US" altLang="zh-CN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CN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 b="1" dirty="0"/>
              <a:t>《</a:t>
            </a:r>
            <a:r>
              <a:rPr lang="zh-CN" altLang="en-US" b="1" dirty="0"/>
              <a:t>墨镜</a:t>
            </a:r>
            <a:r>
              <a:rPr lang="en-US" altLang="zh-CN" b="1" dirty="0"/>
              <a:t>》</a:t>
            </a:r>
            <a:r>
              <a:rPr lang="zh-CN" altLang="en-US" b="1" dirty="0"/>
              <a:t>初二的同学</a:t>
            </a:r>
            <a:endParaRPr lang="en-US" altLang="zh-CN" b="1" dirty="0"/>
          </a:p>
          <a:p>
            <a:pPr marL="0" indent="0">
              <a:buNone/>
            </a:pPr>
            <a:r>
              <a:rPr lang="zh-CN" altLang="en-US" dirty="0"/>
              <a:t>有人受伤了</a:t>
            </a:r>
          </a:p>
          <a:p>
            <a:pPr marL="0" indent="0">
              <a:buNone/>
            </a:pPr>
            <a:r>
              <a:rPr lang="zh-CN" altLang="en-US" dirty="0"/>
              <a:t>快带上墨镜！</a:t>
            </a:r>
          </a:p>
          <a:p>
            <a:pPr marL="0" indent="0">
              <a:buNone/>
            </a:pPr>
            <a:r>
              <a:rPr lang="zh-CN" altLang="en-US" dirty="0"/>
              <a:t>有人病倒了</a:t>
            </a:r>
          </a:p>
          <a:p>
            <a:pPr marL="0" indent="0">
              <a:buNone/>
            </a:pPr>
            <a:r>
              <a:rPr lang="zh-CN" altLang="en-US" dirty="0"/>
              <a:t>快带上墨镜</a:t>
            </a:r>
          </a:p>
          <a:p>
            <a:pPr marL="0" indent="0">
              <a:buNone/>
            </a:pPr>
            <a:r>
              <a:rPr lang="zh-CN" altLang="en-US" dirty="0"/>
              <a:t>有人饿死了</a:t>
            </a:r>
          </a:p>
          <a:p>
            <a:pPr marL="0" indent="0">
              <a:buNone/>
            </a:pPr>
            <a:r>
              <a:rPr lang="zh-CN" altLang="en-US" dirty="0"/>
              <a:t>快带上墨镜！</a:t>
            </a:r>
          </a:p>
          <a:p>
            <a:pPr marL="0" indent="0">
              <a:buNone/>
            </a:pPr>
            <a:endParaRPr lang="zh-CN" altLang="en-US" dirty="0"/>
          </a:p>
          <a:p>
            <a:pPr marL="0" indent="0">
              <a:buNone/>
            </a:pPr>
            <a:r>
              <a:rPr lang="zh-CN" altLang="en-US" dirty="0"/>
              <a:t>对面街卖墨镜的老人</a:t>
            </a:r>
          </a:p>
          <a:p>
            <a:pPr marL="0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笑了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05269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9832" y="6241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zh-CN" altLang="en-US" sz="5400" dirty="0">
                <a:solidFill>
                  <a:schemeClr val="accent5">
                    <a:lumMod val="50000"/>
                  </a:schemeClr>
                </a:solidFill>
              </a:rPr>
              <a:t>个人创作学习期</a:t>
            </a:r>
            <a:endParaRPr lang="en-MY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168" y="2710248"/>
            <a:ext cx="9247444" cy="3616411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/>
              <a:t>中学时期</a:t>
            </a:r>
            <a:r>
              <a:rPr lang="zh-CN" altLang="en-US" sz="1600" dirty="0">
                <a:solidFill>
                  <a:srgbClr val="FF0000"/>
                </a:solidFill>
              </a:rPr>
              <a:t>（模仿、阅读）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altLang="zh-CN" sz="3600" dirty="0"/>
          </a:p>
          <a:p>
            <a:pPr algn="ctr"/>
            <a:r>
              <a:rPr lang="zh-CN" altLang="en-US" sz="3600" dirty="0"/>
              <a:t>学院时期</a:t>
            </a:r>
            <a:r>
              <a:rPr lang="zh-CN" altLang="en-US" sz="1600" dirty="0">
                <a:solidFill>
                  <a:srgbClr val="FF0000"/>
                </a:solidFill>
              </a:rPr>
              <a:t>（创作、理解）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algn="ctr"/>
            <a:endParaRPr lang="en-US" sz="1600" dirty="0">
              <a:solidFill>
                <a:srgbClr val="FF0000"/>
              </a:solidFill>
            </a:endParaRPr>
          </a:p>
          <a:p>
            <a:pPr algn="ctr"/>
            <a:r>
              <a:rPr lang="zh-CN" altLang="en-US" dirty="0">
                <a:solidFill>
                  <a:schemeClr val="tx1"/>
                </a:solidFill>
              </a:rPr>
              <a:t>可多分享诗歌予学生，让学生多阅读</a:t>
            </a:r>
            <a:r>
              <a:rPr lang="en-US" altLang="zh-CN" dirty="0">
                <a:solidFill>
                  <a:schemeClr val="tx1"/>
                </a:solidFill>
              </a:rPr>
              <a:t>/</a:t>
            </a:r>
            <a:r>
              <a:rPr lang="zh-CN" altLang="en-US" dirty="0">
                <a:solidFill>
                  <a:schemeClr val="tx1"/>
                </a:solidFill>
              </a:rPr>
              <a:t>接触</a:t>
            </a:r>
            <a:endParaRPr lang="en-US" altLang="zh-CN" dirty="0">
              <a:solidFill>
                <a:schemeClr val="tx1"/>
              </a:solidFill>
            </a:endParaRPr>
          </a:p>
          <a:p>
            <a:pPr algn="ctr"/>
            <a:r>
              <a:rPr lang="zh-CN" altLang="en-US" dirty="0">
                <a:solidFill>
                  <a:schemeClr val="tx1"/>
                </a:solidFill>
              </a:rPr>
              <a:t>对学生的作品，可分享自己的阅读感受</a:t>
            </a:r>
            <a:r>
              <a:rPr lang="en-US" altLang="zh-CN" dirty="0">
                <a:solidFill>
                  <a:schemeClr val="tx1"/>
                </a:solidFill>
              </a:rPr>
              <a:t>/</a:t>
            </a:r>
            <a:r>
              <a:rPr lang="zh-CN" altLang="en-US" dirty="0">
                <a:solidFill>
                  <a:schemeClr val="tx1"/>
                </a:solidFill>
              </a:rPr>
              <a:t>理解，或请学生分享自己创作时的理念</a:t>
            </a:r>
            <a:endParaRPr lang="en-M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97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1280890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六、图像诗</a:t>
            </a: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（附学生作品及诗人陈黎的诗作）</a:t>
            </a:r>
            <a:br>
              <a:rPr lang="en-MY" altLang="zh-CN" sz="16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注意图像与诗歌含义的联系</a:t>
            </a:r>
            <a:endParaRPr lang="en-MY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22" y="-90616"/>
            <a:ext cx="2791045" cy="6858000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316" y="1810375"/>
            <a:ext cx="3744774" cy="442752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09" y="1280890"/>
            <a:ext cx="4211941" cy="537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318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82378"/>
            <a:ext cx="8911687" cy="1368445"/>
          </a:xfrm>
        </p:spPr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七、拼贴诗</a:t>
            </a: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（附学生作品）</a:t>
            </a:r>
            <a:br>
              <a:rPr lang="en-US" altLang="zh-CN" sz="16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600" dirty="0">
                <a:solidFill>
                  <a:schemeClr val="accent5">
                    <a:lumMod val="50000"/>
                  </a:schemeClr>
                </a:solidFill>
              </a:rPr>
              <a:t>在有限的词汇里，激发学生的创意</a:t>
            </a:r>
            <a:endParaRPr lang="en-MY" sz="1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5418" y="0"/>
            <a:ext cx="5059509" cy="6746013"/>
          </a:xfr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1118" y="1115526"/>
            <a:ext cx="4303509" cy="5742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8716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21673" y="2187496"/>
            <a:ext cx="575824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9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谢谢</a:t>
            </a:r>
            <a:endParaRPr lang="en-MY" sz="9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955" y="3757156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zh-CN" altLang="en-US" sz="1800" dirty="0">
                <a:solidFill>
                  <a:schemeClr val="accent5">
                    <a:lumMod val="50000"/>
                  </a:schemeClr>
                </a:solidFill>
              </a:rPr>
              <a:t>诗无达诂、技无定法</a:t>
            </a:r>
            <a:endParaRPr lang="en-MY" sz="18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5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5400" dirty="0">
                <a:solidFill>
                  <a:schemeClr val="accent5">
                    <a:lumMod val="50000"/>
                  </a:schemeClr>
                </a:solidFill>
              </a:rPr>
              <a:t>新诗的特点</a:t>
            </a:r>
            <a:endParaRPr lang="en-MY" sz="5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形式自由</a:t>
            </a:r>
            <a:r>
              <a:rPr lang="zh-CN" altLang="en-US" sz="1600" dirty="0">
                <a:solidFill>
                  <a:srgbClr val="FF0000"/>
                </a:solidFill>
              </a:rPr>
              <a:t>（白话诗、自由诗、新体诗）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3200" dirty="0"/>
          </a:p>
          <a:p>
            <a:r>
              <a:rPr lang="zh-CN" altLang="en-US" sz="3200" dirty="0"/>
              <a:t>文句凝练</a:t>
            </a:r>
            <a:r>
              <a:rPr lang="zh-CN" altLang="en-US" sz="1600" dirty="0">
                <a:solidFill>
                  <a:srgbClr val="FF0000"/>
                </a:solidFill>
              </a:rPr>
              <a:t>（散文是散步，诗歌是舞蹈）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3200" dirty="0"/>
          </a:p>
          <a:p>
            <a:r>
              <a:rPr lang="zh-CN" altLang="en-US" sz="3200" dirty="0"/>
              <a:t>善用联想、意象、修辞法</a:t>
            </a:r>
            <a:r>
              <a:rPr lang="zh-CN" altLang="en-US" sz="1600" dirty="0">
                <a:solidFill>
                  <a:srgbClr val="FF0000"/>
                </a:solidFill>
              </a:rPr>
              <a:t>（意在言外）</a:t>
            </a:r>
            <a:endParaRPr lang="en-MY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522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诗歌的基本方法：修辞法</a:t>
            </a:r>
            <a:b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活用修辞法就是经营诗句的第一步</a:t>
            </a:r>
            <a:endParaRPr lang="en-MY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与想象有关的修辞：比喻、比拟、象征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与结构、节奏感有关的修辞：排比、反复、层递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与气氛有关的修辞：衬托、婉曲、夸张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中国传统修辞法：赋、比、兴</a:t>
            </a:r>
            <a:r>
              <a:rPr lang="en-US" altLang="zh-CN" dirty="0"/>
              <a:t>……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1592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53749"/>
            <a:ext cx="8911687" cy="1329062"/>
          </a:xfrm>
        </p:spPr>
        <p:txBody>
          <a:bodyPr>
            <a:normAutofit fontScale="90000"/>
          </a:bodyPr>
          <a:lstStyle/>
          <a:p>
            <a:r>
              <a:rPr lang="zh-CN" altLang="en-US" sz="6000" dirty="0">
                <a:solidFill>
                  <a:schemeClr val="accent5">
                    <a:lumMod val="50000"/>
                  </a:schemeClr>
                </a:solidFill>
              </a:rPr>
              <a:t>如何将散文化的句子与诗句？</a:t>
            </a:r>
            <a:br>
              <a:rPr lang="en-US" altLang="zh-CN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2200" dirty="0">
                <a:solidFill>
                  <a:schemeClr val="accent5">
                    <a:lumMod val="50000"/>
                  </a:schemeClr>
                </a:solidFill>
              </a:rPr>
              <a:t>可用修辞法包装</a:t>
            </a:r>
            <a:endParaRPr lang="en-MY" sz="2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481" y="1670239"/>
            <a:ext cx="9352131" cy="48835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/>
              <a:t>       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sz="2000" dirty="0"/>
              <a:t>	</a:t>
            </a:r>
            <a:r>
              <a:rPr lang="zh-CN" altLang="en-US" sz="2200" dirty="0">
                <a:latin typeface="Algerian" panose="04020705040A02060702" pitchFamily="82" charset="0"/>
              </a:rPr>
              <a:t>他</a:t>
            </a:r>
            <a:r>
              <a:rPr lang="zh-TW" altLang="en-US" sz="2200" dirty="0">
                <a:latin typeface="Algerian" panose="04020705040A02060702" pitchFamily="82" charset="0"/>
              </a:rPr>
              <a:t>一</a:t>
            </a:r>
            <a:r>
              <a:rPr lang="zh-CN" altLang="en-US" sz="2200" dirty="0">
                <a:latin typeface="Algerian" panose="04020705040A02060702" pitchFamily="82" charset="0"/>
              </a:rPr>
              <a:t>边</a:t>
            </a:r>
            <a:r>
              <a:rPr lang="zh-TW" altLang="en-US" sz="2200" dirty="0">
                <a:latin typeface="Algerian" panose="04020705040A02060702" pitchFamily="82" charset="0"/>
              </a:rPr>
              <a:t>煮茶、品茶，一</a:t>
            </a:r>
            <a:r>
              <a:rPr lang="zh-CN" altLang="en-US" sz="2200" dirty="0">
                <a:latin typeface="Algerian" panose="04020705040A02060702" pitchFamily="82" charset="0"/>
              </a:rPr>
              <a:t>边</a:t>
            </a:r>
            <a:r>
              <a:rPr lang="zh-TW" altLang="en-US" sz="2200" dirty="0">
                <a:latin typeface="Algerian" panose="04020705040A02060702" pitchFamily="82" charset="0"/>
              </a:rPr>
              <a:t>欣</a:t>
            </a:r>
            <a:r>
              <a:rPr lang="zh-CN" altLang="en-US" sz="2200" dirty="0">
                <a:latin typeface="Algerian" panose="04020705040A02060702" pitchFamily="82" charset="0"/>
              </a:rPr>
              <a:t>赏风</a:t>
            </a:r>
            <a:r>
              <a:rPr lang="zh-TW" altLang="en-US" sz="2200" dirty="0">
                <a:latin typeface="Algerian" panose="04020705040A02060702" pitchFamily="82" charset="0"/>
              </a:rPr>
              <a:t>景</a:t>
            </a: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　↓</a:t>
            </a: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</a:t>
            </a:r>
            <a:r>
              <a:rPr lang="zh-CN" altLang="en-US" sz="2200" dirty="0">
                <a:latin typeface="Algerian" panose="04020705040A02060702" pitchFamily="82" charset="0"/>
              </a:rPr>
              <a:t>他</a:t>
            </a:r>
            <a:r>
              <a:rPr lang="zh-TW" altLang="en-US" sz="2200" dirty="0">
                <a:latin typeface="Algerian" panose="04020705040A02060702" pitchFamily="82" charset="0"/>
              </a:rPr>
              <a:t>用山水把</a:t>
            </a:r>
            <a:r>
              <a:rPr lang="zh-CN" altLang="en-US" sz="2200" dirty="0">
                <a:latin typeface="Algerian" panose="04020705040A02060702" pitchFamily="82" charset="0"/>
              </a:rPr>
              <a:t>风</a:t>
            </a:r>
            <a:r>
              <a:rPr lang="zh-TW" altLang="en-US" sz="2200" dirty="0">
                <a:latin typeface="Algerian" panose="04020705040A02060702" pitchFamily="82" charset="0"/>
              </a:rPr>
              <a:t>景</a:t>
            </a:r>
            <a:r>
              <a:rPr lang="zh-TW" altLang="en-US" sz="2200" dirty="0">
                <a:solidFill>
                  <a:srgbClr val="FF0000"/>
                </a:solidFill>
                <a:latin typeface="Algerian" panose="04020705040A02060702" pitchFamily="82" charset="0"/>
              </a:rPr>
              <a:t>煮</a:t>
            </a:r>
            <a:r>
              <a:rPr lang="zh-TW" altLang="en-US" sz="2200" dirty="0">
                <a:latin typeface="Algerian" panose="04020705040A02060702" pitchFamily="82" charset="0"/>
              </a:rPr>
              <a:t>出來</a:t>
            </a:r>
            <a:r>
              <a:rPr lang="en-US" altLang="zh-TW" sz="2200" dirty="0">
                <a:latin typeface="Algerian" panose="04020705040A02060702" pitchFamily="82" charset="0"/>
              </a:rPr>
              <a:t>					</a:t>
            </a:r>
            <a:r>
              <a:rPr lang="zh-TW" altLang="en-US" sz="2200" dirty="0">
                <a:latin typeface="Algerian" panose="04020705040A02060702" pitchFamily="82" charset="0"/>
              </a:rPr>
              <a:t>   </a:t>
            </a:r>
            <a:r>
              <a:rPr lang="en-US" altLang="zh-TW" sz="2200" dirty="0">
                <a:latin typeface="Algerian" panose="04020705040A02060702" pitchFamily="82" charset="0"/>
              </a:rPr>
              <a:t>	</a:t>
            </a:r>
            <a:r>
              <a:rPr lang="zh-CN" altLang="en-US" sz="2200" dirty="0">
                <a:solidFill>
                  <a:srgbClr val="FF0000"/>
                </a:solidFill>
                <a:latin typeface="Algerian" panose="04020705040A02060702" pitchFamily="82" charset="0"/>
              </a:rPr>
              <a:t>（比拟法运用，煮字是诗眼）</a:t>
            </a:r>
            <a:endParaRPr lang="zh-TW" altLang="en-US" sz="2200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</a:t>
            </a: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</a:t>
            </a: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</a:t>
            </a:r>
            <a:r>
              <a:rPr lang="zh-CN" altLang="en-US" sz="2200" dirty="0">
                <a:latin typeface="Algerian" panose="04020705040A02060702" pitchFamily="82" charset="0"/>
              </a:rPr>
              <a:t>许</a:t>
            </a:r>
            <a:r>
              <a:rPr lang="zh-TW" altLang="en-US" sz="2200" dirty="0">
                <a:latin typeface="Algerian" panose="04020705040A02060702" pitchFamily="82" charset="0"/>
              </a:rPr>
              <a:t>多</a:t>
            </a:r>
            <a:r>
              <a:rPr lang="zh-CN" altLang="en-US" sz="2200" dirty="0">
                <a:latin typeface="Algerian" panose="04020705040A02060702" pitchFamily="82" charset="0"/>
              </a:rPr>
              <a:t>苍蝇</a:t>
            </a:r>
            <a:r>
              <a:rPr lang="zh-TW" altLang="en-US" sz="2200" dirty="0">
                <a:latin typeface="Algerian" panose="04020705040A02060702" pitchFamily="82" charset="0"/>
              </a:rPr>
              <a:t>吸吮著地上即將</a:t>
            </a:r>
            <a:r>
              <a:rPr lang="zh-CN" altLang="en-US" sz="2200" dirty="0">
                <a:latin typeface="Algerian" panose="04020705040A02060702" pitchFamily="82" charset="0"/>
              </a:rPr>
              <a:t>干</a:t>
            </a:r>
            <a:r>
              <a:rPr lang="zh-TW" altLang="en-US" sz="2200" dirty="0">
                <a:latin typeface="Algerian" panose="04020705040A02060702" pitchFamily="82" charset="0"/>
              </a:rPr>
              <a:t>掉的</a:t>
            </a:r>
            <a:r>
              <a:rPr lang="zh-CN" altLang="en-US" sz="2200" dirty="0">
                <a:latin typeface="Algerian" panose="04020705040A02060702" pitchFamily="82" charset="0"/>
              </a:rPr>
              <a:t>血迹</a:t>
            </a:r>
            <a:endParaRPr lang="zh-TW" altLang="en-US" sz="2200" dirty="0">
              <a:latin typeface="Algerian" panose="04020705040A02060702" pitchFamily="82" charset="0"/>
            </a:endParaRP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　↓</a:t>
            </a:r>
          </a:p>
          <a:p>
            <a:pPr marL="0" indent="0">
              <a:buNone/>
            </a:pPr>
            <a:r>
              <a:rPr lang="zh-TW" altLang="en-US" sz="2200" dirty="0">
                <a:latin typeface="Algerian" panose="04020705040A02060702" pitchFamily="82" charset="0"/>
              </a:rPr>
              <a:t>　　一滴</a:t>
            </a:r>
            <a:r>
              <a:rPr lang="zh-CN" altLang="en-US" sz="2200" dirty="0">
                <a:latin typeface="Algerian" panose="04020705040A02060702" pitchFamily="82" charset="0"/>
              </a:rPr>
              <a:t>血迹</a:t>
            </a:r>
            <a:r>
              <a:rPr lang="zh-TW" altLang="en-US" sz="2200" dirty="0">
                <a:latin typeface="Algerian" panose="04020705040A02060702" pitchFamily="82" charset="0"/>
              </a:rPr>
              <a:t>仍在</a:t>
            </a:r>
            <a:r>
              <a:rPr lang="zh-CN" altLang="en-US" sz="2200" dirty="0">
                <a:solidFill>
                  <a:srgbClr val="FF0000"/>
                </a:solidFill>
                <a:latin typeface="Algerian" panose="04020705040A02060702" pitchFamily="82" charset="0"/>
              </a:rPr>
              <a:t>挣扎</a:t>
            </a:r>
            <a:r>
              <a:rPr lang="zh-TW" altLang="en-US" sz="2200" dirty="0">
                <a:latin typeface="Algerian" panose="04020705040A02060702" pitchFamily="82" charset="0"/>
              </a:rPr>
              <a:t>，在</a:t>
            </a:r>
            <a:r>
              <a:rPr lang="zh-CN" altLang="en-US" sz="2200" dirty="0">
                <a:latin typeface="Algerian" panose="04020705040A02060702" pitchFamily="82" charset="0"/>
              </a:rPr>
              <a:t>苍蝇紧</a:t>
            </a:r>
            <a:r>
              <a:rPr lang="zh-TW" altLang="en-US" sz="2200" dirty="0">
                <a:latin typeface="Algerian" panose="04020705040A02060702" pitchFamily="82" charset="0"/>
              </a:rPr>
              <a:t>吸不放的嘴下</a:t>
            </a:r>
            <a:r>
              <a:rPr lang="en-US" altLang="zh-TW" sz="2200" dirty="0">
                <a:latin typeface="Algerian" panose="04020705040A02060702" pitchFamily="82" charset="0"/>
              </a:rPr>
              <a:t>	 </a:t>
            </a:r>
            <a:r>
              <a:rPr lang="zh-CN" altLang="en-US" sz="2200" dirty="0">
                <a:solidFill>
                  <a:srgbClr val="FF0000"/>
                </a:solidFill>
                <a:latin typeface="Algerian" panose="04020705040A02060702" pitchFamily="82" charset="0"/>
              </a:rPr>
              <a:t>（运用比拟法、倒装句突出血迹）</a:t>
            </a:r>
          </a:p>
          <a:p>
            <a:pPr marL="0" indent="0">
              <a:buNone/>
            </a:pPr>
            <a:r>
              <a:rPr lang="zh-TW" altLang="en-US" dirty="0"/>
              <a:t>　　　</a:t>
            </a:r>
          </a:p>
          <a:p>
            <a:pPr marL="0" indent="0">
              <a:buNone/>
            </a:pPr>
            <a:r>
              <a:rPr lang="zh-TW" altLang="en-US" dirty="0"/>
              <a:t>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3461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1714" y="428878"/>
            <a:ext cx="8915400" cy="63117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200" dirty="0"/>
              <a:t>	</a:t>
            </a:r>
            <a:r>
              <a:rPr lang="zh-CN" altLang="en-US" sz="2200" dirty="0"/>
              <a:t>她很孤独</a:t>
            </a:r>
            <a:endParaRPr lang="en-US" altLang="zh-CN" sz="2200" dirty="0"/>
          </a:p>
          <a:p>
            <a:pPr marL="0" indent="0">
              <a:buNone/>
            </a:pPr>
            <a:r>
              <a:rPr lang="en-US" altLang="zh-CN" sz="2200" dirty="0"/>
              <a:t>		</a:t>
            </a:r>
            <a:r>
              <a:rPr lang="zh-CN" altLang="en-US" sz="2200" dirty="0"/>
              <a:t>↓</a:t>
            </a:r>
          </a:p>
          <a:p>
            <a:pPr marL="0" indent="0">
              <a:buNone/>
            </a:pPr>
            <a:r>
              <a:rPr lang="en-US" altLang="zh-CN" sz="2200" dirty="0"/>
              <a:t>	</a:t>
            </a:r>
            <a:r>
              <a:rPr lang="zh-CN" altLang="en-US" sz="2200" dirty="0"/>
              <a:t>她</a:t>
            </a:r>
            <a:r>
              <a:rPr lang="zh-CN" altLang="en-US" sz="2200" dirty="0">
                <a:solidFill>
                  <a:srgbClr val="FF0000"/>
                </a:solidFill>
              </a:rPr>
              <a:t>像</a:t>
            </a:r>
            <a:r>
              <a:rPr lang="zh-CN" altLang="en-US" sz="2200" dirty="0"/>
              <a:t>一棵孤独的仙人掌</a:t>
            </a:r>
            <a:endParaRPr lang="en-US" altLang="zh-CN" sz="2200" dirty="0"/>
          </a:p>
          <a:p>
            <a:pPr marL="0" indent="0">
              <a:buNone/>
            </a:pPr>
            <a:r>
              <a:rPr lang="en-US" altLang="zh-CN" sz="2200" dirty="0"/>
              <a:t>		↓</a:t>
            </a:r>
          </a:p>
          <a:p>
            <a:pPr marL="0" indent="0">
              <a:buNone/>
            </a:pPr>
            <a:r>
              <a:rPr lang="en-US" altLang="zh-CN" sz="2200" dirty="0"/>
              <a:t>	</a:t>
            </a:r>
            <a:r>
              <a:rPr lang="zh-CN" altLang="en-US" sz="2200" dirty="0"/>
              <a:t>她</a:t>
            </a:r>
            <a:r>
              <a:rPr lang="zh-CN" altLang="en-US" sz="2200" dirty="0">
                <a:solidFill>
                  <a:srgbClr val="FF0000"/>
                </a:solidFill>
              </a:rPr>
              <a:t>是</a:t>
            </a:r>
            <a:r>
              <a:rPr lang="zh-CN" altLang="en-US" sz="2200" dirty="0"/>
              <a:t>一棵孤独的</a:t>
            </a:r>
            <a:r>
              <a:rPr lang="zh-CN" altLang="en-US" sz="2200" dirty="0">
                <a:solidFill>
                  <a:srgbClr val="FF0000"/>
                </a:solidFill>
              </a:rPr>
              <a:t>仙人掌</a:t>
            </a:r>
            <a:r>
              <a:rPr lang="en-US" altLang="zh-CN" sz="2200" dirty="0"/>
              <a:t>			</a:t>
            </a:r>
            <a:r>
              <a:rPr lang="zh-CN" altLang="en-US" sz="1600" dirty="0">
                <a:solidFill>
                  <a:srgbClr val="FF0000"/>
                </a:solidFill>
              </a:rPr>
              <a:t>（喻词由像转为是，缩短本体与喻体的距离）</a:t>
            </a:r>
          </a:p>
          <a:p>
            <a:pPr marL="0" indent="0">
              <a:buNone/>
            </a:pPr>
            <a:endParaRPr lang="zh-CN" altLang="en-US" sz="2200" dirty="0"/>
          </a:p>
          <a:p>
            <a:pPr marL="0" indent="0">
              <a:buNone/>
            </a:pPr>
            <a:r>
              <a:rPr lang="en-US" altLang="zh-CN" sz="2200" dirty="0"/>
              <a:t>	</a:t>
            </a:r>
            <a:r>
              <a:rPr lang="zh-CN" altLang="en-US" sz="2200" dirty="0"/>
              <a:t>她暗自伤心</a:t>
            </a:r>
            <a:endParaRPr lang="en-US" altLang="zh-CN" sz="2200" dirty="0"/>
          </a:p>
          <a:p>
            <a:pPr marL="0" indent="0">
              <a:buNone/>
            </a:pPr>
            <a:r>
              <a:rPr lang="en-US" altLang="zh-CN" sz="2200" dirty="0"/>
              <a:t>		</a:t>
            </a:r>
            <a:r>
              <a:rPr lang="zh-CN" altLang="en-US" sz="2200" dirty="0"/>
              <a:t>↓</a:t>
            </a:r>
          </a:p>
          <a:p>
            <a:pPr marL="0" indent="0">
              <a:buNone/>
            </a:pPr>
            <a:r>
              <a:rPr lang="en-US" altLang="zh-CN" sz="2200" dirty="0"/>
              <a:t>	</a:t>
            </a:r>
            <a:r>
              <a:rPr lang="zh-CN" altLang="en-US" sz="2200" dirty="0"/>
              <a:t>她是夜里悄悄落泪的</a:t>
            </a:r>
            <a:r>
              <a:rPr lang="zh-CN" altLang="en-US" sz="2200" dirty="0">
                <a:solidFill>
                  <a:srgbClr val="FF0000"/>
                </a:solidFill>
              </a:rPr>
              <a:t>冷气机</a:t>
            </a:r>
            <a:r>
              <a:rPr lang="en-US" altLang="zh-CN" sz="2200" dirty="0">
                <a:solidFill>
                  <a:srgbClr val="FF0000"/>
                </a:solidFill>
              </a:rPr>
              <a:t>		</a:t>
            </a:r>
            <a:r>
              <a:rPr lang="zh-CN" altLang="en-US" sz="1600" dirty="0">
                <a:solidFill>
                  <a:srgbClr val="FF0000"/>
                </a:solidFill>
              </a:rPr>
              <a:t>（仙人掌与冷气机均为诗的意象）</a:t>
            </a:r>
            <a:endParaRPr lang="en-US" altLang="zh-CN" sz="16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zh-CN" sz="2200" dirty="0"/>
          </a:p>
          <a:p>
            <a:pPr marL="0" indent="0">
              <a:buNone/>
            </a:pPr>
            <a:endParaRPr lang="zh-CN" altLang="en-US" sz="2200" dirty="0"/>
          </a:p>
          <a:p>
            <a:pPr marL="0" indent="0">
              <a:buNone/>
            </a:pPr>
            <a:r>
              <a:rPr lang="en-US" altLang="zh-CN" sz="2000" dirty="0">
                <a:solidFill>
                  <a:srgbClr val="FF0000"/>
                </a:solidFill>
              </a:rPr>
              <a:t>	</a:t>
            </a:r>
            <a:r>
              <a:rPr lang="zh-CN" altLang="en-US" sz="2000" dirty="0">
                <a:solidFill>
                  <a:srgbClr val="FF0000"/>
                </a:solidFill>
              </a:rPr>
              <a:t>（以具体、易知的事去比喻抽象、未知的事。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rgbClr val="FF0000"/>
                </a:solidFill>
              </a:rPr>
              <a:t>	    </a:t>
            </a:r>
            <a:r>
              <a:rPr lang="zh-CN" altLang="en-US" sz="2000" dirty="0">
                <a:solidFill>
                  <a:srgbClr val="FF0000"/>
                </a:solidFill>
              </a:rPr>
              <a:t>多发挥想像力，要具独创性。）</a:t>
            </a:r>
          </a:p>
          <a:p>
            <a:pPr marL="0" indent="0">
              <a:buNone/>
            </a:pPr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401085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310" y="624110"/>
            <a:ext cx="9279302" cy="1280890"/>
          </a:xfrm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诗歌的基本方法：意象</a:t>
            </a:r>
            <a:b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</a:br>
            <a:endParaRPr lang="en-MY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07525"/>
            <a:ext cx="8915400" cy="3777622"/>
          </a:xfrm>
        </p:spPr>
        <p:txBody>
          <a:bodyPr/>
          <a:lstStyle/>
          <a:p>
            <a:r>
              <a:rPr lang="zh-CN" altLang="en-US" dirty="0"/>
              <a:t>事物与内心情感相通。（骆宾王写蝉，李白写月）</a:t>
            </a:r>
          </a:p>
          <a:p>
            <a:r>
              <a:rPr lang="zh-CN" altLang="en-US" dirty="0"/>
              <a:t>事物与内心越契合（但又不落俗套），意象的感染力和说服力越强。</a:t>
            </a:r>
          </a:p>
          <a:p>
            <a:r>
              <a:rPr lang="zh-CN" altLang="en-US" dirty="0"/>
              <a:t>如果明显说出意象的喻义，这意象可视为比喻；</a:t>
            </a:r>
            <a:endParaRPr lang="en-US" altLang="zh-CN" dirty="0"/>
          </a:p>
          <a:p>
            <a:r>
              <a:rPr lang="zh-CN" altLang="en-US" dirty="0"/>
              <a:t>如果不加说明有关意象，或该意象具有文化原型意涵，倾向朦胧和暗示，这意象可视为象征。</a:t>
            </a:r>
            <a:endParaRPr lang="en-US" altLang="zh-CN" dirty="0"/>
          </a:p>
          <a:p>
            <a:r>
              <a:rPr lang="zh-CN" altLang="en-US" dirty="0"/>
              <a:t>如余光中</a:t>
            </a:r>
            <a:r>
              <a:rPr lang="en-US" altLang="zh-CN" dirty="0"/>
              <a:t>《</a:t>
            </a:r>
            <a:r>
              <a:rPr lang="zh-CN" altLang="en-US" dirty="0"/>
              <a:t>乡愁</a:t>
            </a:r>
            <a:r>
              <a:rPr lang="en-US" altLang="zh-CN" dirty="0"/>
              <a:t>》</a:t>
            </a:r>
            <a:r>
              <a:rPr lang="zh-CN" altLang="en-US" dirty="0"/>
              <a:t>里的邮票、船票、坟墓、海峡；</a:t>
            </a:r>
            <a:r>
              <a:rPr lang="en-US" altLang="zh-CN" dirty="0"/>
              <a:t>《</a:t>
            </a:r>
            <a:r>
              <a:rPr lang="zh-CN" altLang="en-US" dirty="0"/>
              <a:t>负荷</a:t>
            </a:r>
            <a:r>
              <a:rPr lang="en-US" altLang="zh-CN" dirty="0"/>
              <a:t>》</a:t>
            </a:r>
            <a:r>
              <a:rPr lang="zh-CN" altLang="en-US" dirty="0"/>
              <a:t>里的陀螺</a:t>
            </a:r>
          </a:p>
        </p:txBody>
      </p:sp>
    </p:spTree>
    <p:extLst>
      <p:ext uri="{BB962C8B-B14F-4D97-AF65-F5344CB8AC3E}">
        <p14:creationId xmlns:p14="http://schemas.microsoft.com/office/powerpoint/2010/main" val="4994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956" y="0"/>
            <a:ext cx="9684050" cy="748477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dirty="0">
                <a:solidFill>
                  <a:schemeClr val="accent5">
                    <a:lumMod val="50000"/>
                  </a:schemeClr>
                </a:solidFill>
              </a:rPr>
              <a:t>例诗：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席慕蓉</a:t>
            </a:r>
            <a:r>
              <a:rPr lang="en-US" altLang="zh-CN" b="1" dirty="0">
                <a:solidFill>
                  <a:schemeClr val="accent5">
                    <a:lumMod val="50000"/>
                  </a:schemeClr>
                </a:solidFill>
              </a:rPr>
              <a:t>《</a:t>
            </a:r>
            <a:r>
              <a:rPr lang="zh-TW" altLang="en-US" b="1" dirty="0">
                <a:solidFill>
                  <a:schemeClr val="accent5">
                    <a:lumMod val="50000"/>
                  </a:schemeClr>
                </a:solidFill>
              </a:rPr>
              <a:t>一棵開花的樹</a:t>
            </a:r>
            <a:r>
              <a:rPr lang="en-US" altLang="zh-CN" b="1" dirty="0">
                <a:solidFill>
                  <a:schemeClr val="accent5">
                    <a:lumMod val="50000"/>
                  </a:schemeClr>
                </a:solidFill>
              </a:rPr>
              <a:t>》</a:t>
            </a:r>
            <a:br>
              <a:rPr lang="en-US" altLang="zh-CN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sz="1800" b="1" dirty="0">
                <a:solidFill>
                  <a:schemeClr val="accent5">
                    <a:lumMod val="50000"/>
                  </a:schemeClr>
                </a:solidFill>
              </a:rPr>
              <a:t>通过意象的画面感，具体而含蓄地写出自己的爱情观</a:t>
            </a:r>
            <a:endParaRPr lang="en-MY" sz="18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0162" y="1095632"/>
            <a:ext cx="9074450" cy="56511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dirty="0"/>
              <a:t>如何讓你遇見我</a:t>
            </a:r>
            <a:r>
              <a:rPr lang="en-US" altLang="zh-TW" dirty="0"/>
              <a:t>					</a:t>
            </a:r>
            <a:r>
              <a:rPr lang="zh-CN" altLang="en-US" dirty="0">
                <a:solidFill>
                  <a:srgbClr val="FF0000"/>
                </a:solidFill>
              </a:rPr>
              <a:t>（设问法）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在</a:t>
            </a:r>
            <a:r>
              <a:rPr lang="zh-TW" altLang="en-US" dirty="0">
                <a:solidFill>
                  <a:srgbClr val="FF0000"/>
                </a:solidFill>
              </a:rPr>
              <a:t>我最美麗的時刻</a:t>
            </a:r>
            <a:r>
              <a:rPr lang="zh-TW" altLang="en-US" dirty="0"/>
              <a:t>　為這</a:t>
            </a:r>
            <a:r>
              <a:rPr lang="en-US" altLang="zh-TW" dirty="0"/>
              <a:t>			</a:t>
            </a:r>
            <a:r>
              <a:rPr lang="zh-CN" altLang="en-US" dirty="0">
                <a:solidFill>
                  <a:srgbClr val="FF0000"/>
                </a:solidFill>
              </a:rPr>
              <a:t>（为悦己者容）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我已在佛前　</a:t>
            </a:r>
            <a:r>
              <a:rPr lang="zh-TW" altLang="en-US" dirty="0">
                <a:solidFill>
                  <a:srgbClr val="00B0F0"/>
                </a:solidFill>
              </a:rPr>
              <a:t>求</a:t>
            </a:r>
            <a:r>
              <a:rPr lang="zh-TW" altLang="en-US" dirty="0"/>
              <a:t>了五百年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B0F0"/>
                </a:solidFill>
              </a:rPr>
              <a:t>求</a:t>
            </a:r>
            <a:r>
              <a:rPr lang="zh-TW" altLang="en-US" dirty="0"/>
              <a:t>他讓我們結一段塵緣</a:t>
            </a:r>
            <a:r>
              <a:rPr lang="en-US" altLang="zh-TW" dirty="0"/>
              <a:t>				</a:t>
            </a:r>
            <a:r>
              <a:rPr lang="zh-CN" altLang="en-US" dirty="0">
                <a:solidFill>
                  <a:srgbClr val="FF0000"/>
                </a:solidFill>
              </a:rPr>
              <a:t>（反复法：强调其虔诚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诗节奏）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　</a:t>
            </a:r>
          </a:p>
          <a:p>
            <a:pPr marL="0" indent="0">
              <a:buNone/>
            </a:pPr>
            <a:r>
              <a:rPr lang="zh-TW" altLang="en-US" dirty="0"/>
              <a:t>佛於是把我化作一棵</a:t>
            </a:r>
            <a:r>
              <a:rPr lang="zh-TW" altLang="en-US" dirty="0">
                <a:solidFill>
                  <a:srgbClr val="FF0000"/>
                </a:solidFill>
              </a:rPr>
              <a:t>樹</a:t>
            </a:r>
            <a:r>
              <a:rPr lang="en-US" altLang="zh-TW" dirty="0">
                <a:solidFill>
                  <a:srgbClr val="FF0000"/>
                </a:solidFill>
              </a:rPr>
              <a:t>				</a:t>
            </a:r>
            <a:r>
              <a:rPr lang="zh-CN" altLang="en-US" dirty="0">
                <a:solidFill>
                  <a:srgbClr val="FF0000"/>
                </a:solidFill>
              </a:rPr>
              <a:t>（为何化作树，不是人？）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長在你必經的路旁</a:t>
            </a:r>
          </a:p>
          <a:p>
            <a:pPr marL="0" indent="0">
              <a:buNone/>
            </a:pPr>
            <a:r>
              <a:rPr lang="zh-TW" altLang="en-US" dirty="0"/>
              <a:t>陽光下</a:t>
            </a:r>
            <a:r>
              <a:rPr lang="zh-TW" altLang="en-US" dirty="0">
                <a:solidFill>
                  <a:srgbClr val="FF0000"/>
                </a:solidFill>
              </a:rPr>
              <a:t>慎重</a:t>
            </a:r>
            <a:r>
              <a:rPr lang="zh-TW" altLang="en-US" dirty="0"/>
              <a:t>地開滿了</a:t>
            </a:r>
            <a:r>
              <a:rPr lang="zh-TW" altLang="en-US" dirty="0">
                <a:solidFill>
                  <a:srgbClr val="FF0000"/>
                </a:solidFill>
              </a:rPr>
              <a:t>花</a:t>
            </a:r>
            <a:r>
              <a:rPr lang="en-US" altLang="zh-TW" dirty="0">
                <a:solidFill>
                  <a:srgbClr val="FF0000"/>
                </a:solidFill>
              </a:rPr>
              <a:t>				</a:t>
            </a:r>
            <a:r>
              <a:rPr lang="zh-CN" altLang="en-US" dirty="0">
                <a:solidFill>
                  <a:srgbClr val="FF0000"/>
                </a:solidFill>
              </a:rPr>
              <a:t>（慎重用得好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比喻：花代表了美好，爱情等）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朵朵都是我前世的盼望</a:t>
            </a:r>
          </a:p>
          <a:p>
            <a:pPr marL="0" indent="0">
              <a:buNone/>
            </a:pPr>
            <a:r>
              <a:rPr lang="zh-TW" altLang="en-US" dirty="0"/>
              <a:t>　</a:t>
            </a:r>
          </a:p>
          <a:p>
            <a:pPr marL="0" indent="0">
              <a:buNone/>
            </a:pPr>
            <a:r>
              <a:rPr lang="zh-TW" altLang="en-US" dirty="0">
                <a:solidFill>
                  <a:srgbClr val="00B0F0"/>
                </a:solidFill>
              </a:rPr>
              <a:t>當你</a:t>
            </a:r>
            <a:r>
              <a:rPr lang="zh-TW" altLang="en-US" dirty="0"/>
              <a:t>走近　請你細聽</a:t>
            </a:r>
          </a:p>
          <a:p>
            <a:pPr marL="0" indent="0">
              <a:buNone/>
            </a:pPr>
            <a:r>
              <a:rPr lang="zh-TW" altLang="en-US" dirty="0"/>
              <a:t>那</a:t>
            </a:r>
            <a:r>
              <a:rPr lang="zh-TW" altLang="en-US" dirty="0">
                <a:solidFill>
                  <a:srgbClr val="FF0000"/>
                </a:solidFill>
              </a:rPr>
              <a:t>顫抖的葉</a:t>
            </a:r>
            <a:r>
              <a:rPr lang="zh-TW" altLang="en-US" dirty="0"/>
              <a:t>是我等待的</a:t>
            </a:r>
            <a:r>
              <a:rPr lang="zh-TW" altLang="en-US" dirty="0">
                <a:solidFill>
                  <a:srgbClr val="FF0000"/>
                </a:solidFill>
              </a:rPr>
              <a:t>熱情</a:t>
            </a:r>
            <a:r>
              <a:rPr lang="en-US" altLang="zh-TW" dirty="0"/>
              <a:t>			</a:t>
            </a:r>
            <a:r>
              <a:rPr lang="zh-CN" altLang="en-US" dirty="0">
                <a:solidFill>
                  <a:srgbClr val="FF0000"/>
                </a:solidFill>
              </a:rPr>
              <a:t>（比喻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比拟</a:t>
            </a:r>
            <a:r>
              <a:rPr lang="en-US" altLang="zh-CN" dirty="0">
                <a:solidFill>
                  <a:srgbClr val="FF0000"/>
                </a:solidFill>
              </a:rPr>
              <a:t>:</a:t>
            </a:r>
            <a:r>
              <a:rPr lang="zh-CN" altLang="en-US" dirty="0">
                <a:solidFill>
                  <a:srgbClr val="FF0000"/>
                </a:solidFill>
              </a:rPr>
              <a:t>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而</a:t>
            </a:r>
            <a:r>
              <a:rPr lang="zh-TW" altLang="en-US" dirty="0">
                <a:solidFill>
                  <a:srgbClr val="00B0F0"/>
                </a:solidFill>
              </a:rPr>
              <a:t>當你</a:t>
            </a:r>
            <a:r>
              <a:rPr lang="zh-TW" altLang="en-US" dirty="0"/>
              <a:t>終於無視地走過</a:t>
            </a:r>
            <a:r>
              <a:rPr lang="en-US" altLang="zh-TW" dirty="0"/>
              <a:t>				</a:t>
            </a:r>
            <a:r>
              <a:rPr lang="zh-CN" altLang="en-US" dirty="0">
                <a:solidFill>
                  <a:srgbClr val="FF0000"/>
                </a:solidFill>
              </a:rPr>
              <a:t>（反复法：强调</a:t>
            </a:r>
            <a:r>
              <a:rPr lang="en-US" altLang="zh-CN" dirty="0">
                <a:solidFill>
                  <a:srgbClr val="FF0000"/>
                </a:solidFill>
              </a:rPr>
              <a:t>/</a:t>
            </a:r>
            <a:r>
              <a:rPr lang="zh-CN" altLang="en-US" dirty="0">
                <a:solidFill>
                  <a:srgbClr val="FF0000"/>
                </a:solidFill>
              </a:rPr>
              <a:t>节奏）</a:t>
            </a:r>
            <a:endParaRPr lang="zh-TW" alt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zh-TW" altLang="en-US" dirty="0"/>
              <a:t>在你身後落了一地的</a:t>
            </a:r>
          </a:p>
          <a:p>
            <a:pPr marL="0" indent="0">
              <a:buNone/>
            </a:pPr>
            <a:r>
              <a:rPr lang="zh-TW" altLang="en-US" dirty="0"/>
              <a:t>朋友啊　那不是花瓣</a:t>
            </a:r>
          </a:p>
          <a:p>
            <a:pPr marL="0" indent="0">
              <a:buNone/>
            </a:pPr>
            <a:r>
              <a:rPr lang="zh-TW" altLang="en-US" dirty="0"/>
              <a:t>是我凋零的心</a:t>
            </a:r>
            <a:r>
              <a:rPr lang="en-US" altLang="zh-TW" dirty="0"/>
              <a:t>						 </a:t>
            </a:r>
            <a:r>
              <a:rPr lang="zh-CN" altLang="en-US" dirty="0">
                <a:solidFill>
                  <a:srgbClr val="FF0000"/>
                </a:solidFill>
              </a:rPr>
              <a:t>（这首诗真正要表达的爱情观是？）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253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诗歌的基本方法：文法</a:t>
            </a:r>
            <a:b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zh-CN" altLang="en-US" dirty="0">
                <a:solidFill>
                  <a:schemeClr val="accent5">
                    <a:lumMod val="50000"/>
                  </a:schemeClr>
                </a:solidFill>
              </a:rPr>
              <a:t>特出的文法表现包括打破语法常规，矛盾修辞法，</a:t>
            </a:r>
            <a:endParaRPr lang="en-MY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3856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100" b="1" dirty="0">
                <a:solidFill>
                  <a:schemeClr val="accent5">
                    <a:lumMod val="50000"/>
                  </a:schemeClr>
                </a:solidFill>
              </a:rPr>
              <a:t>词性的转换（名词变形容词：天空非常希腊；名词变动词：我曾夫过父过）</a:t>
            </a:r>
          </a:p>
          <a:p>
            <a:r>
              <a:rPr lang="zh-CN" altLang="en-US" sz="2100" b="1" dirty="0">
                <a:solidFill>
                  <a:schemeClr val="accent5">
                    <a:lumMod val="50000"/>
                  </a:schemeClr>
                </a:solidFill>
              </a:rPr>
              <a:t>语义的转换（如贬义词变褒义：美丽的错误，甜蜜的负荷）</a:t>
            </a:r>
          </a:p>
          <a:p>
            <a:r>
              <a:rPr lang="zh-CN" altLang="en-US" sz="2100" dirty="0"/>
              <a:t>句子结构的转换（倒装句：为了突出某个词句，或为了音乐感）</a:t>
            </a:r>
          </a:p>
          <a:p>
            <a:r>
              <a:rPr lang="zh-CN" altLang="en-US" sz="2100" dirty="0"/>
              <a:t>精准的句法、不合常规的句法</a:t>
            </a:r>
            <a:endParaRPr lang="en-US" altLang="zh-CN" sz="2100" dirty="0"/>
          </a:p>
          <a:p>
            <a:endParaRPr lang="zh-CN" altLang="en-US" sz="2100" dirty="0"/>
          </a:p>
          <a:p>
            <a:pPr marL="0" indent="0" algn="ctr">
              <a:buNone/>
            </a:pPr>
            <a:r>
              <a:rPr lang="zh-CN" altLang="en-US" sz="2100" b="1" dirty="0"/>
              <a:t>例诗：痖弦</a:t>
            </a:r>
            <a:r>
              <a:rPr lang="en-US" altLang="zh-CN" sz="2100" b="1" dirty="0"/>
              <a:t>《</a:t>
            </a:r>
            <a:r>
              <a:rPr lang="zh-CN" altLang="en-US" sz="2100" b="1" dirty="0"/>
              <a:t>故某省长</a:t>
            </a:r>
            <a:r>
              <a:rPr lang="en-US" altLang="zh-CN" sz="2100" b="1" dirty="0"/>
              <a:t>》</a:t>
            </a:r>
          </a:p>
          <a:p>
            <a:pPr marL="0" indent="0" algn="ctr">
              <a:buNone/>
            </a:pPr>
            <a:endParaRPr lang="en-US" altLang="zh-CN" sz="2100" dirty="0"/>
          </a:p>
          <a:p>
            <a:pPr marL="0" indent="0" algn="ctr">
              <a:buNone/>
            </a:pPr>
            <a:r>
              <a:rPr lang="zh-CN" altLang="en-US" sz="2100" dirty="0"/>
              <a:t>钟鸣七句时</a:t>
            </a:r>
            <a:r>
              <a:rPr lang="zh-CN" altLang="en-US" sz="2100" dirty="0">
                <a:solidFill>
                  <a:srgbClr val="FF0000"/>
                </a:solidFill>
              </a:rPr>
              <a:t>他的前额和崇高突然宣告崩溃</a:t>
            </a:r>
          </a:p>
          <a:p>
            <a:pPr marL="0" indent="0" algn="ctr">
              <a:buNone/>
            </a:pPr>
            <a:r>
              <a:rPr lang="zh-CN" altLang="en-US" sz="2100" dirty="0"/>
              <a:t>在由医生那里</a:t>
            </a:r>
            <a:r>
              <a:rPr lang="zh-CN" altLang="en-US" sz="2100" dirty="0">
                <a:solidFill>
                  <a:srgbClr val="FF0000"/>
                </a:solidFill>
              </a:rPr>
              <a:t>借来的夜</a:t>
            </a:r>
            <a:r>
              <a:rPr lang="zh-CN" altLang="en-US" sz="2100" dirty="0"/>
              <a:t>中</a:t>
            </a:r>
          </a:p>
          <a:p>
            <a:pPr marL="0" indent="0" algn="ctr">
              <a:buNone/>
            </a:pPr>
            <a:r>
              <a:rPr lang="zh-CN" altLang="en-US" sz="2100" dirty="0"/>
              <a:t>在他</a:t>
            </a:r>
            <a:r>
              <a:rPr lang="zh-CN" altLang="en-US" sz="2100" dirty="0">
                <a:solidFill>
                  <a:srgbClr val="FF0000"/>
                </a:solidFill>
              </a:rPr>
              <a:t>悲哀而富贵的皮肤</a:t>
            </a:r>
            <a:r>
              <a:rPr lang="zh-CN" altLang="en-US" sz="2100" dirty="0"/>
              <a:t>底下</a:t>
            </a:r>
            <a:r>
              <a:rPr lang="en-US" altLang="zh-CN" sz="2100" dirty="0"/>
              <a:t>——</a:t>
            </a:r>
          </a:p>
          <a:p>
            <a:pPr marL="0" indent="0" algn="ctr">
              <a:buNone/>
            </a:pPr>
            <a:endParaRPr lang="en-US" altLang="zh-CN" sz="2100" dirty="0"/>
          </a:p>
          <a:p>
            <a:pPr marL="0" indent="0" algn="ctr">
              <a:buNone/>
            </a:pPr>
            <a:r>
              <a:rPr lang="zh-CN" altLang="en-US" sz="2100" dirty="0"/>
              <a:t>合唱终止。</a:t>
            </a:r>
          </a:p>
          <a:p>
            <a:pPr marL="0" indent="0">
              <a:buNone/>
            </a:pP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8583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314</TotalTime>
  <Words>2759</Words>
  <Application>Microsoft Office PowerPoint</Application>
  <PresentationFormat>Widescreen</PresentationFormat>
  <Paragraphs>315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微軟正黑體</vt:lpstr>
      <vt:lpstr>幼圆</vt:lpstr>
      <vt:lpstr>Algerian</vt:lpstr>
      <vt:lpstr>Arial</vt:lpstr>
      <vt:lpstr>Century Gothic</vt:lpstr>
      <vt:lpstr>Wingdings 3</vt:lpstr>
      <vt:lpstr>Wisp</vt:lpstr>
      <vt:lpstr>新诗创作与教学经验分享</vt:lpstr>
      <vt:lpstr>个人创作学习期</vt:lpstr>
      <vt:lpstr>新诗的特点</vt:lpstr>
      <vt:lpstr>诗歌的基本方法：修辞法 活用修辞法就是经营诗句的第一步</vt:lpstr>
      <vt:lpstr>如何将散文化的句子与诗句？ 可用修辞法包装</vt:lpstr>
      <vt:lpstr>PowerPoint Presentation</vt:lpstr>
      <vt:lpstr>诗歌的基本方法：意象 </vt:lpstr>
      <vt:lpstr>例诗：席慕蓉《一棵開花的樹》 通过意象的画面感，具体而含蓄地写出自己的爱情观</vt:lpstr>
      <vt:lpstr>诗歌的基本方法：文法 特出的文法表现包括打破语法常规，矛盾修辞法，</vt:lpstr>
      <vt:lpstr>诗歌的基本方法：诗眼/亮点/关键词</vt:lpstr>
      <vt:lpstr>新诗写作教学的基本方法 一些过去指导学生的创作方法</vt:lpstr>
      <vt:lpstr>一、意象经营 围绕主题/题目进行比喻，并深化意象。 需注意意象的连贯性及新意</vt:lpstr>
      <vt:lpstr>二、善用题目与诗的张力 题目与诗句彷佛说的是两件事，两者之间却有着关联（隐喻）</vt:lpstr>
      <vt:lpstr>三、可把新诗写得有趣 通过趣味诱发其兴趣或创作动机</vt:lpstr>
      <vt:lpstr>四、创意</vt:lpstr>
      <vt:lpstr>PowerPoint Presentation</vt:lpstr>
      <vt:lpstr>五、排比法 末尾要反转，跳脱</vt:lpstr>
      <vt:lpstr>指导的学生作品</vt:lpstr>
      <vt:lpstr>PowerPoint Presentation</vt:lpstr>
      <vt:lpstr>六、图像诗（附学生作品及诗人陈黎的诗作） 注意图像与诗歌含义的联系</vt:lpstr>
      <vt:lpstr>七、拼贴诗（附学生作品） 在有限的词汇里，激发学生的创意</vt:lpstr>
      <vt:lpstr>诗无达诂、技无定法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新诗创作与教学经验分享</dc:title>
  <dc:creator>Windows User</dc:creator>
  <cp:lastModifiedBy>User</cp:lastModifiedBy>
  <cp:revision>33</cp:revision>
  <dcterms:created xsi:type="dcterms:W3CDTF">2019-05-12T07:14:26Z</dcterms:created>
  <dcterms:modified xsi:type="dcterms:W3CDTF">2020-03-08T03:34:25Z</dcterms:modified>
</cp:coreProperties>
</file>