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304" r:id="rId4"/>
    <p:sldId id="308" r:id="rId5"/>
    <p:sldId id="260" r:id="rId6"/>
    <p:sldId id="303" r:id="rId7"/>
    <p:sldId id="313" r:id="rId8"/>
    <p:sldId id="309" r:id="rId9"/>
    <p:sldId id="310" r:id="rId10"/>
    <p:sldId id="261" r:id="rId11"/>
    <p:sldId id="262" r:id="rId12"/>
    <p:sldId id="283" r:id="rId13"/>
    <p:sldId id="263" r:id="rId14"/>
    <p:sldId id="312" r:id="rId15"/>
    <p:sldId id="264" r:id="rId16"/>
    <p:sldId id="306" r:id="rId17"/>
    <p:sldId id="266" r:id="rId18"/>
    <p:sldId id="314" r:id="rId19"/>
    <p:sldId id="315" r:id="rId20"/>
    <p:sldId id="268" r:id="rId21"/>
    <p:sldId id="273" r:id="rId22"/>
    <p:sldId id="275" r:id="rId23"/>
    <p:sldId id="277" r:id="rId24"/>
    <p:sldId id="281" r:id="rId25"/>
    <p:sldId id="284" r:id="rId26"/>
    <p:sldId id="316" r:id="rId27"/>
    <p:sldId id="279" r:id="rId28"/>
    <p:sldId id="282" r:id="rId29"/>
    <p:sldId id="31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59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1FADFE-9403-4933-9249-B06379544AC7}" type="doc">
      <dgm:prSet loTypeId="urn:microsoft.com/office/officeart/2005/8/layout/chevron2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9367863C-4B78-4749-ABBD-7D7B836D722F}">
      <dgm:prSet phldrT="[Text]" custT="1"/>
      <dgm:spPr/>
      <dgm:t>
        <a:bodyPr/>
        <a:lstStyle/>
        <a:p>
          <a:r>
            <a:rPr lang="zh-CN" altLang="en-US" sz="3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早期</a:t>
          </a:r>
          <a:endParaRPr lang="en-US" sz="3200" dirty="0">
            <a:solidFill>
              <a:schemeClr val="tx1"/>
            </a:solidFill>
          </a:endParaRPr>
        </a:p>
      </dgm:t>
    </dgm:pt>
    <dgm:pt modelId="{9872206D-AE93-45E2-B3F0-B3FCF2D1B207}" type="parTrans" cxnId="{4C277768-011C-4BD3-B17C-1375C2B7F5D8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72A112F9-61B3-449F-9DFB-64D87222BD8A}" type="sibTrans" cxnId="{4C277768-011C-4BD3-B17C-1375C2B7F5D8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1788C3AE-2151-4AA4-8131-701B11DCB0BB}">
      <dgm:prSet phldrT="[Text]" custT="1"/>
      <dgm:spPr/>
      <dgm:t>
        <a:bodyPr/>
        <a:lstStyle/>
        <a:p>
          <a:r>
            <a:rPr lang="zh-CN" altLang="en-US" sz="3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以</a:t>
          </a:r>
          <a:r>
            <a:rPr lang="zh-CN" altLang="en-US" sz="3200" b="1" u="sng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游牧、狩猎</a:t>
          </a:r>
          <a:r>
            <a:rPr lang="zh-CN" altLang="en-US" sz="3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为生</a:t>
          </a:r>
          <a:endParaRPr lang="en-US" sz="3200" dirty="0">
            <a:solidFill>
              <a:schemeClr val="tx1"/>
            </a:solidFill>
          </a:endParaRPr>
        </a:p>
      </dgm:t>
    </dgm:pt>
    <dgm:pt modelId="{1DF4B5DB-42BC-4AD3-A16E-D88EEAA2FCD7}" type="parTrans" cxnId="{EF9A94E7-423F-460E-88A6-761222D307E7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126A6B55-5B43-481A-A068-50BDB34ADA89}" type="sibTrans" cxnId="{EF9A94E7-423F-460E-88A6-761222D307E7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AC9F86A4-6680-40E0-AB7F-BBD2E8610C24}">
      <dgm:prSet phldrT="[Text]" custT="1"/>
      <dgm:spPr/>
      <dgm:t>
        <a:bodyPr/>
        <a:lstStyle/>
        <a:p>
          <a:r>
            <a:rPr lang="zh-CN" altLang="en-US" sz="3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今日</a:t>
          </a:r>
          <a:endParaRPr lang="en-US" sz="3200" dirty="0">
            <a:solidFill>
              <a:schemeClr val="tx1"/>
            </a:solidFill>
          </a:endParaRPr>
        </a:p>
      </dgm:t>
    </dgm:pt>
    <dgm:pt modelId="{E6A705F7-41D1-4A0B-AAB4-EF225865B679}" type="parTrans" cxnId="{F4DDFBCD-9571-485C-A541-9D3F1E23ED9D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408A6BE7-6095-4B99-8FA6-3268DF3AC556}" type="sibTrans" cxnId="{F4DDFBCD-9571-485C-A541-9D3F1E23ED9D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587CD806-9D2B-4F8D-8C81-960AD2908D1B}">
      <dgm:prSet phldrT="[Text]" custT="1"/>
      <dgm:spPr/>
      <dgm:t>
        <a:bodyPr/>
        <a:lstStyle/>
        <a:p>
          <a:r>
            <a:rPr lang="zh-CN" altLang="en-US" sz="3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转变为</a:t>
          </a:r>
          <a:r>
            <a:rPr lang="zh-CN" altLang="en-US" sz="3200" b="1" u="sng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商业农业</a:t>
          </a:r>
          <a:r>
            <a:rPr lang="zh-CN" altLang="en-US" sz="3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和</a:t>
          </a:r>
          <a:r>
            <a:rPr lang="zh-CN" altLang="en-US" sz="3200" b="1" u="sng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畜牧区</a:t>
          </a:r>
          <a:endParaRPr lang="en-US" sz="3200" dirty="0">
            <a:solidFill>
              <a:schemeClr val="tx1"/>
            </a:solidFill>
          </a:endParaRPr>
        </a:p>
      </dgm:t>
    </dgm:pt>
    <dgm:pt modelId="{22D5291A-3643-408D-A55B-9C49A646357E}" type="parTrans" cxnId="{E8F82AFE-650E-49A9-86E5-86DDF2479DD3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263DFE3A-EE51-430D-848A-7D77E9D3F8E5}" type="sibTrans" cxnId="{E8F82AFE-650E-49A9-86E5-86DDF2479DD3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5635502D-7985-4061-90BA-87E4D72CA1DB}">
      <dgm:prSet phldrT="[Text]" custT="1"/>
      <dgm:spPr/>
      <dgm:t>
        <a:bodyPr/>
        <a:lstStyle/>
        <a:p>
          <a:r>
            <a:rPr lang="zh-CN" altLang="en-US" sz="3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生产</a:t>
          </a:r>
          <a:r>
            <a:rPr lang="zh-CN" altLang="en-US" sz="3200" b="1" u="sng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小麦、玉米、牛肉、羊毛</a:t>
          </a:r>
          <a:r>
            <a:rPr lang="zh-CN" altLang="en-US" sz="3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等</a:t>
          </a:r>
          <a:r>
            <a:rPr lang="zh-CN" altLang="en-US" sz="3200" b="1" u="sng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农牧产品</a:t>
          </a:r>
          <a:endParaRPr lang="en-US" sz="3200" dirty="0">
            <a:solidFill>
              <a:schemeClr val="tx1"/>
            </a:solidFill>
          </a:endParaRPr>
        </a:p>
      </dgm:t>
    </dgm:pt>
    <dgm:pt modelId="{6CAED7A0-A61F-478B-B62D-4CB093038857}" type="parTrans" cxnId="{E3267C1F-DC13-4385-9737-85A7CE17D2D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92D65AB1-3575-48A4-819E-8A302B482F57}" type="sibTrans" cxnId="{E3267C1F-DC13-4385-9737-85A7CE17D2D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79C82616-4D8C-4731-A9F4-02DF5A9D0598}" type="pres">
      <dgm:prSet presAssocID="{1E1FADFE-9403-4933-9249-B06379544AC7}" presName="linearFlow" presStyleCnt="0">
        <dgm:presLayoutVars>
          <dgm:dir/>
          <dgm:animLvl val="lvl"/>
          <dgm:resizeHandles val="exact"/>
        </dgm:presLayoutVars>
      </dgm:prSet>
      <dgm:spPr/>
    </dgm:pt>
    <dgm:pt modelId="{14C5BAFB-3EF4-48E3-B78D-1C317850BD2F}" type="pres">
      <dgm:prSet presAssocID="{9367863C-4B78-4749-ABBD-7D7B836D722F}" presName="composite" presStyleCnt="0"/>
      <dgm:spPr/>
    </dgm:pt>
    <dgm:pt modelId="{CBA848CA-C326-49F3-BF28-0AD79176995E}" type="pres">
      <dgm:prSet presAssocID="{9367863C-4B78-4749-ABBD-7D7B836D722F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12A807EF-DFD1-4646-B61D-E64A38D22592}" type="pres">
      <dgm:prSet presAssocID="{9367863C-4B78-4749-ABBD-7D7B836D722F}" presName="descendantText" presStyleLbl="alignAcc1" presStyleIdx="0" presStyleCnt="2" custScaleY="72123">
        <dgm:presLayoutVars>
          <dgm:bulletEnabled val="1"/>
        </dgm:presLayoutVars>
      </dgm:prSet>
      <dgm:spPr/>
    </dgm:pt>
    <dgm:pt modelId="{C70C9093-3E8C-44F3-AF08-D21D8B339C5F}" type="pres">
      <dgm:prSet presAssocID="{72A112F9-61B3-449F-9DFB-64D87222BD8A}" presName="sp" presStyleCnt="0"/>
      <dgm:spPr/>
    </dgm:pt>
    <dgm:pt modelId="{6E36CE47-577C-46BA-BA78-8AE1B6576AB6}" type="pres">
      <dgm:prSet presAssocID="{AC9F86A4-6680-40E0-AB7F-BBD2E8610C24}" presName="composite" presStyleCnt="0"/>
      <dgm:spPr/>
    </dgm:pt>
    <dgm:pt modelId="{28135F8D-0C8A-453B-BD77-DA514D027B55}" type="pres">
      <dgm:prSet presAssocID="{AC9F86A4-6680-40E0-AB7F-BBD2E8610C24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B58E4C35-12F2-45F7-B1A7-4E8569C8DE00}" type="pres">
      <dgm:prSet presAssocID="{AC9F86A4-6680-40E0-AB7F-BBD2E8610C24}" presName="descendantText" presStyleLbl="alignAcc1" presStyleIdx="1" presStyleCnt="2" custScaleY="158490">
        <dgm:presLayoutVars>
          <dgm:bulletEnabled val="1"/>
        </dgm:presLayoutVars>
      </dgm:prSet>
      <dgm:spPr/>
    </dgm:pt>
  </dgm:ptLst>
  <dgm:cxnLst>
    <dgm:cxn modelId="{E3267C1F-DC13-4385-9737-85A7CE17D2D0}" srcId="{AC9F86A4-6680-40E0-AB7F-BBD2E8610C24}" destId="{5635502D-7985-4061-90BA-87E4D72CA1DB}" srcOrd="1" destOrd="0" parTransId="{6CAED7A0-A61F-478B-B62D-4CB093038857}" sibTransId="{92D65AB1-3575-48A4-819E-8A302B482F57}"/>
    <dgm:cxn modelId="{FA60BF2F-7567-4EC3-BE27-98D2AFE04B55}" type="presOf" srcId="{9367863C-4B78-4749-ABBD-7D7B836D722F}" destId="{CBA848CA-C326-49F3-BF28-0AD79176995E}" srcOrd="0" destOrd="0" presId="urn:microsoft.com/office/officeart/2005/8/layout/chevron2"/>
    <dgm:cxn modelId="{4C277768-011C-4BD3-B17C-1375C2B7F5D8}" srcId="{1E1FADFE-9403-4933-9249-B06379544AC7}" destId="{9367863C-4B78-4749-ABBD-7D7B836D722F}" srcOrd="0" destOrd="0" parTransId="{9872206D-AE93-45E2-B3F0-B3FCF2D1B207}" sibTransId="{72A112F9-61B3-449F-9DFB-64D87222BD8A}"/>
    <dgm:cxn modelId="{526B7DA6-116B-4A21-9C22-9EB1C69C836A}" type="presOf" srcId="{1788C3AE-2151-4AA4-8131-701B11DCB0BB}" destId="{12A807EF-DFD1-4646-B61D-E64A38D22592}" srcOrd="0" destOrd="0" presId="urn:microsoft.com/office/officeart/2005/8/layout/chevron2"/>
    <dgm:cxn modelId="{F4DDFBCD-9571-485C-A541-9D3F1E23ED9D}" srcId="{1E1FADFE-9403-4933-9249-B06379544AC7}" destId="{AC9F86A4-6680-40E0-AB7F-BBD2E8610C24}" srcOrd="1" destOrd="0" parTransId="{E6A705F7-41D1-4A0B-AAB4-EF225865B679}" sibTransId="{408A6BE7-6095-4B99-8FA6-3268DF3AC556}"/>
    <dgm:cxn modelId="{9CF94DD5-7327-4681-AE5A-1C802CB9537C}" type="presOf" srcId="{5635502D-7985-4061-90BA-87E4D72CA1DB}" destId="{B58E4C35-12F2-45F7-B1A7-4E8569C8DE00}" srcOrd="0" destOrd="1" presId="urn:microsoft.com/office/officeart/2005/8/layout/chevron2"/>
    <dgm:cxn modelId="{5882E8DF-0926-4ECE-81B3-DB31CB1DF774}" type="presOf" srcId="{1E1FADFE-9403-4933-9249-B06379544AC7}" destId="{79C82616-4D8C-4731-A9F4-02DF5A9D0598}" srcOrd="0" destOrd="0" presId="urn:microsoft.com/office/officeart/2005/8/layout/chevron2"/>
    <dgm:cxn modelId="{EF9A94E7-423F-460E-88A6-761222D307E7}" srcId="{9367863C-4B78-4749-ABBD-7D7B836D722F}" destId="{1788C3AE-2151-4AA4-8131-701B11DCB0BB}" srcOrd="0" destOrd="0" parTransId="{1DF4B5DB-42BC-4AD3-A16E-D88EEAA2FCD7}" sibTransId="{126A6B55-5B43-481A-A068-50BDB34ADA89}"/>
    <dgm:cxn modelId="{8144DBF5-90E8-43F1-8D59-93513C6B9B85}" type="presOf" srcId="{AC9F86A4-6680-40E0-AB7F-BBD2E8610C24}" destId="{28135F8D-0C8A-453B-BD77-DA514D027B55}" srcOrd="0" destOrd="0" presId="urn:microsoft.com/office/officeart/2005/8/layout/chevron2"/>
    <dgm:cxn modelId="{1246ECF6-5813-4333-B27A-199B4A85C069}" type="presOf" srcId="{587CD806-9D2B-4F8D-8C81-960AD2908D1B}" destId="{B58E4C35-12F2-45F7-B1A7-4E8569C8DE00}" srcOrd="0" destOrd="0" presId="urn:microsoft.com/office/officeart/2005/8/layout/chevron2"/>
    <dgm:cxn modelId="{E8F82AFE-650E-49A9-86E5-86DDF2479DD3}" srcId="{AC9F86A4-6680-40E0-AB7F-BBD2E8610C24}" destId="{587CD806-9D2B-4F8D-8C81-960AD2908D1B}" srcOrd="0" destOrd="0" parTransId="{22D5291A-3643-408D-A55B-9C49A646357E}" sibTransId="{263DFE3A-EE51-430D-848A-7D77E9D3F8E5}"/>
    <dgm:cxn modelId="{36EDEB54-450F-46FA-A25D-EB5A95352575}" type="presParOf" srcId="{79C82616-4D8C-4731-A9F4-02DF5A9D0598}" destId="{14C5BAFB-3EF4-48E3-B78D-1C317850BD2F}" srcOrd="0" destOrd="0" presId="urn:microsoft.com/office/officeart/2005/8/layout/chevron2"/>
    <dgm:cxn modelId="{D416F3AD-9935-455F-B233-454E9D123C0D}" type="presParOf" srcId="{14C5BAFB-3EF4-48E3-B78D-1C317850BD2F}" destId="{CBA848CA-C326-49F3-BF28-0AD79176995E}" srcOrd="0" destOrd="0" presId="urn:microsoft.com/office/officeart/2005/8/layout/chevron2"/>
    <dgm:cxn modelId="{E129971D-1E93-4E5D-AF40-8A58002D7FB9}" type="presParOf" srcId="{14C5BAFB-3EF4-48E3-B78D-1C317850BD2F}" destId="{12A807EF-DFD1-4646-B61D-E64A38D22592}" srcOrd="1" destOrd="0" presId="urn:microsoft.com/office/officeart/2005/8/layout/chevron2"/>
    <dgm:cxn modelId="{6A4193D2-5A53-43DF-8CAF-A1B182AD5BD9}" type="presParOf" srcId="{79C82616-4D8C-4731-A9F4-02DF5A9D0598}" destId="{C70C9093-3E8C-44F3-AF08-D21D8B339C5F}" srcOrd="1" destOrd="0" presId="urn:microsoft.com/office/officeart/2005/8/layout/chevron2"/>
    <dgm:cxn modelId="{7DA35540-D03D-4B49-9466-DD3808C9D704}" type="presParOf" srcId="{79C82616-4D8C-4731-A9F4-02DF5A9D0598}" destId="{6E36CE47-577C-46BA-BA78-8AE1B6576AB6}" srcOrd="2" destOrd="0" presId="urn:microsoft.com/office/officeart/2005/8/layout/chevron2"/>
    <dgm:cxn modelId="{2D428C04-3457-40DB-A230-24ADD50F1CC1}" type="presParOf" srcId="{6E36CE47-577C-46BA-BA78-8AE1B6576AB6}" destId="{28135F8D-0C8A-453B-BD77-DA514D027B55}" srcOrd="0" destOrd="0" presId="urn:microsoft.com/office/officeart/2005/8/layout/chevron2"/>
    <dgm:cxn modelId="{C9DAF753-6439-4F91-9D6E-64F5DBF21E31}" type="presParOf" srcId="{6E36CE47-577C-46BA-BA78-8AE1B6576AB6}" destId="{B58E4C35-12F2-45F7-B1A7-4E8569C8DE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848CA-C326-49F3-BF28-0AD79176995E}">
      <dsp:nvSpPr>
        <dsp:cNvPr id="0" name=""/>
        <dsp:cNvSpPr/>
      </dsp:nvSpPr>
      <dsp:spPr>
        <a:xfrm rot="5400000">
          <a:off x="-295878" y="297872"/>
          <a:ext cx="1972524" cy="1380767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早期</a:t>
          </a:r>
          <a:endParaRPr lang="en-US" sz="3200" kern="1200" dirty="0">
            <a:solidFill>
              <a:schemeClr val="tx1"/>
            </a:solidFill>
          </a:endParaRPr>
        </a:p>
      </dsp:txBody>
      <dsp:txXfrm rot="-5400000">
        <a:off x="1" y="692378"/>
        <a:ext cx="1380767" cy="591757"/>
      </dsp:txXfrm>
    </dsp:sp>
    <dsp:sp modelId="{12A807EF-DFD1-4646-B61D-E64A38D22592}">
      <dsp:nvSpPr>
        <dsp:cNvPr id="0" name=""/>
        <dsp:cNvSpPr/>
      </dsp:nvSpPr>
      <dsp:spPr>
        <a:xfrm rot="5400000">
          <a:off x="4214015" y="-2652542"/>
          <a:ext cx="924718" cy="65912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200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以</a:t>
          </a:r>
          <a:r>
            <a:rPr lang="zh-CN" altLang="en-US" sz="3200" b="1" u="sng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游牧、狩猎</a:t>
          </a:r>
          <a:r>
            <a:rPr lang="zh-CN" altLang="en-US" sz="3200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为生</a:t>
          </a:r>
          <a:endParaRPr lang="en-US" sz="3200" kern="1200" dirty="0">
            <a:solidFill>
              <a:schemeClr val="tx1"/>
            </a:solidFill>
          </a:endParaRPr>
        </a:p>
      </dsp:txBody>
      <dsp:txXfrm rot="-5400000">
        <a:off x="1380767" y="225847"/>
        <a:ext cx="6546074" cy="834436"/>
      </dsp:txXfrm>
    </dsp:sp>
    <dsp:sp modelId="{28135F8D-0C8A-453B-BD77-DA514D027B55}">
      <dsp:nvSpPr>
        <dsp:cNvPr id="0" name=""/>
        <dsp:cNvSpPr/>
      </dsp:nvSpPr>
      <dsp:spPr>
        <a:xfrm rot="5400000">
          <a:off x="-295878" y="2385359"/>
          <a:ext cx="1972524" cy="1380767"/>
        </a:xfrm>
        <a:prstGeom prst="chevron">
          <a:avLst/>
        </a:prstGeom>
        <a:solidFill>
          <a:schemeClr val="accent1">
            <a:shade val="50000"/>
            <a:hueOff val="444126"/>
            <a:satOff val="-12767"/>
            <a:lumOff val="43930"/>
            <a:alphaOff val="0"/>
          </a:schemeClr>
        </a:solidFill>
        <a:ln w="15875" cap="flat" cmpd="sng" algn="ctr">
          <a:solidFill>
            <a:schemeClr val="accent1">
              <a:shade val="50000"/>
              <a:hueOff val="444126"/>
              <a:satOff val="-12767"/>
              <a:lumOff val="439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今日</a:t>
          </a:r>
          <a:endParaRPr lang="en-US" sz="3200" kern="1200" dirty="0">
            <a:solidFill>
              <a:schemeClr val="tx1"/>
            </a:solidFill>
          </a:endParaRPr>
        </a:p>
      </dsp:txBody>
      <dsp:txXfrm rot="-5400000">
        <a:off x="1" y="2779865"/>
        <a:ext cx="1380767" cy="591757"/>
      </dsp:txXfrm>
    </dsp:sp>
    <dsp:sp modelId="{B58E4C35-12F2-45F7-B1A7-4E8569C8DE00}">
      <dsp:nvSpPr>
        <dsp:cNvPr id="0" name=""/>
        <dsp:cNvSpPr/>
      </dsp:nvSpPr>
      <dsp:spPr>
        <a:xfrm rot="5400000">
          <a:off x="3660342" y="-565056"/>
          <a:ext cx="2032065" cy="65912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50000"/>
              <a:hueOff val="444126"/>
              <a:satOff val="-12767"/>
              <a:lumOff val="439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200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转变为</a:t>
          </a:r>
          <a:r>
            <a:rPr lang="zh-CN" altLang="en-US" sz="3200" b="1" u="sng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商业农业</a:t>
          </a:r>
          <a:r>
            <a:rPr lang="zh-CN" altLang="en-US" sz="3200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和</a:t>
          </a:r>
          <a:r>
            <a:rPr lang="zh-CN" altLang="en-US" sz="3200" b="1" u="sng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畜牧区</a:t>
          </a:r>
          <a:endParaRPr lang="en-US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200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生产</a:t>
          </a:r>
          <a:r>
            <a:rPr lang="zh-CN" altLang="en-US" sz="3200" b="1" u="sng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小麦、玉米、牛肉、羊毛</a:t>
          </a:r>
          <a:r>
            <a:rPr lang="zh-CN" altLang="en-US" sz="3200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等</a:t>
          </a:r>
          <a:r>
            <a:rPr lang="zh-CN" altLang="en-US" sz="3200" b="1" u="sng" kern="12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rPr>
            <a:t>农牧产品</a:t>
          </a:r>
          <a:endParaRPr lang="en-US" sz="3200" kern="1200" dirty="0">
            <a:solidFill>
              <a:schemeClr val="tx1"/>
            </a:solidFill>
          </a:endParaRPr>
        </a:p>
      </dsp:txBody>
      <dsp:txXfrm rot="-5400000">
        <a:off x="1380768" y="1813715"/>
        <a:ext cx="6492018" cy="1833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D91B38-C8B7-4824-AE19-B48A97F631D3}" type="datetimeFigureOut">
              <a:rPr lang="en-MY" smtClean="0"/>
              <a:t>14/4/2020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7E18E46-00F5-4466-A82C-FEA54A3759A5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0" y="980728"/>
            <a:ext cx="8807687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第</a:t>
            </a:r>
            <a:r>
              <a:rPr lang="en-MY" sz="60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11</a:t>
            </a:r>
            <a:r>
              <a:rPr lang="zh-CN" altLang="en-US" sz="60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章</a:t>
            </a:r>
            <a:endParaRPr lang="en-US" altLang="zh-CN" sz="6000" b="1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r>
              <a:rPr lang="en-MY" sz="60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</a:t>
            </a:r>
            <a:r>
              <a:rPr lang="zh-CN" altLang="en-US" sz="60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自然景观带的开发与问题</a:t>
            </a:r>
            <a:endParaRPr lang="en-MY" sz="6000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8775" y="347345"/>
            <a:ext cx="8426450" cy="2232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MY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2. 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农业活动</a:t>
            </a:r>
            <a:endParaRPr lang="en-US" altLang="zh-CN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443230" indent="-443230"/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许多住在热带雨林的土著采用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迁移农业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耕作方式，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烧毁树木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进行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自给自足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的农业活动。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919730"/>
            <a:ext cx="9143999" cy="34461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迁移农业</a:t>
            </a:r>
            <a:endParaRPr lang="en-US" altLang="zh-CN" sz="44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000" b="1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传统耕作方法</a:t>
            </a:r>
            <a:r>
              <a:rPr lang="zh-CN" altLang="en-US" sz="36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，农民</a:t>
            </a:r>
            <a:r>
              <a:rPr lang="zh-CN" altLang="en-US" sz="4000" b="1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开垦小片土地</a:t>
            </a:r>
            <a:r>
              <a:rPr lang="zh-CN" altLang="en-US" sz="36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CN" altLang="en-US" sz="4000" b="1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耕种数年</a:t>
            </a:r>
            <a:r>
              <a:rPr lang="zh-CN" altLang="en-US" sz="36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后便将它</a:t>
            </a:r>
            <a:r>
              <a:rPr lang="zh-CN" altLang="en-US" sz="4000" b="1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弃置</a:t>
            </a:r>
            <a:r>
              <a:rPr lang="zh-CN" altLang="en-US" sz="36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，再</a:t>
            </a:r>
            <a:r>
              <a:rPr lang="zh-CN" altLang="en-US" sz="4000" b="1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寻找新耕地</a:t>
            </a:r>
            <a:r>
              <a:rPr lang="zh-CN" altLang="en-US" sz="36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。如我国卡达山族。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6000" contrast="18000"/>
          </a:blip>
          <a:srcRect l="20591" t="19089" r="20376" b="11198"/>
          <a:stretch>
            <a:fillRect/>
          </a:stretch>
        </p:blipFill>
        <p:spPr>
          <a:xfrm>
            <a:off x="21590" y="31750"/>
            <a:ext cx="9039225" cy="6249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E12B94-FD0F-4478-97B0-DE8A98E78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9144000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584" y="260648"/>
            <a:ext cx="86423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3230" lvl="0" indent="-443230"/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部分热带雨林地区已开发成为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农耕地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，种植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经济作物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如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油棕、橡胶、可可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等。</a:t>
            </a:r>
            <a:endParaRPr lang="en-MY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03" y="2564904"/>
            <a:ext cx="4759613" cy="306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781214"/>
            <a:ext cx="3429000" cy="2186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4080795"/>
            <a:ext cx="3429000" cy="22850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29052"/>
            <a:ext cx="8964488" cy="3543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MY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   3. 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畜牧活动</a:t>
            </a:r>
            <a:endParaRPr lang="en-US" altLang="zh-CN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443230" indent="-443230"/>
            <a:r>
              <a:rPr lang="zh-CN" altLang="en-US" sz="36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大企业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在热带国家购买大片雨林，为了经营</a:t>
            </a:r>
            <a:r>
              <a:rPr lang="zh-CN" altLang="en-US" sz="36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牧牛场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，他们</a:t>
            </a:r>
            <a:r>
              <a:rPr lang="zh-CN" altLang="en-US" sz="36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烧毁树木，种植牧草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来</a:t>
            </a:r>
            <a:r>
              <a:rPr lang="zh-CN" altLang="en-US" sz="36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饲养畜牲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。</a:t>
            </a:r>
            <a:endParaRPr lang="en-MY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2" name="Content Placeholder 1" descr="steinmetzb1_153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339752" y="1901386"/>
            <a:ext cx="5874951" cy="4408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08323D-2FE5-4511-B7ED-896220324959}"/>
              </a:ext>
            </a:extLst>
          </p:cNvPr>
          <p:cNvSpPr txBox="1"/>
          <p:nvPr/>
        </p:nvSpPr>
        <p:spPr>
          <a:xfrm>
            <a:off x="1250092" y="59406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种植玉米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CA6AA-ADD0-467D-A681-ADA84AE9D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t="14245" r="28739" b="11001"/>
          <a:stretch/>
        </p:blipFill>
        <p:spPr>
          <a:xfrm>
            <a:off x="2339752" y="1893846"/>
            <a:ext cx="5874950" cy="4416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1F090-74DD-400E-90A3-0A83435F3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79" y="1872922"/>
            <a:ext cx="714375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670953-BA3A-43EC-AF20-0F18E7B4E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/>
          <a:stretch/>
        </p:blipFill>
        <p:spPr>
          <a:xfrm>
            <a:off x="1113031" y="0"/>
            <a:ext cx="6917938" cy="62923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88640"/>
            <a:ext cx="9143999" cy="43894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altLang="zh-CN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   4. 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采矿、工业发展</a:t>
            </a:r>
            <a:endParaRPr lang="en-US" altLang="zh-CN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54330" lvl="0" indent="-354330"/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热带雨林蕴藏大量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矿物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如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金、煤、石油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等。</a:t>
            </a:r>
            <a:endParaRPr lang="en-MY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MY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C1C31-89FF-4513-B4FC-296A341FD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3" y="1586760"/>
            <a:ext cx="7128792" cy="4756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82B9E-1B28-4FC9-89F0-BD996F9371AA}"/>
              </a:ext>
            </a:extLst>
          </p:cNvPr>
          <p:cNvSpPr txBox="1"/>
          <p:nvPr/>
        </p:nvSpPr>
        <p:spPr>
          <a:xfrm>
            <a:off x="7638845" y="6084532"/>
            <a:ext cx="1595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亚马逊雨林开采铁矿石</a:t>
            </a:r>
            <a:endParaRPr lang="en-US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_201711161520081rqu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1556792"/>
            <a:ext cx="6408712" cy="48065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205" y="11663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330" indent="-354330"/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为了开采矿物资源，人们在森林区修筑</a:t>
            </a:r>
            <a:r>
              <a:rPr lang="zh-CN" altLang="en-US" sz="36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铁路、公路、水电站、设立木材加工厂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等，加速了热带雨林的破坏。</a:t>
            </a:r>
            <a:endParaRPr lang="en-MY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MY" sz="5200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11.1.2</a:t>
            </a:r>
            <a:r>
              <a:rPr lang="zh-CN" altLang="en-US" sz="5200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热带雨林被开发的问题</a:t>
            </a:r>
            <a:endParaRPr lang="en-MY" sz="5200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9425" y="1716723"/>
            <a:ext cx="8185150" cy="4187825"/>
          </a:xfrm>
        </p:spPr>
        <p:txBody>
          <a:bodyPr>
            <a:normAutofit/>
          </a:bodyPr>
          <a:lstStyle/>
          <a:p>
            <a:pPr lvl="0"/>
            <a:r>
              <a:rPr lang="zh-CN" altLang="en-US" sz="36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物种灭绝</a:t>
            </a:r>
            <a:r>
              <a:rPr lang="zh-CN" altLang="en-US" sz="36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森林里的物种会面临灭绝的威胁及生态系统失衡。</a:t>
            </a:r>
            <a:endParaRPr lang="en-MY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47645-C488-493E-BB90-5FBE4C464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4" y="1492343"/>
            <a:ext cx="7953375" cy="5124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9F643-C7C3-4937-A3F0-D3B85D636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45" y="1471744"/>
            <a:ext cx="6887531" cy="5165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1825" y="278130"/>
            <a:ext cx="79933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6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土壤侵蚀</a:t>
            </a:r>
            <a:r>
              <a:rPr lang="zh-CN" altLang="en-US" sz="36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土壤没有植被保护，就会产生严重的土壤侵蚀问题。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EBC282-922B-40B8-8E40-6562198637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54" y="1052736"/>
            <a:ext cx="7324551" cy="52538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073EF1-36E1-402A-BD67-CFDB4BFB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67252"/>
            <a:ext cx="5832648" cy="43422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536" y="212926"/>
            <a:ext cx="85022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全球暖化</a:t>
            </a:r>
            <a:r>
              <a:rPr lang="zh-CN" altLang="en-US" sz="36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endParaRPr lang="en-US" altLang="zh-CN" sz="3600" dirty="0">
              <a:solidFill>
                <a:srgbClr val="FF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热带雨林是“地球之肺”，如消失，二氧化碳加剧导致温室效应，引发全球暖化。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5ED5B-03E2-4DF0-B923-3C14FE80A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97" y="1919847"/>
            <a:ext cx="6250285" cy="43896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23670B-7769-4A39-AEC7-449A8FE1F47F}"/>
              </a:ext>
            </a:extLst>
          </p:cNvPr>
          <p:cNvSpPr/>
          <p:nvPr/>
        </p:nvSpPr>
        <p:spPr>
          <a:xfrm>
            <a:off x="-18366" y="6388878"/>
            <a:ext cx="9162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1880</a:t>
            </a:r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-2012</a:t>
            </a:r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年，全球平均气温上升了</a:t>
            </a:r>
            <a:r>
              <a:rPr lang="en-US" altLang="zh-CN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0.85℃</a:t>
            </a:r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CN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巴黎协定</a:t>
            </a:r>
            <a:r>
              <a:rPr lang="en-US" altLang="zh-CN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争取把温度升幅限制在</a:t>
            </a:r>
            <a:r>
              <a:rPr lang="en-US" altLang="zh-CN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1.5℃</a:t>
            </a:r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0" t="44468" r="6902" b="30116"/>
          <a:stretch>
            <a:fillRect/>
          </a:stretch>
        </p:blipFill>
        <p:spPr>
          <a:xfrm>
            <a:off x="0" y="2996952"/>
            <a:ext cx="9144000" cy="1597979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0" y="260647"/>
            <a:ext cx="9144000" cy="93610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11.1</a:t>
            </a:r>
            <a:r>
              <a:rPr lang="zh-CN" altLang="en-US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热带雨林的开发与问题</a:t>
            </a:r>
            <a:endParaRPr lang="en-MY" b="1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715478" y="1196752"/>
            <a:ext cx="8424936" cy="44644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热带雨林是全球多样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生物的栖息地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，是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天然的物种基因库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。</a:t>
            </a:r>
            <a:endParaRPr lang="en-MY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7" name="Picture 6" descr="304a6e5842736d765a4b"/>
          <p:cNvPicPr>
            <a:picLocks noChangeAspect="1"/>
          </p:cNvPicPr>
          <p:nvPr/>
        </p:nvPicPr>
        <p:blipFill>
          <a:blip r:embed="rId4"/>
          <a:srcRect r="28889"/>
          <a:stretch>
            <a:fillRect/>
          </a:stretch>
        </p:blipFill>
        <p:spPr>
          <a:xfrm>
            <a:off x="0" y="2651125"/>
            <a:ext cx="4713605" cy="4223385"/>
          </a:xfrm>
          <a:prstGeom prst="rect">
            <a:avLst/>
          </a:prstGeom>
        </p:spPr>
      </p:pic>
      <p:pic>
        <p:nvPicPr>
          <p:cNvPr id="4" name="Picture 3" descr="304a6e58427377327a34"/>
          <p:cNvPicPr>
            <a:picLocks noChangeAspect="1"/>
          </p:cNvPicPr>
          <p:nvPr/>
        </p:nvPicPr>
        <p:blipFill>
          <a:blip r:embed="rId5"/>
          <a:srcRect t="9618" r="25597" b="5211"/>
          <a:stretch>
            <a:fillRect/>
          </a:stretch>
        </p:blipFill>
        <p:spPr>
          <a:xfrm>
            <a:off x="3738245" y="2651125"/>
            <a:ext cx="5405755" cy="4222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12C63-434F-4024-9A99-A28EF9A90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38" y="2650807"/>
            <a:ext cx="6339361" cy="4223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7"/>
            <a:ext cx="9144000" cy="1728193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 </a:t>
            </a:r>
            <a:r>
              <a:rPr lang="zh-CN" altLang="en-US" sz="2800" b="1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想一想（</a:t>
            </a:r>
            <a:r>
              <a:rPr lang="en-GB" sz="2800" b="1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pg129</a:t>
            </a:r>
            <a:r>
              <a:rPr lang="zh-CN" altLang="en-US" sz="2800" b="1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）</a:t>
            </a:r>
            <a:br>
              <a:rPr lang="en-US" altLang="zh-CN" sz="2800" b="1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</a:b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我们是否应开发热带雨林？</a:t>
            </a:r>
            <a:br>
              <a:rPr lang="en-US" altLang="zh-CN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</a:b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（以经济发展及保护雨林的角度提出看法）</a:t>
            </a:r>
            <a:endParaRPr lang="en-MY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496944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可以开发但必须以保护森林为首要原则，方法如下：</a:t>
            </a:r>
            <a:endParaRPr lang="en-US" altLang="zh-CN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600" dirty="0">
                <a:solidFill>
                  <a:schemeClr val="tx1"/>
                </a:solidFill>
              </a:rPr>
              <a:t>鼓励保护性开发，建立自然保护区</a:t>
            </a:r>
            <a:endParaRPr lang="en-MY" sz="3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600" dirty="0">
                <a:solidFill>
                  <a:schemeClr val="tx1"/>
                </a:solidFill>
              </a:rPr>
              <a:t>提高公民的环保意识，设立国际基金</a:t>
            </a:r>
            <a:endParaRPr lang="en-MY" sz="3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600" dirty="0">
                <a:solidFill>
                  <a:schemeClr val="tx1"/>
                </a:solidFill>
              </a:rPr>
              <a:t>加强雨林缓冲区建设</a:t>
            </a:r>
            <a:endParaRPr lang="en-MY" sz="3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600" dirty="0">
                <a:solidFill>
                  <a:schemeClr val="tx1"/>
                </a:solidFill>
              </a:rPr>
              <a:t>森林砍伐后，更新造林相结合</a:t>
            </a:r>
            <a:endParaRPr lang="en-US" altLang="zh-CN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868362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accent4">
                    <a:lumMod val="50000"/>
                  </a:schemeClr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如果世界的雨林会消失，你有何感想？</a:t>
            </a:r>
            <a:r>
              <a:rPr lang="zh-CN" altLang="en-US" sz="3600" b="1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（</a:t>
            </a:r>
            <a:r>
              <a:rPr lang="en-GB" sz="3600" b="1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pg129</a:t>
            </a:r>
            <a:r>
              <a:rPr lang="zh-CN" altLang="en-US" sz="3600" b="1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）</a:t>
            </a:r>
            <a:endParaRPr lang="en-MY" sz="3600" dirty="0">
              <a:solidFill>
                <a:schemeClr val="accent4">
                  <a:lumMod val="50000"/>
                </a:schemeClr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25538"/>
            <a:ext cx="9124950" cy="489585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38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热带雨林是“地球之肺”，如消失，二氧化碳将加剧，导致温室效应，引发全球暖化。</a:t>
            </a:r>
            <a:endParaRPr lang="en-MY" sz="38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38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全球沙漠会增加</a:t>
            </a:r>
            <a:r>
              <a:rPr lang="en-MY" sz="38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50%</a:t>
            </a:r>
            <a:r>
              <a:rPr lang="zh-CN" altLang="en-US" sz="38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以上，全球湿度会降低</a:t>
            </a:r>
            <a:r>
              <a:rPr lang="en-MY" sz="38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。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38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水土流失，旱灾不断，全球大气氧气减少，二氧化碳增多。</a:t>
            </a:r>
            <a:endParaRPr lang="en-MY" sz="38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38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生物多样性受破坏，生态失调，土地沙化，对水循环调节作用消失。</a:t>
            </a:r>
            <a:endParaRPr lang="en-MY" sz="38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9144000" cy="72548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保护热带雨林的方法</a:t>
            </a:r>
            <a:endParaRPr lang="en-MY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00213"/>
            <a:ext cx="9144000" cy="4187825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indent="0">
              <a:buNone/>
            </a:pPr>
            <a:r>
              <a:rPr lang="en-GB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(1)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设立自然保护区和国家公园</a:t>
            </a:r>
            <a:endParaRPr lang="en-MY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0" indent="0">
              <a:buNone/>
            </a:pPr>
            <a:r>
              <a:rPr lang="en-GB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(2)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发展生态旅游业 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0" indent="0">
              <a:buNone/>
            </a:pPr>
            <a:r>
              <a:rPr lang="en-GB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(3)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加强森林管理</a:t>
            </a:r>
          </a:p>
          <a:p>
            <a:pPr marL="0" indent="0">
              <a:buNone/>
            </a:pPr>
            <a:r>
              <a:rPr lang="en-GB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  <a:sym typeface="+mn-ea"/>
              </a:rPr>
              <a:t>(4)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  <a:sym typeface="+mn-ea"/>
              </a:rPr>
              <a:t>教育市民保护雨林的知识</a:t>
            </a:r>
            <a:endParaRPr lang="en-MY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0" indent="0">
              <a:buNone/>
            </a:pPr>
            <a:r>
              <a:rPr lang="en-GB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  <a:sym typeface="+mn-ea"/>
              </a:rPr>
              <a:t>(5)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  <a:sym typeface="+mn-ea"/>
              </a:rPr>
              <a:t>立法取缔盗伐活动，罚款或监禁加倍</a:t>
            </a:r>
            <a:endParaRPr lang="en-MY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0" indent="0">
              <a:buNone/>
            </a:pPr>
            <a:endParaRPr lang="en-MY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0" y="0"/>
            <a:ext cx="9144000" cy="837565"/>
          </a:xfrm>
          <a:prstGeom prst="rect">
            <a:avLst/>
          </a:prstGeom>
          <a:solidFill>
            <a:srgbClr val="FFC000"/>
          </a:solidFill>
        </p:spPr>
        <p:txBody>
          <a:bodyPr vert="horz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>
                <a:solidFill>
                  <a:schemeClr val="accent4">
                    <a:lumMod val="50000"/>
                  </a:schemeClr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我们应该如何保护热带雨林？</a:t>
            </a:r>
            <a:r>
              <a:rPr lang="zh-CN" altLang="en-US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（</a:t>
            </a:r>
            <a:r>
              <a:rPr lang="en-GB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pg129</a:t>
            </a:r>
            <a:r>
              <a:rPr lang="zh-CN" altLang="en-US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）</a:t>
            </a:r>
            <a:endParaRPr lang="en-MY" sz="4400" dirty="0">
              <a:solidFill>
                <a:schemeClr val="accent4">
                  <a:lumMod val="50000"/>
                </a:schemeClr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47353"/>
            <a:ext cx="9144000" cy="91023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11.2</a:t>
            </a:r>
            <a:r>
              <a:rPr lang="zh-CN" altLang="en-US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温带草原的开发与问题</a:t>
            </a:r>
            <a:endParaRPr lang="en-MY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60362" y="1412776"/>
            <a:ext cx="8423275" cy="49530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温带草原拥有丰富的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自然资源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，多种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野生动物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生活在草原上。</a:t>
            </a:r>
            <a:endParaRPr lang="en-US" altLang="zh-CN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0" lvl="0" indent="0">
              <a:buNone/>
            </a:pPr>
            <a:endParaRPr lang="en-US" altLang="zh-CN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667650-7FDF-40A0-B78E-95491F984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753022"/>
            <a:ext cx="6858000" cy="38576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233955"/>
            <a:ext cx="84569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400" b="1" dirty="0">
                <a:solidFill>
                  <a:schemeClr val="accent4">
                    <a:lumMod val="50000"/>
                  </a:schemeClr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转</a:t>
            </a:r>
            <a:endParaRPr lang="en-US" altLang="zh-CN" sz="4400" b="1" dirty="0">
              <a:solidFill>
                <a:schemeClr val="accent4">
                  <a:lumMod val="50000"/>
                </a:schemeClr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lvl="0"/>
            <a:r>
              <a:rPr lang="zh-CN" altLang="en-US" sz="4400" b="1" dirty="0">
                <a:solidFill>
                  <a:schemeClr val="accent4">
                    <a:lumMod val="50000"/>
                  </a:schemeClr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型</a:t>
            </a:r>
            <a:endParaRPr lang="en-US" altLang="zh-CN" sz="4400" b="1" dirty="0">
              <a:solidFill>
                <a:schemeClr val="accent4">
                  <a:lumMod val="50000"/>
                </a:schemeClr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9A4FA8D-6D5D-477E-87A6-BDDD3CD43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416363"/>
              </p:ext>
            </p:extLst>
          </p:nvPr>
        </p:nvGraphicFramePr>
        <p:xfrm>
          <a:off x="992505" y="176034"/>
          <a:ext cx="797198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C4E03F9-856D-4A86-ADB3-792B7B915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68" y="3429000"/>
            <a:ext cx="3691111" cy="27506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3F4E0C-BD16-41EE-97F2-66CBA6E80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0" y="1527140"/>
            <a:ext cx="6989350" cy="53015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040" y="282575"/>
            <a:ext cx="880237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latin typeface="STKaiti" panose="02010600040101010101" pitchFamily="2" charset="-122"/>
                <a:ea typeface="STKaiti" panose="02010600040101010101" pitchFamily="2" charset="-122"/>
              </a:rPr>
              <a:t>1.  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北美中部大草原：</a:t>
            </a:r>
            <a:endParaRPr lang="en-US" altLang="zh-CN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443230" lvl="0" indent="-443230"/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农民大量种植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小麦、燕麦、大麦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等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经济作物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为主。</a:t>
            </a:r>
            <a:endParaRPr lang="en-US" altLang="zh-CN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740E84-2862-4D4B-B641-E087FBE5C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23297" b="8271"/>
          <a:stretch/>
        </p:blipFill>
        <p:spPr>
          <a:xfrm>
            <a:off x="381747" y="1961456"/>
            <a:ext cx="8438725" cy="48965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E6831D-E4F2-4740-B78F-2046236B49A8}"/>
              </a:ext>
            </a:extLst>
          </p:cNvPr>
          <p:cNvSpPr/>
          <p:nvPr/>
        </p:nvSpPr>
        <p:spPr>
          <a:xfrm>
            <a:off x="323528" y="260648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3230" lvl="0" indent="-443230"/>
            <a:r>
              <a:rPr lang="en-US" altLang="zh-CN" sz="3600" dirty="0">
                <a:latin typeface="STKaiti" panose="02010600040101010101" pitchFamily="2" charset="-122"/>
                <a:ea typeface="STKaiti" panose="02010600040101010101" pitchFamily="2" charset="-122"/>
              </a:rPr>
              <a:t>2.  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澳洲的温带草原：</a:t>
            </a:r>
            <a:endParaRPr lang="en-US" altLang="zh-CN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443230" lvl="0" indent="-443230"/>
            <a:r>
              <a:rPr lang="zh-CN" altLang="en-US" sz="36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大型畜牧场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绵延数公里，畜牧资源以牛肉、牛奶、羊毛等为主。</a:t>
            </a:r>
            <a:endParaRPr lang="en-MY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3294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2239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zh-CN" altLang="en-US" sz="4000" b="1" u="sng" dirty="0">
                <a:solidFill>
                  <a:schemeClr val="accent4">
                    <a:lumMod val="50000"/>
                  </a:schemeClr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</a:rPr>
              <a:t>温带草原地区</a:t>
            </a:r>
            <a:r>
              <a:rPr lang="zh-CN" altLang="en-US" sz="3600" b="1" dirty="0">
                <a:solidFill>
                  <a:schemeClr val="accent4">
                    <a:lumMod val="50000"/>
                  </a:schemeClr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</a:rPr>
              <a:t>的</a:t>
            </a:r>
            <a:r>
              <a:rPr lang="zh-CN" altLang="en-US" sz="4000" b="1" u="sng" dirty="0">
                <a:solidFill>
                  <a:schemeClr val="accent4">
                    <a:lumMod val="50000"/>
                  </a:schemeClr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</a:rPr>
              <a:t>开垦</a:t>
            </a:r>
            <a:r>
              <a:rPr lang="zh-CN" altLang="en-US" sz="3600" b="1" dirty="0">
                <a:solidFill>
                  <a:schemeClr val="accent4">
                    <a:lumMod val="50000"/>
                  </a:schemeClr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</a:rPr>
              <a:t>活动与</a:t>
            </a:r>
            <a:r>
              <a:rPr lang="zh-CN" altLang="en-US" sz="4000" b="1" u="sng" dirty="0">
                <a:solidFill>
                  <a:schemeClr val="accent4">
                    <a:lumMod val="50000"/>
                  </a:schemeClr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</a:rPr>
              <a:t>规模</a:t>
            </a:r>
            <a:r>
              <a:rPr lang="zh-CN" altLang="en-US" sz="3600" b="1" dirty="0">
                <a:solidFill>
                  <a:schemeClr val="accent4">
                    <a:lumMod val="50000"/>
                  </a:schemeClr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</a:rPr>
              <a:t>不断</a:t>
            </a:r>
            <a:r>
              <a:rPr lang="zh-CN" altLang="en-US" sz="4000" b="1" u="sng" dirty="0">
                <a:solidFill>
                  <a:schemeClr val="accent4">
                    <a:lumMod val="50000"/>
                  </a:schemeClr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</a:rPr>
              <a:t>扩大</a:t>
            </a:r>
            <a:r>
              <a:rPr lang="zh-CN" altLang="en-US" sz="3600" b="1" dirty="0">
                <a:solidFill>
                  <a:schemeClr val="accent4">
                    <a:lumMod val="50000"/>
                  </a:schemeClr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</a:rPr>
              <a:t>，导致以下的问题：</a:t>
            </a:r>
            <a:endParaRPr lang="en-MY" sz="3600" dirty="0">
              <a:solidFill>
                <a:schemeClr val="accent4">
                  <a:lumMod val="50000"/>
                </a:schemeClr>
              </a:solidFill>
              <a:effectLst/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8964488" cy="4187825"/>
          </a:xfrm>
        </p:spPr>
        <p:txBody>
          <a:bodyPr>
            <a:noAutofit/>
          </a:bodyPr>
          <a:lstStyle/>
          <a:p>
            <a:pPr marL="530225" lvl="0" indent="-530225">
              <a:buFont typeface="+mj-lt"/>
              <a:buAutoNum type="arabicPeriod"/>
            </a:pPr>
            <a:r>
              <a:rPr lang="zh-CN" altLang="en-US" sz="4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影响草原的生态系统  </a:t>
            </a:r>
            <a:r>
              <a:rPr lang="en-US" altLang="zh-CN" sz="4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:  </a:t>
            </a:r>
            <a:r>
              <a:rPr lang="zh-CN" altLang="en-US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草原区成为商业性农业区，造成地表植物和动物种类逐渐减少。</a:t>
            </a:r>
            <a:endParaRPr lang="en-MY" sz="44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30225" lvl="0" indent="-530225">
              <a:buFont typeface="+mj-lt"/>
              <a:buAutoNum type="arabicPeriod"/>
            </a:pPr>
            <a:r>
              <a:rPr lang="zh-CN" altLang="en-US" sz="4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地下水枯竭 </a:t>
            </a:r>
            <a:r>
              <a:rPr lang="en-US" altLang="zh-CN" sz="4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: </a:t>
            </a:r>
            <a:r>
              <a:rPr lang="zh-CN" altLang="en-US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温带草原降水不多（</a:t>
            </a:r>
            <a:r>
              <a:rPr lang="en-GB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200mm </a:t>
            </a:r>
            <a:r>
              <a:rPr lang="en-US" altLang="zh-CN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–</a:t>
            </a:r>
            <a:r>
              <a:rPr lang="en-GB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500mm</a:t>
            </a:r>
            <a:r>
              <a:rPr lang="zh-CN" altLang="en-US" sz="44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左右），农牧业抽取地下水灌溉或供牲畜饮用，严重将发生地陷问题。</a:t>
            </a:r>
            <a:endParaRPr lang="en-MY" sz="44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244475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400" b="1" dirty="0">
                <a:latin typeface="STKaiti" panose="02010600040101010101" pitchFamily="2" charset="-122"/>
                <a:ea typeface="STKaiti" panose="02010600040101010101" pitchFamily="2" charset="-122"/>
              </a:rPr>
              <a:t>3.</a:t>
            </a:r>
            <a:r>
              <a:rPr lang="zh-CN" altLang="en-US" sz="4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土壤侵蚀 </a:t>
            </a:r>
            <a:r>
              <a:rPr lang="en-US" altLang="zh-CN" sz="4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: </a:t>
            </a:r>
            <a:r>
              <a:rPr lang="zh-CN" altLang="en-US" sz="4400" b="1" dirty="0">
                <a:latin typeface="STKaiti" panose="02010600040101010101" pitchFamily="2" charset="-122"/>
                <a:ea typeface="STKaiti" panose="02010600040101010101" pitchFamily="2" charset="-122"/>
              </a:rPr>
              <a:t>草地因过度畜牧，造成地表植物稀少，土壤侵蚀问题容易发生。</a:t>
            </a:r>
          </a:p>
          <a:p>
            <a:pPr lvl="0"/>
            <a:endParaRPr lang="en-MY" sz="44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lvl="0"/>
            <a:r>
              <a:rPr lang="en-US" altLang="zh-CN" sz="4400" b="1" dirty="0">
                <a:latin typeface="STKaiti" panose="02010600040101010101" pitchFamily="2" charset="-122"/>
                <a:ea typeface="STKaiti" panose="02010600040101010101" pitchFamily="2" charset="-122"/>
              </a:rPr>
              <a:t>4.</a:t>
            </a:r>
            <a:r>
              <a:rPr lang="zh-CN" altLang="en-US" sz="4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土壤退化 ：</a:t>
            </a:r>
            <a:r>
              <a:rPr lang="zh-CN" altLang="en-US" sz="4400" b="1" dirty="0">
                <a:latin typeface="STKaiti" panose="02010600040101010101" pitchFamily="2" charset="-122"/>
                <a:ea typeface="STKaiti" panose="02010600040101010101" pitchFamily="2" charset="-122"/>
              </a:rPr>
              <a:t>过度或不当使用土地，使土地逐渐变成荒漠地。</a:t>
            </a:r>
            <a:endParaRPr lang="en-MY" sz="44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2" name="Picture 1" descr="0108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146" y="4399459"/>
            <a:ext cx="3698310" cy="23031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168156" y="1700808"/>
            <a:ext cx="8807687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补充</a:t>
            </a:r>
            <a:r>
              <a:rPr lang="en-US" altLang="zh-CN" sz="6000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---</a:t>
            </a:r>
            <a:r>
              <a:rPr lang="zh-CN" altLang="en-US" sz="6000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影片欣赏</a:t>
            </a:r>
            <a:endParaRPr lang="en-US" altLang="zh-CN" sz="6000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MY" sz="6000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745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393" y="260648"/>
            <a:ext cx="86409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人类</a:t>
            </a:r>
            <a:r>
              <a:rPr lang="zh-CN" altLang="en-US" sz="44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大量砍伐</a:t>
            </a:r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热带雨林，其中以巴西的亚马孙河流域的热带雨林开发的速度最快。</a:t>
            </a:r>
            <a:endParaRPr lang="en-US" altLang="zh-CN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altLang="zh-CN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altLang="zh-CN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altLang="zh-CN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altLang="zh-CN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在</a:t>
            </a:r>
            <a:r>
              <a:rPr lang="zh-CN" altLang="en-US" sz="44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亚马孙河流域</a:t>
            </a:r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的热带雨林，平均每分钟就有</a:t>
            </a:r>
            <a:r>
              <a:rPr lang="en-US" altLang="zh-CN" sz="4000" dirty="0">
                <a:latin typeface="STKaiti" panose="02010600040101010101" pitchFamily="2" charset="-122"/>
                <a:ea typeface="STKaiti" panose="02010600040101010101" pitchFamily="2" charset="-122"/>
              </a:rPr>
              <a:t>1.5</a:t>
            </a:r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个足球场的场地消失。</a:t>
            </a:r>
            <a:endParaRPr lang="en-MY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1" y="2261824"/>
            <a:ext cx="8233214" cy="23343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88640"/>
            <a:ext cx="9144000" cy="1008112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sz="48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11.1.1</a:t>
            </a:r>
            <a:r>
              <a:rPr lang="zh-CN" altLang="en-US" sz="48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热带雨林的开发</a:t>
            </a:r>
            <a:endParaRPr lang="en-US" altLang="zh-CN" sz="4800" b="1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搭配</a:t>
            </a:r>
            <a:r>
              <a:rPr lang="en-US" altLang="zh-CN" sz="28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Pg126</a:t>
            </a:r>
            <a:r>
              <a:rPr lang="zh-CN" altLang="en-US" sz="2800" b="1" dirty="0">
                <a:solidFill>
                  <a:schemeClr val="bg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想一想一起讲解</a:t>
            </a:r>
            <a:endParaRPr lang="en-MY" sz="2800" b="1" dirty="0">
              <a:solidFill>
                <a:schemeClr val="bg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0183"/>
            <a:ext cx="9289032" cy="58878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1960" y="287655"/>
            <a:ext cx="8538210" cy="2632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1.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伐木活动</a:t>
            </a:r>
            <a:endParaRPr lang="en-MY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lvl="0"/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热带雨林里有许多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价值高的硬木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，可用于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建筑与家具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，如</a:t>
            </a:r>
            <a:r>
              <a:rPr lang="zh-CN" altLang="en-US" sz="4000" b="1" u="sng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红木、花梨木、檀香木</a:t>
            </a:r>
            <a:r>
              <a:rPr lang="zh-CN" altLang="en-US" sz="3600" dirty="0">
                <a:solidFill>
                  <a:schemeClr val="tx1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等。</a:t>
            </a:r>
            <a:endParaRPr lang="en-MY" sz="36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35" y="2803539"/>
            <a:ext cx="4572000" cy="3188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70" y="2740660"/>
            <a:ext cx="3239135" cy="4049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05" y="2740660"/>
            <a:ext cx="3036570" cy="4049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7869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因世界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市场需求量大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，热带国家如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印尼、巴西、我国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等</a:t>
            </a:r>
            <a:r>
              <a:rPr lang="zh-CN" altLang="en-US" sz="4000" b="1" u="sng" dirty="0">
                <a:latin typeface="STKaiti" panose="02010600040101010101" pitchFamily="2" charset="-122"/>
                <a:ea typeface="STKaiti" panose="02010600040101010101" pitchFamily="2" charset="-122"/>
              </a:rPr>
              <a:t>大量砍伐森林，出口木材以赚取外汇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。</a:t>
            </a:r>
            <a:endParaRPr lang="en-MY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3" name="Picture 2" descr="Four-decades-of-forest-persistence-clearance-and-logging-on-Borneo-Forest-dark-green"/>
          <p:cNvPicPr>
            <a:picLocks noChangeAspect="1"/>
          </p:cNvPicPr>
          <p:nvPr/>
        </p:nvPicPr>
        <p:blipFill>
          <a:blip r:embed="rId2"/>
          <a:srcRect r="52204" b="49689"/>
          <a:stretch>
            <a:fillRect/>
          </a:stretch>
        </p:blipFill>
        <p:spPr>
          <a:xfrm>
            <a:off x="142240" y="2077085"/>
            <a:ext cx="4437380" cy="4764405"/>
          </a:xfrm>
          <a:prstGeom prst="rect">
            <a:avLst/>
          </a:prstGeom>
        </p:spPr>
      </p:pic>
      <p:pic>
        <p:nvPicPr>
          <p:cNvPr id="5" name="Picture 4" descr="Four-decades-of-forest-persistence-clearance-and-logging-on-Borneo-Forest-dark-green"/>
          <p:cNvPicPr>
            <a:picLocks noChangeAspect="1"/>
          </p:cNvPicPr>
          <p:nvPr/>
        </p:nvPicPr>
        <p:blipFill>
          <a:blip r:embed="rId2"/>
          <a:srcRect l="52064" t="51109" r="140" b="-1420"/>
          <a:stretch>
            <a:fillRect/>
          </a:stretch>
        </p:blipFill>
        <p:spPr>
          <a:xfrm>
            <a:off x="4579620" y="2204720"/>
            <a:ext cx="4437380" cy="47644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0"/>
          <a:stretch/>
        </p:blipFill>
        <p:spPr>
          <a:xfrm>
            <a:off x="85372" y="343635"/>
            <a:ext cx="8973256" cy="5112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D3012-76BE-4EEB-8850-D5CB087316A7}"/>
              </a:ext>
            </a:extLst>
          </p:cNvPr>
          <p:cNvSpPr txBox="1"/>
          <p:nvPr/>
        </p:nvSpPr>
        <p:spPr>
          <a:xfrm>
            <a:off x="53157" y="5492270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霹雳 万里望 升旗山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" y="379095"/>
            <a:ext cx="8213725" cy="6160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804" b="4755"/>
          <a:stretch>
            <a:fillRect/>
          </a:stretch>
        </p:blipFill>
        <p:spPr>
          <a:xfrm>
            <a:off x="0" y="548183"/>
            <a:ext cx="9144000" cy="4392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381" b="5179"/>
          <a:stretch>
            <a:fillRect/>
          </a:stretch>
        </p:blipFill>
        <p:spPr>
          <a:xfrm>
            <a:off x="0" y="562893"/>
            <a:ext cx="9144000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381" b="3778"/>
          <a:stretch>
            <a:fillRect/>
          </a:stretch>
        </p:blipFill>
        <p:spPr>
          <a:xfrm>
            <a:off x="6985" y="393347"/>
            <a:ext cx="9144000" cy="4464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405" b="4754"/>
          <a:stretch>
            <a:fillRect/>
          </a:stretch>
        </p:blipFill>
        <p:spPr>
          <a:xfrm>
            <a:off x="6985" y="397932"/>
            <a:ext cx="9144000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1971</TotalTime>
  <Words>1312</Words>
  <Application>Microsoft Office PowerPoint</Application>
  <PresentationFormat>On-screen Show (4:3)</PresentationFormat>
  <Paragraphs>72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KaiTi</vt:lpstr>
      <vt:lpstr>宋体</vt:lpstr>
      <vt:lpstr>STKaiti</vt:lpstr>
      <vt:lpstr>Arial</vt:lpstr>
      <vt:lpstr>Calibri</vt:lpstr>
      <vt:lpstr>Calibri Light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11.1.2热带雨林被开发的问题</vt:lpstr>
      <vt:lpstr>PowerPoint Presentation</vt:lpstr>
      <vt:lpstr>PowerPoint Presentation</vt:lpstr>
      <vt:lpstr> 想一想（pg129） 我们是否应开发热带雨林？ （以经济发展及保护雨林的角度提出看法）</vt:lpstr>
      <vt:lpstr>如果世界的雨林会消失，你有何感想？ （pg129）</vt:lpstr>
      <vt:lpstr> 保护热带雨林的方法</vt:lpstr>
      <vt:lpstr>11.2温带草原的开发与问题</vt:lpstr>
      <vt:lpstr>PowerPoint Presentation</vt:lpstr>
      <vt:lpstr>PowerPoint Presentation</vt:lpstr>
      <vt:lpstr>PowerPoint Presentation</vt:lpstr>
      <vt:lpstr>温带草原地区的开垦活动与规模不断扩大，导致以下的问题：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yap</dc:creator>
  <cp:lastModifiedBy>User</cp:lastModifiedBy>
  <cp:revision>155</cp:revision>
  <dcterms:created xsi:type="dcterms:W3CDTF">2018-09-15T18:20:00Z</dcterms:created>
  <dcterms:modified xsi:type="dcterms:W3CDTF">2020-04-14T11:30:03Z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1033-11.2.0.8942</vt:lpwstr>
  </property>
</Properties>
</file>