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98" r:id="rId3"/>
    <p:sldId id="257" r:id="rId4"/>
    <p:sldId id="258" r:id="rId5"/>
    <p:sldId id="299" r:id="rId6"/>
    <p:sldId id="300" r:id="rId7"/>
    <p:sldId id="259" r:id="rId8"/>
    <p:sldId id="297" r:id="rId9"/>
    <p:sldId id="260" r:id="rId10"/>
    <p:sldId id="261" r:id="rId11"/>
    <p:sldId id="302" r:id="rId12"/>
    <p:sldId id="268" r:id="rId13"/>
    <p:sldId id="304" r:id="rId14"/>
    <p:sldId id="305" r:id="rId15"/>
    <p:sldId id="306" r:id="rId16"/>
    <p:sldId id="282" r:id="rId17"/>
    <p:sldId id="262" r:id="rId18"/>
    <p:sldId id="267" r:id="rId19"/>
    <p:sldId id="264" r:id="rId20"/>
    <p:sldId id="303" r:id="rId21"/>
    <p:sldId id="270" r:id="rId22"/>
    <p:sldId id="307" r:id="rId23"/>
    <p:sldId id="263" r:id="rId24"/>
    <p:sldId id="265" r:id="rId25"/>
    <p:sldId id="308" r:id="rId26"/>
    <p:sldId id="271" r:id="rId27"/>
    <p:sldId id="284" r:id="rId28"/>
    <p:sldId id="309" r:id="rId29"/>
    <p:sldId id="31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AD97C-1580-495D-8D6A-7268BDEDD93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225C94-FE0E-477A-BFD0-291D300036FF}">
      <dgm:prSet phldrT="[Text]" custT="1"/>
      <dgm:spPr/>
      <dgm:t>
        <a:bodyPr/>
        <a:lstStyle/>
        <a:p>
          <a:r>
            <a:rPr lang="zh-CN" altLang="en-US" sz="4000" b="1" u="none" dirty="0">
              <a:latin typeface="楷体" panose="02010609060101010101" pitchFamily="49" charset="-122"/>
              <a:ea typeface="楷体" panose="02010609060101010101" pitchFamily="49" charset="-122"/>
            </a:rPr>
            <a:t>冬</a:t>
          </a:r>
          <a:r>
            <a:rPr lang="zh-CN" altLang="en-US" sz="4000" u="none" dirty="0">
              <a:latin typeface="楷体" panose="02010609060101010101" pitchFamily="49" charset="-122"/>
              <a:ea typeface="楷体" panose="02010609060101010101" pitchFamily="49" charset="-122"/>
            </a:rPr>
            <a:t>季</a:t>
          </a:r>
          <a:endParaRPr lang="en-US" sz="4000" u="none" dirty="0"/>
        </a:p>
      </dgm:t>
    </dgm:pt>
    <dgm:pt modelId="{902F958C-08A0-4D84-BB63-8DBD20953E1F}" type="parTrans" cxnId="{70C47739-BA7B-4610-93CB-86A9CD10AD0E}">
      <dgm:prSet/>
      <dgm:spPr/>
      <dgm:t>
        <a:bodyPr/>
        <a:lstStyle/>
        <a:p>
          <a:endParaRPr lang="en-US" sz="4000"/>
        </a:p>
      </dgm:t>
    </dgm:pt>
    <dgm:pt modelId="{01224955-6F7A-45F0-AF97-CE5AE8D543AF}" type="sibTrans" cxnId="{70C47739-BA7B-4610-93CB-86A9CD10AD0E}">
      <dgm:prSet/>
      <dgm:spPr/>
      <dgm:t>
        <a:bodyPr/>
        <a:lstStyle/>
        <a:p>
          <a:endParaRPr lang="en-US" sz="4000"/>
        </a:p>
      </dgm:t>
    </dgm:pt>
    <dgm:pt modelId="{AE7315CE-EC13-4E11-8566-A6284BCBE87A}">
      <dgm:prSet phldrT="[Text]" custT="1"/>
      <dgm:spPr/>
      <dgm:t>
        <a:bodyPr/>
        <a:lstStyle/>
        <a:p>
          <a:r>
            <a:rPr lang="zh-CN" altLang="en-US" sz="36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dirty="0">
              <a:latin typeface="楷体" panose="02010609060101010101" pitchFamily="49" charset="-122"/>
              <a:ea typeface="楷体" panose="02010609060101010101" pitchFamily="49" charset="-122"/>
            </a:rPr>
            <a:t>小麦、蔬果</a:t>
          </a:r>
          <a:endParaRPr lang="en-US" sz="4000" dirty="0"/>
        </a:p>
      </dgm:t>
    </dgm:pt>
    <dgm:pt modelId="{A59D6F9E-6231-4F47-B669-84679F085FCF}" type="parTrans" cxnId="{3836671D-A9D1-436E-BFB7-E8EC20D7B471}">
      <dgm:prSet/>
      <dgm:spPr/>
      <dgm:t>
        <a:bodyPr/>
        <a:lstStyle/>
        <a:p>
          <a:endParaRPr lang="en-US" sz="4000"/>
        </a:p>
      </dgm:t>
    </dgm:pt>
    <dgm:pt modelId="{3926E4CF-D7CA-4CD9-AC8F-0635DC90170A}" type="sibTrans" cxnId="{3836671D-A9D1-436E-BFB7-E8EC20D7B471}">
      <dgm:prSet/>
      <dgm:spPr/>
      <dgm:t>
        <a:bodyPr/>
        <a:lstStyle/>
        <a:p>
          <a:endParaRPr lang="en-US" sz="4000"/>
        </a:p>
      </dgm:t>
    </dgm:pt>
    <dgm:pt modelId="{961DB606-82C7-4BA3-8E92-F12C62CBFE7C}">
      <dgm:prSet phldrT="[Text]" custT="1"/>
      <dgm:spPr/>
      <dgm:t>
        <a:bodyPr/>
        <a:lstStyle/>
        <a:p>
          <a:r>
            <a:rPr lang="zh-CN" altLang="en-US" sz="4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rPr>
            <a:t>夏</a:t>
          </a:r>
          <a:r>
            <a:rPr lang="zh-CN" altLang="en-US" sz="40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rPr>
            <a:t>季</a:t>
          </a:r>
          <a:endParaRPr lang="en-US" sz="40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5D19C-6D6B-4270-B238-14D6607CAB35}" type="parTrans" cxnId="{AB74A037-C5B5-46B5-A148-27FF7BDF084E}">
      <dgm:prSet/>
      <dgm:spPr/>
      <dgm:t>
        <a:bodyPr/>
        <a:lstStyle/>
        <a:p>
          <a:endParaRPr lang="en-US" sz="4000"/>
        </a:p>
      </dgm:t>
    </dgm:pt>
    <dgm:pt modelId="{6ABDAEA8-05B8-470E-AFE8-2724CABD9F4F}" type="sibTrans" cxnId="{AB74A037-C5B5-46B5-A148-27FF7BDF084E}">
      <dgm:prSet/>
      <dgm:spPr/>
      <dgm:t>
        <a:bodyPr/>
        <a:lstStyle/>
        <a:p>
          <a:endParaRPr lang="en-US" sz="4000"/>
        </a:p>
      </dgm:t>
    </dgm:pt>
    <dgm:pt modelId="{86554CC7-9329-4469-9EA7-AA6917C6870E}">
      <dgm:prSet phldrT="[Text]" custT="1"/>
      <dgm:spPr/>
      <dgm:t>
        <a:bodyPr/>
        <a:lstStyle/>
        <a:p>
          <a:r>
            <a:rPr lang="zh-CN" altLang="en-US" sz="36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dirty="0">
              <a:latin typeface="楷体" panose="02010609060101010101" pitchFamily="49" charset="-122"/>
              <a:ea typeface="楷体" panose="02010609060101010101" pitchFamily="49" charset="-122"/>
            </a:rPr>
            <a:t>耐旱的作物</a:t>
          </a:r>
          <a:endParaRPr lang="en-US" sz="4000" dirty="0"/>
        </a:p>
      </dgm:t>
    </dgm:pt>
    <dgm:pt modelId="{FBA606E6-29E9-4B5C-BDBE-F91408C186B3}" type="parTrans" cxnId="{2DFB56EE-2105-4700-B295-1E4278C5C1EC}">
      <dgm:prSet/>
      <dgm:spPr/>
      <dgm:t>
        <a:bodyPr/>
        <a:lstStyle/>
        <a:p>
          <a:endParaRPr lang="en-US" sz="4000"/>
        </a:p>
      </dgm:t>
    </dgm:pt>
    <dgm:pt modelId="{6D5C6BF2-1FD9-4E78-96E0-2A13308559A3}" type="sibTrans" cxnId="{2DFB56EE-2105-4700-B295-1E4278C5C1EC}">
      <dgm:prSet/>
      <dgm:spPr/>
      <dgm:t>
        <a:bodyPr/>
        <a:lstStyle/>
        <a:p>
          <a:endParaRPr lang="en-US" sz="4000"/>
        </a:p>
      </dgm:t>
    </dgm:pt>
    <dgm:pt modelId="{E2085397-2EFA-40C1-9D30-DF70B8B9A252}">
      <dgm:prSet phldrT="[Text]" custT="1"/>
      <dgm:spPr/>
      <dgm:t>
        <a:bodyPr/>
        <a:lstStyle/>
        <a:p>
          <a:r>
            <a:rPr lang="zh-CN" altLang="en-US" sz="4000" dirty="0">
              <a:latin typeface="楷体" panose="02010609060101010101" pitchFamily="49" charset="-122"/>
              <a:ea typeface="楷体" panose="02010609060101010101" pitchFamily="49" charset="-122"/>
            </a:rPr>
            <a:t>同时可在</a:t>
          </a:r>
          <a:r>
            <a:rPr lang="zh-CN" altLang="en-US" sz="4400" b="1" u="sng" dirty="0">
              <a:latin typeface="楷体" panose="02010609060101010101" pitchFamily="49" charset="-122"/>
              <a:ea typeface="楷体" panose="02010609060101010101" pitchFamily="49" charset="-122"/>
            </a:rPr>
            <a:t>山坡</a:t>
          </a:r>
          <a:r>
            <a:rPr lang="zh-CN" altLang="en-US" sz="4000" dirty="0">
              <a:latin typeface="楷体" panose="02010609060101010101" pitchFamily="49" charset="-122"/>
              <a:ea typeface="楷体" panose="02010609060101010101" pitchFamily="49" charset="-122"/>
            </a:rPr>
            <a:t>上进行</a:t>
          </a:r>
          <a:r>
            <a:rPr lang="zh-CN" altLang="en-US" sz="4400" b="1" u="sng" dirty="0">
              <a:latin typeface="楷体" panose="02010609060101010101" pitchFamily="49" charset="-122"/>
              <a:ea typeface="楷体" panose="02010609060101010101" pitchFamily="49" charset="-122"/>
            </a:rPr>
            <a:t>畜牧</a:t>
          </a:r>
          <a:endParaRPr lang="en-US" sz="4000" dirty="0"/>
        </a:p>
      </dgm:t>
    </dgm:pt>
    <dgm:pt modelId="{AD65F04D-F77A-4EDA-929D-E2AA0F172DDA}" type="parTrans" cxnId="{C75564A6-EC09-4EFF-AFF5-01DF99628373}">
      <dgm:prSet/>
      <dgm:spPr/>
      <dgm:t>
        <a:bodyPr/>
        <a:lstStyle/>
        <a:p>
          <a:endParaRPr lang="en-US" sz="4000"/>
        </a:p>
      </dgm:t>
    </dgm:pt>
    <dgm:pt modelId="{61911B6D-BAE8-474A-9637-0CCC1774CBD7}" type="sibTrans" cxnId="{C75564A6-EC09-4EFF-AFF5-01DF99628373}">
      <dgm:prSet/>
      <dgm:spPr/>
      <dgm:t>
        <a:bodyPr/>
        <a:lstStyle/>
        <a:p>
          <a:endParaRPr lang="en-US" sz="4000"/>
        </a:p>
      </dgm:t>
    </dgm:pt>
    <dgm:pt modelId="{4479BA03-BBA6-4E96-99B3-8059DF8D89F9}">
      <dgm:prSet phldrT="[Text]" custT="1"/>
      <dgm:spPr/>
      <dgm:t>
        <a:bodyPr/>
        <a:lstStyle/>
        <a:p>
          <a:r>
            <a:rPr lang="zh-CN" altLang="en-US" sz="40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dirty="0">
              <a:latin typeface="楷体" panose="02010609060101010101" pitchFamily="49" charset="-122"/>
              <a:ea typeface="楷体" panose="02010609060101010101" pitchFamily="49" charset="-122"/>
            </a:rPr>
            <a:t>牧草</a:t>
          </a:r>
          <a:r>
            <a:rPr lang="zh-CN" altLang="en-US" sz="3600" dirty="0">
              <a:latin typeface="楷体" panose="02010609060101010101" pitchFamily="49" charset="-122"/>
              <a:ea typeface="楷体" panose="02010609060101010101" pitchFamily="49" charset="-122"/>
            </a:rPr>
            <a:t>来</a:t>
          </a:r>
          <a:r>
            <a:rPr lang="zh-CN" altLang="en-US" sz="4000" b="1" u="sng" dirty="0">
              <a:latin typeface="楷体" panose="02010609060101010101" pitchFamily="49" charset="-122"/>
              <a:ea typeface="楷体" panose="02010609060101010101" pitchFamily="49" charset="-122"/>
            </a:rPr>
            <a:t>饲养牲畜</a:t>
          </a:r>
          <a:endParaRPr lang="en-US" sz="4000" dirty="0"/>
        </a:p>
      </dgm:t>
    </dgm:pt>
    <dgm:pt modelId="{F4D5C8F7-B5AF-4706-81F2-E02CE39637B6}" type="parTrans" cxnId="{76514F93-37A0-4974-9115-357C3A9F691F}">
      <dgm:prSet/>
      <dgm:spPr/>
      <dgm:t>
        <a:bodyPr/>
        <a:lstStyle/>
        <a:p>
          <a:endParaRPr lang="en-US"/>
        </a:p>
      </dgm:t>
    </dgm:pt>
    <dgm:pt modelId="{8792E749-A816-4AA4-89B8-5C4793FAF5EE}" type="sibTrans" cxnId="{76514F93-37A0-4974-9115-357C3A9F691F}">
      <dgm:prSet/>
      <dgm:spPr/>
      <dgm:t>
        <a:bodyPr/>
        <a:lstStyle/>
        <a:p>
          <a:endParaRPr lang="en-US"/>
        </a:p>
      </dgm:t>
    </dgm:pt>
    <dgm:pt modelId="{676AC469-00BE-4FF4-86A2-A3D6C366F9BB}" type="pres">
      <dgm:prSet presAssocID="{376AD97C-1580-495D-8D6A-7268BDEDD93A}" presName="linearFlow" presStyleCnt="0">
        <dgm:presLayoutVars>
          <dgm:dir/>
          <dgm:animLvl val="lvl"/>
          <dgm:resizeHandles val="exact"/>
        </dgm:presLayoutVars>
      </dgm:prSet>
      <dgm:spPr/>
    </dgm:pt>
    <dgm:pt modelId="{CFF88B0A-0669-4E5E-8379-87DF17EF7CED}" type="pres">
      <dgm:prSet presAssocID="{34225C94-FE0E-477A-BFD0-291D300036FF}" presName="composite" presStyleCnt="0"/>
      <dgm:spPr/>
    </dgm:pt>
    <dgm:pt modelId="{C3D34B79-0581-4A2C-813A-9E4B7E43A3EE}" type="pres">
      <dgm:prSet presAssocID="{34225C94-FE0E-477A-BFD0-291D300036FF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4633585-42E1-4D15-8A2F-0D7F49C8EC90}" type="pres">
      <dgm:prSet presAssocID="{34225C94-FE0E-477A-BFD0-291D300036FF}" presName="descendantText" presStyleLbl="alignAcc1" presStyleIdx="0" presStyleCnt="2">
        <dgm:presLayoutVars>
          <dgm:bulletEnabled val="1"/>
        </dgm:presLayoutVars>
      </dgm:prSet>
      <dgm:spPr/>
    </dgm:pt>
    <dgm:pt modelId="{FA2ED387-E748-4A1F-82C0-07731ADDD9E9}" type="pres">
      <dgm:prSet presAssocID="{01224955-6F7A-45F0-AF97-CE5AE8D543AF}" presName="sp" presStyleCnt="0"/>
      <dgm:spPr/>
    </dgm:pt>
    <dgm:pt modelId="{49CBE093-EC86-481B-BA45-632C10DC90D4}" type="pres">
      <dgm:prSet presAssocID="{961DB606-82C7-4BA3-8E92-F12C62CBFE7C}" presName="composite" presStyleCnt="0"/>
      <dgm:spPr/>
    </dgm:pt>
    <dgm:pt modelId="{F5FAD749-9858-4F24-AB0F-BA0550883E15}" type="pres">
      <dgm:prSet presAssocID="{961DB606-82C7-4BA3-8E92-F12C62CBFE7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1E4600C-CEE1-48AD-9075-4728F6F6D36F}" type="pres">
      <dgm:prSet presAssocID="{961DB606-82C7-4BA3-8E92-F12C62CBFE7C}" presName="descendantText" presStyleLbl="alignAcc1" presStyleIdx="1" presStyleCnt="2" custScaleY="188511">
        <dgm:presLayoutVars>
          <dgm:bulletEnabled val="1"/>
        </dgm:presLayoutVars>
      </dgm:prSet>
      <dgm:spPr/>
    </dgm:pt>
  </dgm:ptLst>
  <dgm:cxnLst>
    <dgm:cxn modelId="{3836671D-A9D1-436E-BFB7-E8EC20D7B471}" srcId="{34225C94-FE0E-477A-BFD0-291D300036FF}" destId="{AE7315CE-EC13-4E11-8566-A6284BCBE87A}" srcOrd="0" destOrd="0" parTransId="{A59D6F9E-6231-4F47-B669-84679F085FCF}" sibTransId="{3926E4CF-D7CA-4CD9-AC8F-0635DC90170A}"/>
    <dgm:cxn modelId="{D4197129-B975-492F-86CA-28B775225B0F}" type="presOf" srcId="{86554CC7-9329-4469-9EA7-AA6917C6870E}" destId="{71E4600C-CEE1-48AD-9075-4728F6F6D36F}" srcOrd="0" destOrd="0" presId="urn:microsoft.com/office/officeart/2005/8/layout/chevron2"/>
    <dgm:cxn modelId="{78459935-1B16-4FDE-9250-C1D5FE8217E3}" type="presOf" srcId="{AE7315CE-EC13-4E11-8566-A6284BCBE87A}" destId="{34633585-42E1-4D15-8A2F-0D7F49C8EC90}" srcOrd="0" destOrd="0" presId="urn:microsoft.com/office/officeart/2005/8/layout/chevron2"/>
    <dgm:cxn modelId="{AB74A037-C5B5-46B5-A148-27FF7BDF084E}" srcId="{376AD97C-1580-495D-8D6A-7268BDEDD93A}" destId="{961DB606-82C7-4BA3-8E92-F12C62CBFE7C}" srcOrd="1" destOrd="0" parTransId="{5295D19C-6D6B-4270-B238-14D6607CAB35}" sibTransId="{6ABDAEA8-05B8-470E-AFE8-2724CABD9F4F}"/>
    <dgm:cxn modelId="{70C47739-BA7B-4610-93CB-86A9CD10AD0E}" srcId="{376AD97C-1580-495D-8D6A-7268BDEDD93A}" destId="{34225C94-FE0E-477A-BFD0-291D300036FF}" srcOrd="0" destOrd="0" parTransId="{902F958C-08A0-4D84-BB63-8DBD20953E1F}" sibTransId="{01224955-6F7A-45F0-AF97-CE5AE8D543AF}"/>
    <dgm:cxn modelId="{B19C7F53-0E88-4D79-BE77-AA7A08477B26}" type="presOf" srcId="{961DB606-82C7-4BA3-8E92-F12C62CBFE7C}" destId="{F5FAD749-9858-4F24-AB0F-BA0550883E15}" srcOrd="0" destOrd="0" presId="urn:microsoft.com/office/officeart/2005/8/layout/chevron2"/>
    <dgm:cxn modelId="{6074A38C-9FCC-4F22-8A68-143597F95AB7}" type="presOf" srcId="{34225C94-FE0E-477A-BFD0-291D300036FF}" destId="{C3D34B79-0581-4A2C-813A-9E4B7E43A3EE}" srcOrd="0" destOrd="0" presId="urn:microsoft.com/office/officeart/2005/8/layout/chevron2"/>
    <dgm:cxn modelId="{76514F93-37A0-4974-9115-357C3A9F691F}" srcId="{961DB606-82C7-4BA3-8E92-F12C62CBFE7C}" destId="{4479BA03-BBA6-4E96-99B3-8059DF8D89F9}" srcOrd="1" destOrd="0" parTransId="{F4D5C8F7-B5AF-4706-81F2-E02CE39637B6}" sibTransId="{8792E749-A816-4AA4-89B8-5C4793FAF5EE}"/>
    <dgm:cxn modelId="{C75564A6-EC09-4EFF-AFF5-01DF99628373}" srcId="{961DB606-82C7-4BA3-8E92-F12C62CBFE7C}" destId="{E2085397-2EFA-40C1-9D30-DF70B8B9A252}" srcOrd="2" destOrd="0" parTransId="{AD65F04D-F77A-4EDA-929D-E2AA0F172DDA}" sibTransId="{61911B6D-BAE8-474A-9637-0CCC1774CBD7}"/>
    <dgm:cxn modelId="{B74FC1B2-1AEA-47A9-ABE7-746BC0E1DB5C}" type="presOf" srcId="{4479BA03-BBA6-4E96-99B3-8059DF8D89F9}" destId="{71E4600C-CEE1-48AD-9075-4728F6F6D36F}" srcOrd="0" destOrd="1" presId="urn:microsoft.com/office/officeart/2005/8/layout/chevron2"/>
    <dgm:cxn modelId="{78247AB4-9899-4BC5-816F-55E6C6DC5D75}" type="presOf" srcId="{376AD97C-1580-495D-8D6A-7268BDEDD93A}" destId="{676AC469-00BE-4FF4-86A2-A3D6C366F9BB}" srcOrd="0" destOrd="0" presId="urn:microsoft.com/office/officeart/2005/8/layout/chevron2"/>
    <dgm:cxn modelId="{7990A4B7-7696-4F5D-846E-6EEBAF647ABE}" type="presOf" srcId="{E2085397-2EFA-40C1-9D30-DF70B8B9A252}" destId="{71E4600C-CEE1-48AD-9075-4728F6F6D36F}" srcOrd="0" destOrd="2" presId="urn:microsoft.com/office/officeart/2005/8/layout/chevron2"/>
    <dgm:cxn modelId="{2DFB56EE-2105-4700-B295-1E4278C5C1EC}" srcId="{961DB606-82C7-4BA3-8E92-F12C62CBFE7C}" destId="{86554CC7-9329-4469-9EA7-AA6917C6870E}" srcOrd="0" destOrd="0" parTransId="{FBA606E6-29E9-4B5C-BDBE-F91408C186B3}" sibTransId="{6D5C6BF2-1FD9-4E78-96E0-2A13308559A3}"/>
    <dgm:cxn modelId="{2E8358E6-ED45-4236-B92F-2A799653EDC1}" type="presParOf" srcId="{676AC469-00BE-4FF4-86A2-A3D6C366F9BB}" destId="{CFF88B0A-0669-4E5E-8379-87DF17EF7CED}" srcOrd="0" destOrd="0" presId="urn:microsoft.com/office/officeart/2005/8/layout/chevron2"/>
    <dgm:cxn modelId="{CA1D6E9A-A45A-4C5D-8DBB-8E581B1A39B8}" type="presParOf" srcId="{CFF88B0A-0669-4E5E-8379-87DF17EF7CED}" destId="{C3D34B79-0581-4A2C-813A-9E4B7E43A3EE}" srcOrd="0" destOrd="0" presId="urn:microsoft.com/office/officeart/2005/8/layout/chevron2"/>
    <dgm:cxn modelId="{303CCCBE-38A7-4F1C-9A58-4188286C0330}" type="presParOf" srcId="{CFF88B0A-0669-4E5E-8379-87DF17EF7CED}" destId="{34633585-42E1-4D15-8A2F-0D7F49C8EC90}" srcOrd="1" destOrd="0" presId="urn:microsoft.com/office/officeart/2005/8/layout/chevron2"/>
    <dgm:cxn modelId="{70FBAB23-E29C-4E5A-8346-01165ABD47DB}" type="presParOf" srcId="{676AC469-00BE-4FF4-86A2-A3D6C366F9BB}" destId="{FA2ED387-E748-4A1F-82C0-07731ADDD9E9}" srcOrd="1" destOrd="0" presId="urn:microsoft.com/office/officeart/2005/8/layout/chevron2"/>
    <dgm:cxn modelId="{3AB63A98-5755-4C40-AE62-1433BB89C23F}" type="presParOf" srcId="{676AC469-00BE-4FF4-86A2-A3D6C366F9BB}" destId="{49CBE093-EC86-481B-BA45-632C10DC90D4}" srcOrd="2" destOrd="0" presId="urn:microsoft.com/office/officeart/2005/8/layout/chevron2"/>
    <dgm:cxn modelId="{F74B7926-F318-4911-A873-314BF966DEB6}" type="presParOf" srcId="{49CBE093-EC86-481B-BA45-632C10DC90D4}" destId="{F5FAD749-9858-4F24-AB0F-BA0550883E15}" srcOrd="0" destOrd="0" presId="urn:microsoft.com/office/officeart/2005/8/layout/chevron2"/>
    <dgm:cxn modelId="{0908E530-3E65-4FEF-ADEC-BF466CAFCD7A}" type="presParOf" srcId="{49CBE093-EC86-481B-BA45-632C10DC90D4}" destId="{71E4600C-CEE1-48AD-9075-4728F6F6D3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5F845-2F65-43F3-A2CE-9C01278C6F61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ACBA38A-463D-4157-87D8-5DC0F3AA6108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5400" b="1">
              <a:latin typeface="SentyCHALK" panose="03000600000000000000" pitchFamily="66" charset="-122"/>
              <a:ea typeface="SentyCHALK" panose="03000600000000000000" pitchFamily="66" charset="-122"/>
            </a:rPr>
            <a:t>农业科技的发展</a:t>
          </a:r>
          <a:endParaRPr lang="en-US" altLang="zh-CN" sz="5400" b="1" dirty="0">
            <a:latin typeface="SentyCHALK" panose="03000600000000000000" pitchFamily="66" charset="-122"/>
            <a:ea typeface="SentyCHALK" panose="03000600000000000000" pitchFamily="66" charset="-122"/>
          </a:endParaRPr>
        </a:p>
      </dgm:t>
    </dgm:pt>
    <dgm:pt modelId="{25254441-07DF-416D-BEE2-1C18E3AD7459}" type="parTrans" cxnId="{58738FC5-CEDA-4D82-900F-E110EBD43006}">
      <dgm:prSet/>
      <dgm:spPr/>
      <dgm:t>
        <a:bodyPr/>
        <a:lstStyle/>
        <a:p>
          <a:endParaRPr lang="en-US" sz="4000"/>
        </a:p>
      </dgm:t>
    </dgm:pt>
    <dgm:pt modelId="{5C511667-BB7C-4AB8-9ADA-B2DA13743FF5}" type="sibTrans" cxnId="{58738FC5-CEDA-4D82-900F-E110EBD43006}">
      <dgm:prSet/>
      <dgm:spPr/>
      <dgm:t>
        <a:bodyPr/>
        <a:lstStyle/>
        <a:p>
          <a:endParaRPr lang="en-US" sz="4000"/>
        </a:p>
      </dgm:t>
    </dgm:pt>
    <dgm:pt modelId="{49373C3F-DDE6-4DF3-9ADC-20BEDB597CA4}">
      <dgm:prSet phldrT="[Text]" custT="1"/>
      <dgm:spPr/>
      <dgm:t>
        <a:bodyPr/>
        <a:lstStyle/>
        <a:p>
          <a:r>
            <a:rPr lang="zh-CN" altLang="en-US" sz="4000">
              <a:latin typeface="楷体" panose="02010609060101010101" pitchFamily="49" charset="-122"/>
              <a:ea typeface="楷体" panose="02010609060101010101" pitchFamily="49" charset="-122"/>
            </a:rPr>
            <a:t>法国南部、</a:t>
          </a:r>
          <a:endParaRPr lang="en-US" altLang="zh-CN" sz="4000">
            <a:latin typeface="楷体" panose="02010609060101010101" pitchFamily="49" charset="-122"/>
            <a:ea typeface="楷体" panose="02010609060101010101" pitchFamily="49" charset="-122"/>
          </a:endParaRPr>
        </a:p>
        <a:p>
          <a:r>
            <a:rPr lang="zh-CN" altLang="en-US" sz="4000">
              <a:latin typeface="楷体" panose="02010609060101010101" pitchFamily="49" charset="-122"/>
              <a:ea typeface="楷体" panose="02010609060101010101" pitchFamily="49" charset="-122"/>
            </a:rPr>
            <a:t>美国加州</a:t>
          </a:r>
          <a:endParaRPr lang="en-US" sz="4000" dirty="0"/>
        </a:p>
      </dgm:t>
    </dgm:pt>
    <dgm:pt modelId="{E7EB5B60-2036-4AAE-A0F6-852A258AFC33}" type="parTrans" cxnId="{038044E4-C805-4CAF-A02E-4ECBD92C31B3}">
      <dgm:prSet/>
      <dgm:spPr/>
      <dgm:t>
        <a:bodyPr/>
        <a:lstStyle/>
        <a:p>
          <a:endParaRPr lang="en-US" sz="4000"/>
        </a:p>
      </dgm:t>
    </dgm:pt>
    <dgm:pt modelId="{A8218CF9-9B4F-494E-BDD3-889FFB8CA2FC}" type="sibTrans" cxnId="{038044E4-C805-4CAF-A02E-4ECBD92C31B3}">
      <dgm:prSet/>
      <dgm:spPr/>
      <dgm:t>
        <a:bodyPr/>
        <a:lstStyle/>
        <a:p>
          <a:endParaRPr lang="en-US" sz="4000"/>
        </a:p>
      </dgm:t>
    </dgm:pt>
    <dgm:pt modelId="{F1F744B1-6BF5-4A73-93E1-3593F0D68D28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生产技术专业化、</a:t>
          </a:r>
          <a:endParaRPr lang="en-US" altLang="zh-CN" sz="4000" b="1" u="sng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城市发展</a:t>
          </a:r>
          <a:endParaRPr lang="en-US" altLang="zh-CN" sz="36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9AD13DE5-A024-42C5-A070-08F2704B9CE4}" type="parTrans" cxnId="{3D35166F-6504-4D97-95E7-67BF44CE0BA5}">
      <dgm:prSet/>
      <dgm:spPr/>
      <dgm:t>
        <a:bodyPr/>
        <a:lstStyle/>
        <a:p>
          <a:endParaRPr lang="en-US" sz="4000"/>
        </a:p>
      </dgm:t>
    </dgm:pt>
    <dgm:pt modelId="{F41AE3A9-EC16-4E2C-B80E-79EB1D3CB483}" type="sibTrans" cxnId="{3D35166F-6504-4D97-95E7-67BF44CE0BA5}">
      <dgm:prSet/>
      <dgm:spPr/>
      <dgm:t>
        <a:bodyPr/>
        <a:lstStyle/>
        <a:p>
          <a:endParaRPr lang="en-US" sz="4000"/>
        </a:p>
      </dgm:t>
    </dgm:pt>
    <dgm:pt modelId="{3EDB1D9E-72D7-418B-8794-FC0408FC25A4}">
      <dgm:prSet phldrT="[Text]" custT="1"/>
      <dgm:spPr/>
      <dgm:t>
        <a:bodyPr/>
        <a:lstStyle/>
        <a:p>
          <a:endParaRPr lang="en-US" altLang="zh-CN" sz="3600">
            <a:latin typeface="楷体" panose="02010609060101010101" pitchFamily="49" charset="-122"/>
            <a:ea typeface="楷体" panose="02010609060101010101" pitchFamily="49" charset="-122"/>
          </a:endParaRPr>
        </a:p>
        <a:p>
          <a:r>
            <a:rPr lang="zh-CN" altLang="en-US" sz="360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蔬菜、葡萄、橄榄、柑桔、草莓、花卉</a:t>
          </a:r>
          <a:r>
            <a:rPr lang="zh-CN" altLang="en-US" sz="3600">
              <a:latin typeface="楷体" panose="02010609060101010101" pitchFamily="49" charset="-122"/>
              <a:ea typeface="楷体" panose="02010609060101010101" pitchFamily="49" charset="-122"/>
            </a:rPr>
            <a:t>等商业作物</a:t>
          </a:r>
          <a:endParaRPr lang="en-US" altLang="zh-CN" sz="3600">
            <a:latin typeface="楷体" panose="02010609060101010101" pitchFamily="49" charset="-122"/>
            <a:ea typeface="楷体" panose="02010609060101010101" pitchFamily="49" charset="-122"/>
          </a:endParaRPr>
        </a:p>
        <a:p>
          <a:endParaRPr lang="en-US" sz="4000" dirty="0"/>
        </a:p>
      </dgm:t>
    </dgm:pt>
    <dgm:pt modelId="{87F6669B-6810-40FF-8456-5ED06C3050F7}" type="parTrans" cxnId="{58036F6E-602D-477C-9EED-F07C3706A965}">
      <dgm:prSet/>
      <dgm:spPr/>
      <dgm:t>
        <a:bodyPr/>
        <a:lstStyle/>
        <a:p>
          <a:endParaRPr lang="en-US" sz="4000"/>
        </a:p>
      </dgm:t>
    </dgm:pt>
    <dgm:pt modelId="{B2109979-D6CD-49EB-A86D-47019426D2EE}" type="sibTrans" cxnId="{58036F6E-602D-477C-9EED-F07C3706A965}">
      <dgm:prSet/>
      <dgm:spPr/>
      <dgm:t>
        <a:bodyPr/>
        <a:lstStyle/>
        <a:p>
          <a:endParaRPr lang="en-US" sz="4000"/>
        </a:p>
      </dgm:t>
    </dgm:pt>
    <dgm:pt modelId="{963C371F-C7B2-4385-A60B-40DE7B32CC9D}">
      <dgm:prSet phldrT="[Text]" custT="1"/>
      <dgm:spPr/>
      <dgm:t>
        <a:bodyPr/>
        <a:lstStyle/>
        <a:p>
          <a:r>
            <a:rPr lang="zh-CN" altLang="en-US" sz="4000" b="0" u="none">
              <a:latin typeface="楷体" panose="02010609060101010101" pitchFamily="49" charset="-122"/>
              <a:ea typeface="楷体" panose="02010609060101010101" pitchFamily="49" charset="-122"/>
            </a:rPr>
            <a:t>成为</a:t>
          </a: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园艺农业</a:t>
          </a:r>
          <a:r>
            <a:rPr lang="zh-CN" altLang="en-US" sz="3600">
              <a:latin typeface="楷体" panose="02010609060101010101" pitchFamily="49" charset="-122"/>
              <a:ea typeface="楷体" panose="02010609060101010101" pitchFamily="49" charset="-122"/>
            </a:rPr>
            <a:t>，取代了以</a:t>
          </a: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小麦</a:t>
          </a:r>
          <a:r>
            <a:rPr lang="zh-CN" altLang="en-US" sz="3600">
              <a:latin typeface="楷体" panose="02010609060101010101" pitchFamily="49" charset="-122"/>
              <a:ea typeface="楷体" panose="02010609060101010101" pitchFamily="49" charset="-122"/>
            </a:rPr>
            <a:t>为主的</a:t>
          </a:r>
          <a:r>
            <a:rPr lang="zh-CN" altLang="en-US" sz="4000" b="1" u="sng">
              <a:latin typeface="楷体" panose="02010609060101010101" pitchFamily="49" charset="-122"/>
              <a:ea typeface="楷体" panose="02010609060101010101" pitchFamily="49" charset="-122"/>
            </a:rPr>
            <a:t>传统农耕</a:t>
          </a:r>
          <a:r>
            <a:rPr lang="zh-CN" altLang="en-US" sz="3600">
              <a:latin typeface="楷体" panose="02010609060101010101" pitchFamily="49" charset="-122"/>
              <a:ea typeface="楷体" panose="02010609060101010101" pitchFamily="49" charset="-122"/>
            </a:rPr>
            <a:t>方式</a:t>
          </a:r>
          <a:endParaRPr lang="en-US" sz="4000" dirty="0"/>
        </a:p>
      </dgm:t>
    </dgm:pt>
    <dgm:pt modelId="{89EF797C-3F5D-4B5D-AF2A-DBDAEDEFF1E8}" type="parTrans" cxnId="{A9638D17-11C3-466A-9B29-6DC6E8B91CED}">
      <dgm:prSet/>
      <dgm:spPr/>
      <dgm:t>
        <a:bodyPr/>
        <a:lstStyle/>
        <a:p>
          <a:endParaRPr lang="en-US" sz="4000"/>
        </a:p>
      </dgm:t>
    </dgm:pt>
    <dgm:pt modelId="{4CF7CCA2-63C2-4089-A09C-E1EC7F6166D7}" type="sibTrans" cxnId="{A9638D17-11C3-466A-9B29-6DC6E8B91CED}">
      <dgm:prSet/>
      <dgm:spPr/>
      <dgm:t>
        <a:bodyPr/>
        <a:lstStyle/>
        <a:p>
          <a:endParaRPr lang="en-US" sz="4000"/>
        </a:p>
      </dgm:t>
    </dgm:pt>
    <dgm:pt modelId="{342448A2-6237-47F9-A088-C4C3CF5C7195}" type="pres">
      <dgm:prSet presAssocID="{B085F845-2F65-43F3-A2CE-9C01278C6F6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F48BAE-8674-4A44-B4FD-15104AEA3625}" type="pres">
      <dgm:prSet presAssocID="{B085F845-2F65-43F3-A2CE-9C01278C6F61}" presName="matrix" presStyleCnt="0"/>
      <dgm:spPr/>
    </dgm:pt>
    <dgm:pt modelId="{D1EE369A-E14B-4121-8E13-6E7658193086}" type="pres">
      <dgm:prSet presAssocID="{B085F845-2F65-43F3-A2CE-9C01278C6F61}" presName="tile1" presStyleLbl="node1" presStyleIdx="0" presStyleCnt="4"/>
      <dgm:spPr/>
    </dgm:pt>
    <dgm:pt modelId="{8E995AC8-72DF-4715-B6DC-9179BFD6428B}" type="pres">
      <dgm:prSet presAssocID="{B085F845-2F65-43F3-A2CE-9C01278C6F6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F53290-4FF1-41A7-919D-7E3450D8CFC7}" type="pres">
      <dgm:prSet presAssocID="{B085F845-2F65-43F3-A2CE-9C01278C6F61}" presName="tile2" presStyleLbl="node1" presStyleIdx="1" presStyleCnt="4"/>
      <dgm:spPr/>
    </dgm:pt>
    <dgm:pt modelId="{9F33E9D6-D732-4943-A92B-FF38D6715886}" type="pres">
      <dgm:prSet presAssocID="{B085F845-2F65-43F3-A2CE-9C01278C6F6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6877F6-6FA7-4334-9AF7-0F2C19FF7A7D}" type="pres">
      <dgm:prSet presAssocID="{B085F845-2F65-43F3-A2CE-9C01278C6F61}" presName="tile3" presStyleLbl="node1" presStyleIdx="2" presStyleCnt="4"/>
      <dgm:spPr/>
    </dgm:pt>
    <dgm:pt modelId="{8C51475C-95C3-489E-BA89-C9DCCF0331B4}" type="pres">
      <dgm:prSet presAssocID="{B085F845-2F65-43F3-A2CE-9C01278C6F6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60F6949-DB5F-4420-8ABC-6EEF8565E09B}" type="pres">
      <dgm:prSet presAssocID="{B085F845-2F65-43F3-A2CE-9C01278C6F61}" presName="tile4" presStyleLbl="node1" presStyleIdx="3" presStyleCnt="4"/>
      <dgm:spPr/>
    </dgm:pt>
    <dgm:pt modelId="{251BFA0B-45FB-4CF9-8D60-1C46293841BD}" type="pres">
      <dgm:prSet presAssocID="{B085F845-2F65-43F3-A2CE-9C01278C6F6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7AB06EE-DFF3-41C0-B80A-F488FB30345E}" type="pres">
      <dgm:prSet presAssocID="{B085F845-2F65-43F3-A2CE-9C01278C6F61}" presName="centerTile" presStyleLbl="fgShp" presStyleIdx="0" presStyleCnt="1" custScaleX="178498" custScaleY="58799">
        <dgm:presLayoutVars>
          <dgm:chMax val="0"/>
          <dgm:chPref val="0"/>
        </dgm:presLayoutVars>
      </dgm:prSet>
      <dgm:spPr/>
    </dgm:pt>
  </dgm:ptLst>
  <dgm:cxnLst>
    <dgm:cxn modelId="{2385190D-151B-4A82-9A54-AF4C071FCF68}" type="presOf" srcId="{F1F744B1-6BF5-4A73-93E1-3593F0D68D28}" destId="{9F33E9D6-D732-4943-A92B-FF38D6715886}" srcOrd="1" destOrd="0" presId="urn:microsoft.com/office/officeart/2005/8/layout/matrix1"/>
    <dgm:cxn modelId="{6C2ACE13-C727-4550-A565-B6474FDCD904}" type="presOf" srcId="{B085F845-2F65-43F3-A2CE-9C01278C6F61}" destId="{342448A2-6237-47F9-A088-C4C3CF5C7195}" srcOrd="0" destOrd="0" presId="urn:microsoft.com/office/officeart/2005/8/layout/matrix1"/>
    <dgm:cxn modelId="{A9638D17-11C3-466A-9B29-6DC6E8B91CED}" srcId="{FACBA38A-463D-4157-87D8-5DC0F3AA6108}" destId="{963C371F-C7B2-4385-A60B-40DE7B32CC9D}" srcOrd="3" destOrd="0" parTransId="{89EF797C-3F5D-4B5D-AF2A-DBDAEDEFF1E8}" sibTransId="{4CF7CCA2-63C2-4089-A09C-E1EC7F6166D7}"/>
    <dgm:cxn modelId="{E7215822-8B21-4F44-954A-C81E229EB7D3}" type="presOf" srcId="{963C371F-C7B2-4385-A60B-40DE7B32CC9D}" destId="{660F6949-DB5F-4420-8ABC-6EEF8565E09B}" srcOrd="0" destOrd="0" presId="urn:microsoft.com/office/officeart/2005/8/layout/matrix1"/>
    <dgm:cxn modelId="{BF9CAB33-C01D-4D2A-9DEF-52C0E9908910}" type="presOf" srcId="{49373C3F-DDE6-4DF3-9ADC-20BEDB597CA4}" destId="{8E995AC8-72DF-4715-B6DC-9179BFD6428B}" srcOrd="1" destOrd="0" presId="urn:microsoft.com/office/officeart/2005/8/layout/matrix1"/>
    <dgm:cxn modelId="{AB6E9543-F840-474C-BECD-571DEF078699}" type="presOf" srcId="{F1F744B1-6BF5-4A73-93E1-3593F0D68D28}" destId="{55F53290-4FF1-41A7-919D-7E3450D8CFC7}" srcOrd="0" destOrd="0" presId="urn:microsoft.com/office/officeart/2005/8/layout/matrix1"/>
    <dgm:cxn modelId="{58036F6E-602D-477C-9EED-F07C3706A965}" srcId="{FACBA38A-463D-4157-87D8-5DC0F3AA6108}" destId="{3EDB1D9E-72D7-418B-8794-FC0408FC25A4}" srcOrd="2" destOrd="0" parTransId="{87F6669B-6810-40FF-8456-5ED06C3050F7}" sibTransId="{B2109979-D6CD-49EB-A86D-47019426D2EE}"/>
    <dgm:cxn modelId="{3D35166F-6504-4D97-95E7-67BF44CE0BA5}" srcId="{FACBA38A-463D-4157-87D8-5DC0F3AA6108}" destId="{F1F744B1-6BF5-4A73-93E1-3593F0D68D28}" srcOrd="1" destOrd="0" parTransId="{9AD13DE5-A024-42C5-A070-08F2704B9CE4}" sibTransId="{F41AE3A9-EC16-4E2C-B80E-79EB1D3CB483}"/>
    <dgm:cxn modelId="{450C5E78-3D23-42B4-B6BD-504C328DF20F}" type="presOf" srcId="{3EDB1D9E-72D7-418B-8794-FC0408FC25A4}" destId="{8C51475C-95C3-489E-BA89-C9DCCF0331B4}" srcOrd="1" destOrd="0" presId="urn:microsoft.com/office/officeart/2005/8/layout/matrix1"/>
    <dgm:cxn modelId="{241291AC-F350-4A61-B597-EB1B55200F6C}" type="presOf" srcId="{3EDB1D9E-72D7-418B-8794-FC0408FC25A4}" destId="{B16877F6-6FA7-4334-9AF7-0F2C19FF7A7D}" srcOrd="0" destOrd="0" presId="urn:microsoft.com/office/officeart/2005/8/layout/matrix1"/>
    <dgm:cxn modelId="{58738FC5-CEDA-4D82-900F-E110EBD43006}" srcId="{B085F845-2F65-43F3-A2CE-9C01278C6F61}" destId="{FACBA38A-463D-4157-87D8-5DC0F3AA6108}" srcOrd="0" destOrd="0" parTransId="{25254441-07DF-416D-BEE2-1C18E3AD7459}" sibTransId="{5C511667-BB7C-4AB8-9ADA-B2DA13743FF5}"/>
    <dgm:cxn modelId="{7414CBCD-8DF5-4C3B-988C-7F5881A67643}" type="presOf" srcId="{963C371F-C7B2-4385-A60B-40DE7B32CC9D}" destId="{251BFA0B-45FB-4CF9-8D60-1C46293841BD}" srcOrd="1" destOrd="0" presId="urn:microsoft.com/office/officeart/2005/8/layout/matrix1"/>
    <dgm:cxn modelId="{6722CAE1-7299-4970-85AA-2A6201EE43B1}" type="presOf" srcId="{FACBA38A-463D-4157-87D8-5DC0F3AA6108}" destId="{F7AB06EE-DFF3-41C0-B80A-F488FB30345E}" srcOrd="0" destOrd="0" presId="urn:microsoft.com/office/officeart/2005/8/layout/matrix1"/>
    <dgm:cxn modelId="{038044E4-C805-4CAF-A02E-4ECBD92C31B3}" srcId="{FACBA38A-463D-4157-87D8-5DC0F3AA6108}" destId="{49373C3F-DDE6-4DF3-9ADC-20BEDB597CA4}" srcOrd="0" destOrd="0" parTransId="{E7EB5B60-2036-4AAE-A0F6-852A258AFC33}" sibTransId="{A8218CF9-9B4F-494E-BDD3-889FFB8CA2FC}"/>
    <dgm:cxn modelId="{D523E7FE-EC8D-46EF-98BD-A03EDECD6926}" type="presOf" srcId="{49373C3F-DDE6-4DF3-9ADC-20BEDB597CA4}" destId="{D1EE369A-E14B-4121-8E13-6E7658193086}" srcOrd="0" destOrd="0" presId="urn:microsoft.com/office/officeart/2005/8/layout/matrix1"/>
    <dgm:cxn modelId="{FDEBD69D-F32E-480C-8ED5-D59120784DF8}" type="presParOf" srcId="{342448A2-6237-47F9-A088-C4C3CF5C7195}" destId="{24F48BAE-8674-4A44-B4FD-15104AEA3625}" srcOrd="0" destOrd="0" presId="urn:microsoft.com/office/officeart/2005/8/layout/matrix1"/>
    <dgm:cxn modelId="{E0A8812C-633E-46CB-9D10-49344025FBCB}" type="presParOf" srcId="{24F48BAE-8674-4A44-B4FD-15104AEA3625}" destId="{D1EE369A-E14B-4121-8E13-6E7658193086}" srcOrd="0" destOrd="0" presId="urn:microsoft.com/office/officeart/2005/8/layout/matrix1"/>
    <dgm:cxn modelId="{72BDC754-DE50-4E90-B857-F32C838E710C}" type="presParOf" srcId="{24F48BAE-8674-4A44-B4FD-15104AEA3625}" destId="{8E995AC8-72DF-4715-B6DC-9179BFD6428B}" srcOrd="1" destOrd="0" presId="urn:microsoft.com/office/officeart/2005/8/layout/matrix1"/>
    <dgm:cxn modelId="{AF75A2A8-401B-4C7E-8C27-343825E4CD73}" type="presParOf" srcId="{24F48BAE-8674-4A44-B4FD-15104AEA3625}" destId="{55F53290-4FF1-41A7-919D-7E3450D8CFC7}" srcOrd="2" destOrd="0" presId="urn:microsoft.com/office/officeart/2005/8/layout/matrix1"/>
    <dgm:cxn modelId="{E3A421E6-01C5-41BE-8AC5-174AFD4554B6}" type="presParOf" srcId="{24F48BAE-8674-4A44-B4FD-15104AEA3625}" destId="{9F33E9D6-D732-4943-A92B-FF38D6715886}" srcOrd="3" destOrd="0" presId="urn:microsoft.com/office/officeart/2005/8/layout/matrix1"/>
    <dgm:cxn modelId="{16E97D73-6E78-4B9D-8CEC-062B76345EEA}" type="presParOf" srcId="{24F48BAE-8674-4A44-B4FD-15104AEA3625}" destId="{B16877F6-6FA7-4334-9AF7-0F2C19FF7A7D}" srcOrd="4" destOrd="0" presId="urn:microsoft.com/office/officeart/2005/8/layout/matrix1"/>
    <dgm:cxn modelId="{0701911C-9B09-49D5-8428-4553F7AD22E3}" type="presParOf" srcId="{24F48BAE-8674-4A44-B4FD-15104AEA3625}" destId="{8C51475C-95C3-489E-BA89-C9DCCF0331B4}" srcOrd="5" destOrd="0" presId="urn:microsoft.com/office/officeart/2005/8/layout/matrix1"/>
    <dgm:cxn modelId="{1C925D3B-E1AF-41F7-A309-24E505D7A8B4}" type="presParOf" srcId="{24F48BAE-8674-4A44-B4FD-15104AEA3625}" destId="{660F6949-DB5F-4420-8ABC-6EEF8565E09B}" srcOrd="6" destOrd="0" presId="urn:microsoft.com/office/officeart/2005/8/layout/matrix1"/>
    <dgm:cxn modelId="{7B85CA5A-61F9-4E8C-83E6-4BA89C5A7FF2}" type="presParOf" srcId="{24F48BAE-8674-4A44-B4FD-15104AEA3625}" destId="{251BFA0B-45FB-4CF9-8D60-1C46293841BD}" srcOrd="7" destOrd="0" presId="urn:microsoft.com/office/officeart/2005/8/layout/matrix1"/>
    <dgm:cxn modelId="{2604F7C4-D7A8-4587-8A19-28EFE39153CD}" type="presParOf" srcId="{342448A2-6237-47F9-A088-C4C3CF5C7195}" destId="{F7AB06EE-DFF3-41C0-B80A-F488FB30345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E884-6529-490C-A0AE-0B0CB1259FFD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FE8328-6F64-44CE-BB0D-9DCF995C14E5}">
      <dgm:prSet phldrT="[Text]" custT="1"/>
      <dgm:spPr/>
      <dgm:t>
        <a:bodyPr/>
        <a:lstStyle/>
        <a:p>
          <a:r>
            <a:rPr lang="zh-CN" altLang="en-US" sz="3200" dirty="0">
              <a:solidFill>
                <a:schemeClr val="tx1"/>
              </a:solidFill>
            </a:rPr>
            <a:t>热带季风气候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泰国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湄南河三角州</a:t>
          </a:r>
          <a:endParaRPr lang="en-US" sz="3200" dirty="0">
            <a:solidFill>
              <a:schemeClr val="tx1"/>
            </a:solidFill>
          </a:endParaRPr>
        </a:p>
      </dgm:t>
    </dgm:pt>
    <dgm:pt modelId="{B1D8F8CF-24D0-49D4-8ECF-5693DC27F8BF}" type="parTrans" cxnId="{DDADB12F-856E-4F84-9835-91A1EAEB4736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C4371B4E-BE82-458C-B845-1A3B0AB85AC6}" type="sibTrans" cxnId="{DDADB12F-856E-4F84-9835-91A1EAEB4736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AD5E97E2-B249-4705-9AD5-A087A25BD1C0}">
      <dgm:prSet phldrT="[Text]" custT="1"/>
      <dgm:spPr/>
      <dgm:t>
        <a:bodyPr/>
        <a:lstStyle/>
        <a:p>
          <a:r>
            <a:rPr lang="zh-CN" altLang="en-US" sz="3200" dirty="0">
              <a:solidFill>
                <a:schemeClr val="tx1"/>
              </a:solidFill>
            </a:rPr>
            <a:t>地中海型气候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意大利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波河平原</a:t>
          </a:r>
          <a:endParaRPr lang="en-US" sz="3200" dirty="0">
            <a:solidFill>
              <a:schemeClr val="tx1"/>
            </a:solidFill>
          </a:endParaRPr>
        </a:p>
      </dgm:t>
    </dgm:pt>
    <dgm:pt modelId="{E8522DC3-D871-4144-9040-6A17FED5D488}" type="parTrans" cxnId="{D3883EF8-A238-46B1-A767-F114C2C4259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D3AFC876-ADEA-4F2C-889C-F97A49798139}" type="sibTrans" cxnId="{D3883EF8-A238-46B1-A767-F114C2C4259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9DDC1E8-C387-4C66-B532-E03445794594}">
      <dgm:prSet phldrT="[Text]" custT="1"/>
      <dgm:spPr/>
      <dgm:t>
        <a:bodyPr/>
        <a:lstStyle/>
        <a:p>
          <a:r>
            <a:rPr lang="zh-CN" altLang="en-US" sz="3200" dirty="0">
              <a:solidFill>
                <a:schemeClr val="tx1"/>
              </a:solidFill>
            </a:rPr>
            <a:t>苔原气候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北极圈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因纽特人</a:t>
          </a:r>
          <a:endParaRPr lang="en-US" sz="3200" dirty="0">
            <a:solidFill>
              <a:schemeClr val="tx1"/>
            </a:solidFill>
          </a:endParaRPr>
        </a:p>
      </dgm:t>
    </dgm:pt>
    <dgm:pt modelId="{D3897AF8-914E-4CC8-A935-1D846F919B85}" type="parTrans" cxnId="{7353B95E-A122-47AA-8BFE-981D525647B2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AB2A189C-025F-405A-9073-1F71A773BEE9}" type="sibTrans" cxnId="{7353B95E-A122-47AA-8BFE-981D525647B2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27B0A4FA-33F0-41E1-9A41-550707C5E969}">
      <dgm:prSet phldrT="[Text]" custT="1"/>
      <dgm:spPr/>
      <dgm:t>
        <a:bodyPr/>
        <a:lstStyle/>
        <a:p>
          <a:r>
            <a:rPr lang="zh-CN" altLang="en-US" sz="3200" dirty="0">
              <a:solidFill>
                <a:schemeClr val="tx1"/>
              </a:solidFill>
            </a:rPr>
            <a:t>干旱气候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印度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塔尔沙漠</a:t>
          </a:r>
          <a:endParaRPr lang="en-US" sz="3200" dirty="0">
            <a:solidFill>
              <a:schemeClr val="tx1"/>
            </a:solidFill>
          </a:endParaRPr>
        </a:p>
      </dgm:t>
    </dgm:pt>
    <dgm:pt modelId="{85D975E3-C082-4191-89A7-3D33DB22BBED}" type="parTrans" cxnId="{DAB96C9C-9CFB-4720-8D74-21572056655F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0097ED7A-3539-4E3D-9A6C-8143737E7BE9}" type="sibTrans" cxnId="{DAB96C9C-9CFB-4720-8D74-21572056655F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5C6E407B-2548-4BB0-B20E-5D496ADD4814}">
      <dgm:prSet phldrT="[Text]" custT="1"/>
      <dgm:spPr/>
      <dgm:t>
        <a:bodyPr/>
        <a:lstStyle/>
        <a:p>
          <a:r>
            <a:rPr lang="zh-CN" altLang="en-US" sz="3200" dirty="0">
              <a:solidFill>
                <a:schemeClr val="tx1"/>
              </a:solidFill>
            </a:rPr>
            <a:t>高山气候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尼泊尔</a:t>
          </a:r>
          <a:endParaRPr lang="en-US" altLang="zh-CN" sz="3200" dirty="0">
            <a:solidFill>
              <a:schemeClr val="tx1"/>
            </a:solidFill>
          </a:endParaRPr>
        </a:p>
        <a:p>
          <a:r>
            <a:rPr lang="zh-CN" altLang="en-US" sz="3200" dirty="0">
              <a:solidFill>
                <a:schemeClr val="tx1"/>
              </a:solidFill>
            </a:rPr>
            <a:t>雪巴人</a:t>
          </a:r>
          <a:endParaRPr lang="en-US" sz="3200" dirty="0">
            <a:solidFill>
              <a:schemeClr val="tx1"/>
            </a:solidFill>
          </a:endParaRPr>
        </a:p>
      </dgm:t>
    </dgm:pt>
    <dgm:pt modelId="{BFE2C7A7-A1B3-4F39-A8BF-6ACE120075EA}" type="parTrans" cxnId="{6EDAE27E-967C-4596-A365-267A2F42612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392FE68E-F233-4FF4-92D2-FE16B0776A97}" type="sibTrans" cxnId="{6EDAE27E-967C-4596-A365-267A2F42612D}">
      <dgm:prSet/>
      <dgm:spPr/>
      <dgm:t>
        <a:bodyPr/>
        <a:lstStyle/>
        <a:p>
          <a:endParaRPr lang="en-US" sz="4000">
            <a:solidFill>
              <a:schemeClr val="tx1"/>
            </a:solidFill>
          </a:endParaRPr>
        </a:p>
      </dgm:t>
    </dgm:pt>
    <dgm:pt modelId="{55D00B34-93FD-4FF8-934E-06E3EB6AE1D8}" type="pres">
      <dgm:prSet presAssocID="{22D9E884-6529-490C-A0AE-0B0CB1259FFD}" presName="cycle" presStyleCnt="0">
        <dgm:presLayoutVars>
          <dgm:dir/>
          <dgm:resizeHandles val="exact"/>
        </dgm:presLayoutVars>
      </dgm:prSet>
      <dgm:spPr/>
    </dgm:pt>
    <dgm:pt modelId="{FBC38271-62CB-477B-8D94-61F37D3442D7}" type="pres">
      <dgm:prSet presAssocID="{C9FE8328-6F64-44CE-BB0D-9DCF995C14E5}" presName="node" presStyleLbl="node1" presStyleIdx="0" presStyleCnt="5" custScaleX="177474" custScaleY="160167">
        <dgm:presLayoutVars>
          <dgm:bulletEnabled val="1"/>
        </dgm:presLayoutVars>
      </dgm:prSet>
      <dgm:spPr/>
    </dgm:pt>
    <dgm:pt modelId="{15C9A778-8E7C-47AD-959A-CCB1F24438CB}" type="pres">
      <dgm:prSet presAssocID="{C9FE8328-6F64-44CE-BB0D-9DCF995C14E5}" presName="spNode" presStyleCnt="0"/>
      <dgm:spPr/>
    </dgm:pt>
    <dgm:pt modelId="{AC5E951C-3FAF-4169-AAF9-0E4A1C29EFEA}" type="pres">
      <dgm:prSet presAssocID="{C4371B4E-BE82-458C-B845-1A3B0AB85AC6}" presName="sibTrans" presStyleLbl="sibTrans1D1" presStyleIdx="0" presStyleCnt="5"/>
      <dgm:spPr/>
    </dgm:pt>
    <dgm:pt modelId="{56AB3AE7-598C-4C75-A489-4892BA35DFC3}" type="pres">
      <dgm:prSet presAssocID="{AD5E97E2-B249-4705-9AD5-A087A25BD1C0}" presName="node" presStyleLbl="node1" presStyleIdx="1" presStyleCnt="5" custScaleX="156448" custScaleY="154621" custRadScaleRad="98071" custRadScaleInc="39042">
        <dgm:presLayoutVars>
          <dgm:bulletEnabled val="1"/>
        </dgm:presLayoutVars>
      </dgm:prSet>
      <dgm:spPr/>
    </dgm:pt>
    <dgm:pt modelId="{A38ED412-8AA4-4CDB-BC85-BF0B88DD7D3D}" type="pres">
      <dgm:prSet presAssocID="{AD5E97E2-B249-4705-9AD5-A087A25BD1C0}" presName="spNode" presStyleCnt="0"/>
      <dgm:spPr/>
    </dgm:pt>
    <dgm:pt modelId="{DB3CA6BD-1E3D-4273-8A2E-81405D8E75C1}" type="pres">
      <dgm:prSet presAssocID="{D3AFC876-ADEA-4F2C-889C-F97A49798139}" presName="sibTrans" presStyleLbl="sibTrans1D1" presStyleIdx="1" presStyleCnt="5"/>
      <dgm:spPr/>
    </dgm:pt>
    <dgm:pt modelId="{DF230BAD-2C18-420A-8624-D29C977E3429}" type="pres">
      <dgm:prSet presAssocID="{09DDC1E8-C387-4C66-B532-E03445794594}" presName="node" presStyleLbl="node1" presStyleIdx="2" presStyleCnt="5" custScaleX="125125" custScaleY="155533" custRadScaleRad="91211" custRadScaleInc="-12824">
        <dgm:presLayoutVars>
          <dgm:bulletEnabled val="1"/>
        </dgm:presLayoutVars>
      </dgm:prSet>
      <dgm:spPr/>
    </dgm:pt>
    <dgm:pt modelId="{991C06AF-6B7F-4BAB-AA54-2658B8CDFDE7}" type="pres">
      <dgm:prSet presAssocID="{09DDC1E8-C387-4C66-B532-E03445794594}" presName="spNode" presStyleCnt="0"/>
      <dgm:spPr/>
    </dgm:pt>
    <dgm:pt modelId="{6FDA1908-6DBB-4D9E-B57B-D262F73AB73E}" type="pres">
      <dgm:prSet presAssocID="{AB2A189C-025F-405A-9073-1F71A773BEE9}" presName="sibTrans" presStyleLbl="sibTrans1D1" presStyleIdx="2" presStyleCnt="5"/>
      <dgm:spPr/>
    </dgm:pt>
    <dgm:pt modelId="{11F5AA44-6918-43CA-8D0F-BDF432394BAF}" type="pres">
      <dgm:prSet presAssocID="{27B0A4FA-33F0-41E1-9A41-550707C5E969}" presName="node" presStyleLbl="node1" presStyleIdx="3" presStyleCnt="5" custScaleX="129799" custScaleY="158505" custRadScaleRad="90325" custRadScaleInc="18232">
        <dgm:presLayoutVars>
          <dgm:bulletEnabled val="1"/>
        </dgm:presLayoutVars>
      </dgm:prSet>
      <dgm:spPr/>
    </dgm:pt>
    <dgm:pt modelId="{14DDC798-4BE2-4AA6-9DE0-6FF44D34D8BA}" type="pres">
      <dgm:prSet presAssocID="{27B0A4FA-33F0-41E1-9A41-550707C5E969}" presName="spNode" presStyleCnt="0"/>
      <dgm:spPr/>
    </dgm:pt>
    <dgm:pt modelId="{49AC1E0A-BB93-4650-AB92-46594203B606}" type="pres">
      <dgm:prSet presAssocID="{0097ED7A-3539-4E3D-9A6C-8143737E7BE9}" presName="sibTrans" presStyleLbl="sibTrans1D1" presStyleIdx="3" presStyleCnt="5"/>
      <dgm:spPr/>
    </dgm:pt>
    <dgm:pt modelId="{C9AD8BC8-2992-4C1E-ACA8-28870F395EBC}" type="pres">
      <dgm:prSet presAssocID="{5C6E407B-2548-4BB0-B20E-5D496ADD4814}" presName="node" presStyleLbl="node1" presStyleIdx="4" presStyleCnt="5" custScaleX="136645" custScaleY="153178" custRadScaleRad="100791" custRadScaleInc="-40019">
        <dgm:presLayoutVars>
          <dgm:bulletEnabled val="1"/>
        </dgm:presLayoutVars>
      </dgm:prSet>
      <dgm:spPr/>
    </dgm:pt>
    <dgm:pt modelId="{7B0F5819-B81E-41CE-9595-CA6C8F047BF0}" type="pres">
      <dgm:prSet presAssocID="{5C6E407B-2548-4BB0-B20E-5D496ADD4814}" presName="spNode" presStyleCnt="0"/>
      <dgm:spPr/>
    </dgm:pt>
    <dgm:pt modelId="{F3A4A9DE-B30B-4976-9050-39515E7A24C0}" type="pres">
      <dgm:prSet presAssocID="{392FE68E-F233-4FF4-92D2-FE16B0776A97}" presName="sibTrans" presStyleLbl="sibTrans1D1" presStyleIdx="4" presStyleCnt="5"/>
      <dgm:spPr/>
    </dgm:pt>
  </dgm:ptLst>
  <dgm:cxnLst>
    <dgm:cxn modelId="{21780307-3D85-4D83-9D82-BDFED3FFEC64}" type="presOf" srcId="{22D9E884-6529-490C-A0AE-0B0CB1259FFD}" destId="{55D00B34-93FD-4FF8-934E-06E3EB6AE1D8}" srcOrd="0" destOrd="0" presId="urn:microsoft.com/office/officeart/2005/8/layout/cycle6"/>
    <dgm:cxn modelId="{DDADB12F-856E-4F84-9835-91A1EAEB4736}" srcId="{22D9E884-6529-490C-A0AE-0B0CB1259FFD}" destId="{C9FE8328-6F64-44CE-BB0D-9DCF995C14E5}" srcOrd="0" destOrd="0" parTransId="{B1D8F8CF-24D0-49D4-8ECF-5693DC27F8BF}" sibTransId="{C4371B4E-BE82-458C-B845-1A3B0AB85AC6}"/>
    <dgm:cxn modelId="{7353B95E-A122-47AA-8BFE-981D525647B2}" srcId="{22D9E884-6529-490C-A0AE-0B0CB1259FFD}" destId="{09DDC1E8-C387-4C66-B532-E03445794594}" srcOrd="2" destOrd="0" parTransId="{D3897AF8-914E-4CC8-A935-1D846F919B85}" sibTransId="{AB2A189C-025F-405A-9073-1F71A773BEE9}"/>
    <dgm:cxn modelId="{3B511849-3BE7-488A-A202-0E135D3305CD}" type="presOf" srcId="{09DDC1E8-C387-4C66-B532-E03445794594}" destId="{DF230BAD-2C18-420A-8624-D29C977E3429}" srcOrd="0" destOrd="0" presId="urn:microsoft.com/office/officeart/2005/8/layout/cycle6"/>
    <dgm:cxn modelId="{93FD7B52-02ED-4A19-A304-0CF7EE2939FA}" type="presOf" srcId="{AD5E97E2-B249-4705-9AD5-A087A25BD1C0}" destId="{56AB3AE7-598C-4C75-A489-4892BA35DFC3}" srcOrd="0" destOrd="0" presId="urn:microsoft.com/office/officeart/2005/8/layout/cycle6"/>
    <dgm:cxn modelId="{4528F574-6D47-4180-B0B9-AF1053461DE2}" type="presOf" srcId="{C4371B4E-BE82-458C-B845-1A3B0AB85AC6}" destId="{AC5E951C-3FAF-4169-AAF9-0E4A1C29EFEA}" srcOrd="0" destOrd="0" presId="urn:microsoft.com/office/officeart/2005/8/layout/cycle6"/>
    <dgm:cxn modelId="{6EDAE27E-967C-4596-A365-267A2F42612D}" srcId="{22D9E884-6529-490C-A0AE-0B0CB1259FFD}" destId="{5C6E407B-2548-4BB0-B20E-5D496ADD4814}" srcOrd="4" destOrd="0" parTransId="{BFE2C7A7-A1B3-4F39-A8BF-6ACE120075EA}" sibTransId="{392FE68E-F233-4FF4-92D2-FE16B0776A97}"/>
    <dgm:cxn modelId="{713A817F-4EBE-4D15-8F99-93010E5A37E7}" type="presOf" srcId="{0097ED7A-3539-4E3D-9A6C-8143737E7BE9}" destId="{49AC1E0A-BB93-4650-AB92-46594203B606}" srcOrd="0" destOrd="0" presId="urn:microsoft.com/office/officeart/2005/8/layout/cycle6"/>
    <dgm:cxn modelId="{5969AF87-D4F1-429B-8B49-87A6643691A9}" type="presOf" srcId="{392FE68E-F233-4FF4-92D2-FE16B0776A97}" destId="{F3A4A9DE-B30B-4976-9050-39515E7A24C0}" srcOrd="0" destOrd="0" presId="urn:microsoft.com/office/officeart/2005/8/layout/cycle6"/>
    <dgm:cxn modelId="{DAB96C9C-9CFB-4720-8D74-21572056655F}" srcId="{22D9E884-6529-490C-A0AE-0B0CB1259FFD}" destId="{27B0A4FA-33F0-41E1-9A41-550707C5E969}" srcOrd="3" destOrd="0" parTransId="{85D975E3-C082-4191-89A7-3D33DB22BBED}" sibTransId="{0097ED7A-3539-4E3D-9A6C-8143737E7BE9}"/>
    <dgm:cxn modelId="{6A4375A9-FA70-48E9-901A-FB718514D099}" type="presOf" srcId="{5C6E407B-2548-4BB0-B20E-5D496ADD4814}" destId="{C9AD8BC8-2992-4C1E-ACA8-28870F395EBC}" srcOrd="0" destOrd="0" presId="urn:microsoft.com/office/officeart/2005/8/layout/cycle6"/>
    <dgm:cxn modelId="{FD122FDD-BB0E-4C3E-843B-0BB6DF20A999}" type="presOf" srcId="{AB2A189C-025F-405A-9073-1F71A773BEE9}" destId="{6FDA1908-6DBB-4D9E-B57B-D262F73AB73E}" srcOrd="0" destOrd="0" presId="urn:microsoft.com/office/officeart/2005/8/layout/cycle6"/>
    <dgm:cxn modelId="{080F24EB-460C-43C2-9C0F-8D75DA7FF661}" type="presOf" srcId="{C9FE8328-6F64-44CE-BB0D-9DCF995C14E5}" destId="{FBC38271-62CB-477B-8D94-61F37D3442D7}" srcOrd="0" destOrd="0" presId="urn:microsoft.com/office/officeart/2005/8/layout/cycle6"/>
    <dgm:cxn modelId="{91F511F1-1E78-4B76-AC7C-E55FE28886F6}" type="presOf" srcId="{27B0A4FA-33F0-41E1-9A41-550707C5E969}" destId="{11F5AA44-6918-43CA-8D0F-BDF432394BAF}" srcOrd="0" destOrd="0" presId="urn:microsoft.com/office/officeart/2005/8/layout/cycle6"/>
    <dgm:cxn modelId="{D3883EF8-A238-46B1-A767-F114C2C4259D}" srcId="{22D9E884-6529-490C-A0AE-0B0CB1259FFD}" destId="{AD5E97E2-B249-4705-9AD5-A087A25BD1C0}" srcOrd="1" destOrd="0" parTransId="{E8522DC3-D871-4144-9040-6A17FED5D488}" sibTransId="{D3AFC876-ADEA-4F2C-889C-F97A49798139}"/>
    <dgm:cxn modelId="{1F0B7BF9-5984-41EE-BF2E-1F9BD378693F}" type="presOf" srcId="{D3AFC876-ADEA-4F2C-889C-F97A49798139}" destId="{DB3CA6BD-1E3D-4273-8A2E-81405D8E75C1}" srcOrd="0" destOrd="0" presId="urn:microsoft.com/office/officeart/2005/8/layout/cycle6"/>
    <dgm:cxn modelId="{C6E454A9-A61B-49F0-AD1E-EEF1407B411C}" type="presParOf" srcId="{55D00B34-93FD-4FF8-934E-06E3EB6AE1D8}" destId="{FBC38271-62CB-477B-8D94-61F37D3442D7}" srcOrd="0" destOrd="0" presId="urn:microsoft.com/office/officeart/2005/8/layout/cycle6"/>
    <dgm:cxn modelId="{9A4D86C4-3AED-4F6D-BFA1-ABBF75817179}" type="presParOf" srcId="{55D00B34-93FD-4FF8-934E-06E3EB6AE1D8}" destId="{15C9A778-8E7C-47AD-959A-CCB1F24438CB}" srcOrd="1" destOrd="0" presId="urn:microsoft.com/office/officeart/2005/8/layout/cycle6"/>
    <dgm:cxn modelId="{CFA11C58-992B-42E6-830D-E30828B854CF}" type="presParOf" srcId="{55D00B34-93FD-4FF8-934E-06E3EB6AE1D8}" destId="{AC5E951C-3FAF-4169-AAF9-0E4A1C29EFEA}" srcOrd="2" destOrd="0" presId="urn:microsoft.com/office/officeart/2005/8/layout/cycle6"/>
    <dgm:cxn modelId="{8DF34A43-FD99-4187-86FE-02276E41C145}" type="presParOf" srcId="{55D00B34-93FD-4FF8-934E-06E3EB6AE1D8}" destId="{56AB3AE7-598C-4C75-A489-4892BA35DFC3}" srcOrd="3" destOrd="0" presId="urn:microsoft.com/office/officeart/2005/8/layout/cycle6"/>
    <dgm:cxn modelId="{BEBD8599-1BC7-4F79-B7F0-BCB5B355A802}" type="presParOf" srcId="{55D00B34-93FD-4FF8-934E-06E3EB6AE1D8}" destId="{A38ED412-8AA4-4CDB-BC85-BF0B88DD7D3D}" srcOrd="4" destOrd="0" presId="urn:microsoft.com/office/officeart/2005/8/layout/cycle6"/>
    <dgm:cxn modelId="{4437378E-291F-43F5-B205-5825FCF74735}" type="presParOf" srcId="{55D00B34-93FD-4FF8-934E-06E3EB6AE1D8}" destId="{DB3CA6BD-1E3D-4273-8A2E-81405D8E75C1}" srcOrd="5" destOrd="0" presId="urn:microsoft.com/office/officeart/2005/8/layout/cycle6"/>
    <dgm:cxn modelId="{4A374B89-7E56-46A7-8BF0-EB3E1640DF23}" type="presParOf" srcId="{55D00B34-93FD-4FF8-934E-06E3EB6AE1D8}" destId="{DF230BAD-2C18-420A-8624-D29C977E3429}" srcOrd="6" destOrd="0" presId="urn:microsoft.com/office/officeart/2005/8/layout/cycle6"/>
    <dgm:cxn modelId="{A85A5482-C704-47B0-AE95-33336A93C2BF}" type="presParOf" srcId="{55D00B34-93FD-4FF8-934E-06E3EB6AE1D8}" destId="{991C06AF-6B7F-4BAB-AA54-2658B8CDFDE7}" srcOrd="7" destOrd="0" presId="urn:microsoft.com/office/officeart/2005/8/layout/cycle6"/>
    <dgm:cxn modelId="{BD995F6D-D37E-458A-AE0D-103BC2D97AEB}" type="presParOf" srcId="{55D00B34-93FD-4FF8-934E-06E3EB6AE1D8}" destId="{6FDA1908-6DBB-4D9E-B57B-D262F73AB73E}" srcOrd="8" destOrd="0" presId="urn:microsoft.com/office/officeart/2005/8/layout/cycle6"/>
    <dgm:cxn modelId="{BB8F5B7F-C6D4-4ED6-8C47-00E0EB817D12}" type="presParOf" srcId="{55D00B34-93FD-4FF8-934E-06E3EB6AE1D8}" destId="{11F5AA44-6918-43CA-8D0F-BDF432394BAF}" srcOrd="9" destOrd="0" presId="urn:microsoft.com/office/officeart/2005/8/layout/cycle6"/>
    <dgm:cxn modelId="{87621C8E-DF83-4C3C-836D-DF5B34EC9FFC}" type="presParOf" srcId="{55D00B34-93FD-4FF8-934E-06E3EB6AE1D8}" destId="{14DDC798-4BE2-4AA6-9DE0-6FF44D34D8BA}" srcOrd="10" destOrd="0" presId="urn:microsoft.com/office/officeart/2005/8/layout/cycle6"/>
    <dgm:cxn modelId="{58ACB105-3C2F-4240-8765-9804100653D4}" type="presParOf" srcId="{55D00B34-93FD-4FF8-934E-06E3EB6AE1D8}" destId="{49AC1E0A-BB93-4650-AB92-46594203B606}" srcOrd="11" destOrd="0" presId="urn:microsoft.com/office/officeart/2005/8/layout/cycle6"/>
    <dgm:cxn modelId="{710BF6EA-A2B5-4B25-8FB0-26F7B545DBE2}" type="presParOf" srcId="{55D00B34-93FD-4FF8-934E-06E3EB6AE1D8}" destId="{C9AD8BC8-2992-4C1E-ACA8-28870F395EBC}" srcOrd="12" destOrd="0" presId="urn:microsoft.com/office/officeart/2005/8/layout/cycle6"/>
    <dgm:cxn modelId="{9C87F9DA-B7A3-4088-9A2E-F1D010D02A46}" type="presParOf" srcId="{55D00B34-93FD-4FF8-934E-06E3EB6AE1D8}" destId="{7B0F5819-B81E-41CE-9595-CA6C8F047BF0}" srcOrd="13" destOrd="0" presId="urn:microsoft.com/office/officeart/2005/8/layout/cycle6"/>
    <dgm:cxn modelId="{4C9692B1-8D94-49A3-8EDA-3978F723A136}" type="presParOf" srcId="{55D00B34-93FD-4FF8-934E-06E3EB6AE1D8}" destId="{F3A4A9DE-B30B-4976-9050-39515E7A24C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34B79-0581-4A2C-813A-9E4B7E43A3EE}">
      <dsp:nvSpPr>
        <dsp:cNvPr id="0" name=""/>
        <dsp:cNvSpPr/>
      </dsp:nvSpPr>
      <dsp:spPr>
        <a:xfrm rot="5400000">
          <a:off x="-324150" y="326817"/>
          <a:ext cx="2161006" cy="15127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u="none" kern="1200" dirty="0">
              <a:latin typeface="楷体" panose="02010609060101010101" pitchFamily="49" charset="-122"/>
              <a:ea typeface="楷体" panose="02010609060101010101" pitchFamily="49" charset="-122"/>
            </a:rPr>
            <a:t>冬</a:t>
          </a:r>
          <a:r>
            <a:rPr lang="zh-CN" altLang="en-US" sz="4000" u="none" kern="1200" dirty="0">
              <a:latin typeface="楷体" panose="02010609060101010101" pitchFamily="49" charset="-122"/>
              <a:ea typeface="楷体" panose="02010609060101010101" pitchFamily="49" charset="-122"/>
            </a:rPr>
            <a:t>季</a:t>
          </a:r>
          <a:endParaRPr lang="en-US" sz="4000" u="none" kern="1200" dirty="0"/>
        </a:p>
      </dsp:txBody>
      <dsp:txXfrm rot="-5400000">
        <a:off x="1" y="759018"/>
        <a:ext cx="1512704" cy="648302"/>
      </dsp:txXfrm>
    </dsp:sp>
    <dsp:sp modelId="{34633585-42E1-4D15-8A2F-0D7F49C8EC90}">
      <dsp:nvSpPr>
        <dsp:cNvPr id="0" name=""/>
        <dsp:cNvSpPr/>
      </dsp:nvSpPr>
      <dsp:spPr>
        <a:xfrm rot="5400000">
          <a:off x="4374504" y="-2859133"/>
          <a:ext cx="1404654" cy="712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小麦、蔬果</a:t>
          </a:r>
          <a:endParaRPr lang="en-US" sz="4000" kern="1200" dirty="0"/>
        </a:p>
      </dsp:txBody>
      <dsp:txXfrm rot="-5400000">
        <a:off x="1512704" y="71237"/>
        <a:ext cx="7059684" cy="1267514"/>
      </dsp:txXfrm>
    </dsp:sp>
    <dsp:sp modelId="{F5FAD749-9858-4F24-AB0F-BA0550883E15}">
      <dsp:nvSpPr>
        <dsp:cNvPr id="0" name=""/>
        <dsp:cNvSpPr/>
      </dsp:nvSpPr>
      <dsp:spPr>
        <a:xfrm rot="5400000">
          <a:off x="-324150" y="2863309"/>
          <a:ext cx="2161006" cy="1512704"/>
        </a:xfrm>
        <a:prstGeom prst="chevron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1587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rPr>
            <a:t>夏</a:t>
          </a:r>
          <a:r>
            <a:rPr lang="zh-CN" altLang="en-US" sz="40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rPr>
            <a:t>季</a:t>
          </a:r>
          <a:endParaRPr lang="en-US" sz="40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295510"/>
        <a:ext cx="1512704" cy="648302"/>
      </dsp:txXfrm>
    </dsp:sp>
    <dsp:sp modelId="{71E4600C-CEE1-48AD-9075-4728F6F6D36F}">
      <dsp:nvSpPr>
        <dsp:cNvPr id="0" name=""/>
        <dsp:cNvSpPr/>
      </dsp:nvSpPr>
      <dsp:spPr>
        <a:xfrm rot="5400000">
          <a:off x="3752867" y="-322641"/>
          <a:ext cx="2647927" cy="71282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600" kern="12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耐旱的作物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4000" kern="1200" dirty="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牧草</a:t>
          </a:r>
          <a:r>
            <a:rPr lang="zh-CN" altLang="en-US" sz="3600" kern="1200" dirty="0">
              <a:latin typeface="楷体" panose="02010609060101010101" pitchFamily="49" charset="-122"/>
              <a:ea typeface="楷体" panose="02010609060101010101" pitchFamily="49" charset="-122"/>
            </a:rPr>
            <a:t>来</a:t>
          </a:r>
          <a:r>
            <a:rPr lang="zh-CN" altLang="en-US" sz="40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饲养牲畜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4000" kern="1200" dirty="0">
              <a:latin typeface="楷体" panose="02010609060101010101" pitchFamily="49" charset="-122"/>
              <a:ea typeface="楷体" panose="02010609060101010101" pitchFamily="49" charset="-122"/>
            </a:rPr>
            <a:t>同时可在</a:t>
          </a:r>
          <a:r>
            <a:rPr lang="zh-CN" altLang="en-US" sz="44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山坡</a:t>
          </a:r>
          <a:r>
            <a:rPr lang="zh-CN" altLang="en-US" sz="4000" kern="1200" dirty="0">
              <a:latin typeface="楷体" panose="02010609060101010101" pitchFamily="49" charset="-122"/>
              <a:ea typeface="楷体" panose="02010609060101010101" pitchFamily="49" charset="-122"/>
            </a:rPr>
            <a:t>上进行</a:t>
          </a:r>
          <a:r>
            <a:rPr lang="zh-CN" altLang="en-US" sz="4400" b="1" u="sng" kern="1200" dirty="0">
              <a:latin typeface="楷体" panose="02010609060101010101" pitchFamily="49" charset="-122"/>
              <a:ea typeface="楷体" panose="02010609060101010101" pitchFamily="49" charset="-122"/>
            </a:rPr>
            <a:t>畜牧</a:t>
          </a:r>
          <a:endParaRPr lang="en-US" sz="4000" kern="1200" dirty="0"/>
        </a:p>
      </dsp:txBody>
      <dsp:txXfrm rot="-5400000">
        <a:off x="1512704" y="2046783"/>
        <a:ext cx="6998993" cy="2389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E369A-E14B-4121-8E13-6E7658193086}">
      <dsp:nvSpPr>
        <dsp:cNvPr id="0" name=""/>
        <dsp:cNvSpPr/>
      </dsp:nvSpPr>
      <dsp:spPr>
        <a:xfrm rot="16200000">
          <a:off x="809836" y="-809836"/>
          <a:ext cx="2952328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>
              <a:latin typeface="楷体" panose="02010609060101010101" pitchFamily="49" charset="-122"/>
              <a:ea typeface="楷体" panose="02010609060101010101" pitchFamily="49" charset="-122"/>
            </a:rPr>
            <a:t>法国南部、</a:t>
          </a:r>
          <a:endParaRPr lang="en-US" altLang="zh-CN" sz="4000" kern="120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kern="1200">
              <a:latin typeface="楷体" panose="02010609060101010101" pitchFamily="49" charset="-122"/>
              <a:ea typeface="楷体" panose="02010609060101010101" pitchFamily="49" charset="-122"/>
            </a:rPr>
            <a:t>美国加州</a:t>
          </a:r>
          <a:endParaRPr lang="en-US" sz="4000" kern="1200" dirty="0"/>
        </a:p>
      </dsp:txBody>
      <dsp:txXfrm rot="5400000">
        <a:off x="0" y="0"/>
        <a:ext cx="4572000" cy="2214246"/>
      </dsp:txXfrm>
    </dsp:sp>
    <dsp:sp modelId="{55F53290-4FF1-41A7-919D-7E3450D8CFC7}">
      <dsp:nvSpPr>
        <dsp:cNvPr id="0" name=""/>
        <dsp:cNvSpPr/>
      </dsp:nvSpPr>
      <dsp:spPr>
        <a:xfrm>
          <a:off x="4572000" y="0"/>
          <a:ext cx="4572000" cy="295232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生产技术专业化、</a:t>
          </a:r>
          <a:endParaRPr lang="en-US" altLang="zh-CN" sz="4000" b="1" u="sng" kern="120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城市发展</a:t>
          </a:r>
          <a:endParaRPr lang="en-US" altLang="zh-CN" sz="36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4572000" y="0"/>
        <a:ext cx="4572000" cy="2214246"/>
      </dsp:txXfrm>
    </dsp:sp>
    <dsp:sp modelId="{B16877F6-6FA7-4334-9AF7-0F2C19FF7A7D}">
      <dsp:nvSpPr>
        <dsp:cNvPr id="0" name=""/>
        <dsp:cNvSpPr/>
      </dsp:nvSpPr>
      <dsp:spPr>
        <a:xfrm rot="10800000">
          <a:off x="0" y="2952328"/>
          <a:ext cx="4572000" cy="295232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3600" kern="120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latin typeface="楷体" panose="02010609060101010101" pitchFamily="49" charset="-122"/>
              <a:ea typeface="楷体" panose="02010609060101010101" pitchFamily="49" charset="-122"/>
            </a:rPr>
            <a:t>种植</a:t>
          </a: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蔬菜、葡萄、橄榄、柑桔、草莓、花卉</a:t>
          </a:r>
          <a:r>
            <a:rPr lang="zh-CN" altLang="en-US" sz="3600" kern="1200">
              <a:latin typeface="楷体" panose="02010609060101010101" pitchFamily="49" charset="-122"/>
              <a:ea typeface="楷体" panose="02010609060101010101" pitchFamily="49" charset="-122"/>
            </a:rPr>
            <a:t>等商业作物</a:t>
          </a:r>
          <a:endParaRPr lang="en-US" altLang="zh-CN" sz="3600" kern="120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 rot="10800000">
        <a:off x="0" y="3690410"/>
        <a:ext cx="4572000" cy="2214246"/>
      </dsp:txXfrm>
    </dsp:sp>
    <dsp:sp modelId="{660F6949-DB5F-4420-8ABC-6EEF8565E09B}">
      <dsp:nvSpPr>
        <dsp:cNvPr id="0" name=""/>
        <dsp:cNvSpPr/>
      </dsp:nvSpPr>
      <dsp:spPr>
        <a:xfrm rot="5400000">
          <a:off x="5381836" y="2142492"/>
          <a:ext cx="2952328" cy="45720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000" b="0" u="none" kern="1200">
              <a:latin typeface="楷体" panose="02010609060101010101" pitchFamily="49" charset="-122"/>
              <a:ea typeface="楷体" panose="02010609060101010101" pitchFamily="49" charset="-122"/>
            </a:rPr>
            <a:t>成为</a:t>
          </a: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园艺农业</a:t>
          </a:r>
          <a:r>
            <a:rPr lang="zh-CN" altLang="en-US" sz="3600" kern="1200">
              <a:latin typeface="楷体" panose="02010609060101010101" pitchFamily="49" charset="-122"/>
              <a:ea typeface="楷体" panose="02010609060101010101" pitchFamily="49" charset="-122"/>
            </a:rPr>
            <a:t>，取代了以</a:t>
          </a: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小麦</a:t>
          </a:r>
          <a:r>
            <a:rPr lang="zh-CN" altLang="en-US" sz="3600" kern="1200">
              <a:latin typeface="楷体" panose="02010609060101010101" pitchFamily="49" charset="-122"/>
              <a:ea typeface="楷体" panose="02010609060101010101" pitchFamily="49" charset="-122"/>
            </a:rPr>
            <a:t>为主的</a:t>
          </a:r>
          <a:r>
            <a:rPr lang="zh-CN" altLang="en-US" sz="4000" b="1" u="sng" kern="1200">
              <a:latin typeface="楷体" panose="02010609060101010101" pitchFamily="49" charset="-122"/>
              <a:ea typeface="楷体" panose="02010609060101010101" pitchFamily="49" charset="-122"/>
            </a:rPr>
            <a:t>传统农耕</a:t>
          </a:r>
          <a:r>
            <a:rPr lang="zh-CN" altLang="en-US" sz="3600" kern="1200">
              <a:latin typeface="楷体" panose="02010609060101010101" pitchFamily="49" charset="-122"/>
              <a:ea typeface="楷体" panose="02010609060101010101" pitchFamily="49" charset="-122"/>
            </a:rPr>
            <a:t>方式</a:t>
          </a:r>
          <a:endParaRPr lang="en-US" sz="4000" kern="1200" dirty="0"/>
        </a:p>
      </dsp:txBody>
      <dsp:txXfrm rot="-5400000">
        <a:off x="4571999" y="3690410"/>
        <a:ext cx="4572000" cy="2214246"/>
      </dsp:txXfrm>
    </dsp:sp>
    <dsp:sp modelId="{F7AB06EE-DFF3-41C0-B80A-F488FB30345E}">
      <dsp:nvSpPr>
        <dsp:cNvPr id="0" name=""/>
        <dsp:cNvSpPr/>
      </dsp:nvSpPr>
      <dsp:spPr>
        <a:xfrm>
          <a:off x="2123721" y="2518343"/>
          <a:ext cx="4896557" cy="86796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5400" b="1" kern="1200">
              <a:latin typeface="SentyCHALK" panose="03000600000000000000" pitchFamily="66" charset="-122"/>
              <a:ea typeface="SentyCHALK" panose="03000600000000000000" pitchFamily="66" charset="-122"/>
            </a:rPr>
            <a:t>农业科技的发展</a:t>
          </a:r>
          <a:endParaRPr lang="en-US" altLang="zh-CN" sz="5400" b="1" kern="1200" dirty="0">
            <a:latin typeface="SentyCHALK" panose="03000600000000000000" pitchFamily="66" charset="-122"/>
            <a:ea typeface="SentyCHALK" panose="03000600000000000000" pitchFamily="66" charset="-122"/>
          </a:endParaRPr>
        </a:p>
      </dsp:txBody>
      <dsp:txXfrm>
        <a:off x="2166092" y="2560714"/>
        <a:ext cx="4811815" cy="783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38271-62CB-477B-8D94-61F37D3442D7}">
      <dsp:nvSpPr>
        <dsp:cNvPr id="0" name=""/>
        <dsp:cNvSpPr/>
      </dsp:nvSpPr>
      <dsp:spPr>
        <a:xfrm>
          <a:off x="2279273" y="-343277"/>
          <a:ext cx="3593873" cy="21082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热带季风气候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泰国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湄南河三角州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382187" y="-240363"/>
        <a:ext cx="3388045" cy="1902384"/>
      </dsp:txXfrm>
    </dsp:sp>
    <dsp:sp modelId="{AC5E951C-3FAF-4169-AAF9-0E4A1C29EFEA}">
      <dsp:nvSpPr>
        <dsp:cNvPr id="0" name=""/>
        <dsp:cNvSpPr/>
      </dsp:nvSpPr>
      <dsp:spPr>
        <a:xfrm>
          <a:off x="1299025" y="559569"/>
          <a:ext cx="5256540" cy="5256540"/>
        </a:xfrm>
        <a:custGeom>
          <a:avLst/>
          <a:gdLst/>
          <a:ahLst/>
          <a:cxnLst/>
          <a:rect l="0" t="0" r="0" b="0"/>
          <a:pathLst>
            <a:path>
              <a:moveTo>
                <a:pt x="4578349" y="866171"/>
              </a:moveTo>
              <a:arcTo wR="2628270" hR="2628270" stAng="19073935" swAng="80929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AB3AE7-598C-4C75-A489-4892BA35DFC3}">
      <dsp:nvSpPr>
        <dsp:cNvPr id="0" name=""/>
        <dsp:cNvSpPr/>
      </dsp:nvSpPr>
      <dsp:spPr>
        <a:xfrm>
          <a:off x="5040551" y="1934723"/>
          <a:ext cx="3168093" cy="2035213"/>
        </a:xfrm>
        <a:prstGeom prst="roundRect">
          <a:avLst/>
        </a:prstGeom>
        <a:solidFill>
          <a:schemeClr val="accent2">
            <a:hueOff val="2629593"/>
            <a:satOff val="-15474"/>
            <a:lumOff val="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地中海型气候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意大利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波河平原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139902" y="2034074"/>
        <a:ext cx="2969391" cy="1836511"/>
      </dsp:txXfrm>
    </dsp:sp>
    <dsp:sp modelId="{DB3CA6BD-1E3D-4273-8A2E-81405D8E75C1}">
      <dsp:nvSpPr>
        <dsp:cNvPr id="0" name=""/>
        <dsp:cNvSpPr/>
      </dsp:nvSpPr>
      <dsp:spPr>
        <a:xfrm>
          <a:off x="2161468" y="-586866"/>
          <a:ext cx="5256540" cy="5256540"/>
        </a:xfrm>
        <a:custGeom>
          <a:avLst/>
          <a:gdLst/>
          <a:ahLst/>
          <a:cxnLst/>
          <a:rect l="0" t="0" r="0" b="0"/>
          <a:pathLst>
            <a:path>
              <a:moveTo>
                <a:pt x="4411527" y="4559019"/>
              </a:moveTo>
              <a:arcTo wR="2628270" hR="2628270" stAng="2836449" swAng="418832"/>
            </a:path>
          </a:pathLst>
        </a:custGeom>
        <a:noFill/>
        <a:ln w="9525" cap="flat" cmpd="sng" algn="ctr">
          <a:solidFill>
            <a:schemeClr val="accent2">
              <a:hueOff val="2629593"/>
              <a:satOff val="-15474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30BAD-2C18-420A-8624-D29C977E3429}">
      <dsp:nvSpPr>
        <dsp:cNvPr id="0" name=""/>
        <dsp:cNvSpPr/>
      </dsp:nvSpPr>
      <dsp:spPr>
        <a:xfrm>
          <a:off x="4320490" y="4176470"/>
          <a:ext cx="2533798" cy="2047217"/>
        </a:xfrm>
        <a:prstGeom prst="roundRect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苔原气候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北极圈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因纽特人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4420427" y="4276407"/>
        <a:ext cx="2333924" cy="1847343"/>
      </dsp:txXfrm>
    </dsp:sp>
    <dsp:sp modelId="{6FDA1908-6DBB-4D9E-B57B-D262F73AB73E}">
      <dsp:nvSpPr>
        <dsp:cNvPr id="0" name=""/>
        <dsp:cNvSpPr/>
      </dsp:nvSpPr>
      <dsp:spPr>
        <a:xfrm>
          <a:off x="1577668" y="469848"/>
          <a:ext cx="5256540" cy="5256540"/>
        </a:xfrm>
        <a:custGeom>
          <a:avLst/>
          <a:gdLst/>
          <a:ahLst/>
          <a:cxnLst/>
          <a:rect l="0" t="0" r="0" b="0"/>
          <a:pathLst>
            <a:path>
              <a:moveTo>
                <a:pt x="2738142" y="5254242"/>
              </a:moveTo>
              <a:arcTo wR="2628270" hR="2628270" stAng="5256247" swAng="601225"/>
            </a:path>
          </a:pathLst>
        </a:custGeom>
        <a:noFill/>
        <a:ln w="9525" cap="flat" cmpd="sng" algn="ctr">
          <a:solidFill>
            <a:schemeClr val="accent2">
              <a:hueOff val="5259187"/>
              <a:satOff val="-30948"/>
              <a:lumOff val="11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5AA44-6918-43CA-8D0F-BDF432394BAF}">
      <dsp:nvSpPr>
        <dsp:cNvPr id="0" name=""/>
        <dsp:cNvSpPr/>
      </dsp:nvSpPr>
      <dsp:spPr>
        <a:xfrm>
          <a:off x="1224127" y="4104463"/>
          <a:ext cx="2628447" cy="2086336"/>
        </a:xfrm>
        <a:prstGeom prst="roundRect">
          <a:avLst/>
        </a:prstGeom>
        <a:solidFill>
          <a:schemeClr val="accent2">
            <a:hueOff val="7888781"/>
            <a:satOff val="-46421"/>
            <a:lumOff val="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干旱气候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印度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塔尔沙漠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325974" y="4206310"/>
        <a:ext cx="2424753" cy="1882642"/>
      </dsp:txXfrm>
    </dsp:sp>
    <dsp:sp modelId="{49AC1E0A-BB93-4650-AB92-46594203B606}">
      <dsp:nvSpPr>
        <dsp:cNvPr id="0" name=""/>
        <dsp:cNvSpPr/>
      </dsp:nvSpPr>
      <dsp:spPr>
        <a:xfrm>
          <a:off x="91181" y="-996633"/>
          <a:ext cx="5256540" cy="5256540"/>
        </a:xfrm>
        <a:custGeom>
          <a:avLst/>
          <a:gdLst/>
          <a:ahLst/>
          <a:cxnLst/>
          <a:rect l="0" t="0" r="0" b="0"/>
          <a:pathLst>
            <a:path>
              <a:moveTo>
                <a:pt x="1734435" y="5099881"/>
              </a:moveTo>
              <a:arcTo wR="2628270" hR="2628270" stAng="6592923" swAng="459478"/>
            </a:path>
          </a:pathLst>
        </a:custGeom>
        <a:noFill/>
        <a:ln w="9525" cap="flat" cmpd="sng" algn="ctr">
          <a:solidFill>
            <a:schemeClr val="accent2">
              <a:hueOff val="7888781"/>
              <a:satOff val="-46421"/>
              <a:lumOff val="176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D8BC8-2992-4C1E-ACA8-28870F395EBC}">
      <dsp:nvSpPr>
        <dsp:cNvPr id="0" name=""/>
        <dsp:cNvSpPr/>
      </dsp:nvSpPr>
      <dsp:spPr>
        <a:xfrm>
          <a:off x="71998" y="1944214"/>
          <a:ext cx="2767080" cy="2016219"/>
        </a:xfrm>
        <a:prstGeom prst="round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高山气候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尼泊尔</a:t>
          </a:r>
          <a:endParaRPr lang="en-US" altLang="zh-CN" sz="3200" kern="1200" dirty="0">
            <a:solidFill>
              <a:schemeClr val="tx1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solidFill>
                <a:schemeClr val="tx1"/>
              </a:solidFill>
            </a:rPr>
            <a:t>雪巴人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70422" y="2042638"/>
        <a:ext cx="2570232" cy="1819371"/>
      </dsp:txXfrm>
    </dsp:sp>
    <dsp:sp modelId="{F3A4A9DE-B30B-4976-9050-39515E7A24C0}">
      <dsp:nvSpPr>
        <dsp:cNvPr id="0" name=""/>
        <dsp:cNvSpPr/>
      </dsp:nvSpPr>
      <dsp:spPr>
        <a:xfrm>
          <a:off x="1388990" y="764402"/>
          <a:ext cx="5256540" cy="5256540"/>
        </a:xfrm>
        <a:custGeom>
          <a:avLst/>
          <a:gdLst/>
          <a:ahLst/>
          <a:cxnLst/>
          <a:rect l="0" t="0" r="0" b="0"/>
          <a:pathLst>
            <a:path>
              <a:moveTo>
                <a:pt x="438979" y="1174031"/>
              </a:moveTo>
              <a:arcTo wR="2628270" hR="2628270" stAng="12815649" swAng="891489"/>
            </a:path>
          </a:pathLst>
        </a:custGeom>
        <a:noFill/>
        <a:ln w="9525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EDADC-7C3A-48C3-82FB-2B9572B2946D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FB35A-A9CD-4658-B480-7378ADB52071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CA277-26CA-4C6B-B6F6-79949B085E0D}" type="slidenum">
              <a:rPr lang="en-MY" smtClean="0"/>
              <a:t>9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8967FC-B443-4731-B2FE-C97B7FA7A6A8}" type="datetimeFigureOut">
              <a:rPr lang="en-MY" smtClean="0"/>
              <a:t>14/4/2020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CFC558-25FF-4712-BFAE-F9229E222F0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755576" y="188640"/>
            <a:ext cx="7406640" cy="147218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第</a:t>
            </a:r>
            <a:r>
              <a:rPr lang="en-GB" sz="6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12</a:t>
            </a:r>
            <a:r>
              <a:rPr lang="zh-CN" altLang="en-US" sz="6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章</a:t>
            </a:r>
            <a:endParaRPr lang="en-US" altLang="zh-CN" sz="6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GB" sz="6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</a:t>
            </a:r>
            <a:r>
              <a:rPr lang="zh-CN" altLang="en-US" sz="6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各种环境的生活方式</a:t>
            </a:r>
            <a:endParaRPr lang="en-MY" sz="6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00D03-0D63-4256-BBB9-BABABB17F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r="2750" b="8674"/>
          <a:stretch/>
        </p:blipFill>
        <p:spPr>
          <a:xfrm>
            <a:off x="-1" y="1660824"/>
            <a:ext cx="9231625" cy="50085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52EAEC3-6DB9-4BA8-BD66-6E0BB78E9305}"/>
              </a:ext>
            </a:extLst>
          </p:cNvPr>
          <p:cNvSpPr/>
          <p:nvPr/>
        </p:nvSpPr>
        <p:spPr>
          <a:xfrm>
            <a:off x="2561996" y="3559729"/>
            <a:ext cx="1152128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1D177-7CE9-40E6-849C-259A3AB8D38F}"/>
              </a:ext>
            </a:extLst>
          </p:cNvPr>
          <p:cNvSpPr/>
          <p:nvPr/>
        </p:nvSpPr>
        <p:spPr>
          <a:xfrm>
            <a:off x="899592" y="2520940"/>
            <a:ext cx="1296144" cy="122413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AC7F58-6C93-4CDC-9E84-DD2840010D8B}"/>
              </a:ext>
            </a:extLst>
          </p:cNvPr>
          <p:cNvSpPr/>
          <p:nvPr/>
        </p:nvSpPr>
        <p:spPr>
          <a:xfrm>
            <a:off x="2585370" y="3133008"/>
            <a:ext cx="567680" cy="584448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40E80-F0D8-4332-9473-25AD555D6797}"/>
              </a:ext>
            </a:extLst>
          </p:cNvPr>
          <p:cNvSpPr/>
          <p:nvPr/>
        </p:nvSpPr>
        <p:spPr>
          <a:xfrm>
            <a:off x="2285651" y="3354510"/>
            <a:ext cx="576064" cy="5494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F55C22-A955-48D8-A89D-76AC09291E12}"/>
              </a:ext>
            </a:extLst>
          </p:cNvPr>
          <p:cNvSpPr/>
          <p:nvPr/>
        </p:nvSpPr>
        <p:spPr>
          <a:xfrm>
            <a:off x="1979712" y="1640665"/>
            <a:ext cx="6048672" cy="77766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GB" sz="40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12.3</a:t>
            </a:r>
            <a:r>
              <a:rPr lang="zh-CN" altLang="en-US" sz="40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白雪皑皑的寒酷世界</a:t>
            </a:r>
            <a:r>
              <a:rPr lang="en-GB" sz="40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br>
              <a:rPr lang="en-GB" sz="40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4000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因纽特人的居所</a:t>
            </a:r>
            <a:endParaRPr lang="en-MY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64088" y="1628800"/>
            <a:ext cx="3995936" cy="4525963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zh-CN" altLang="en-US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范围：</a:t>
            </a:r>
            <a:endParaRPr lang="en-US" altLang="zh-CN" sz="4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lvl="0" indent="0">
              <a:buNone/>
            </a:pPr>
            <a:r>
              <a:rPr lang="zh-CN" altLang="en-US" sz="4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北极圈附近的格陵兰岛、阿拉斯加、加拿大北部、北欧、西伯利亚北部地区。</a:t>
            </a:r>
            <a:endParaRPr lang="en-MY" sz="4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D87CE-D621-40DF-A902-A724767D5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5"/>
          <a:stretch/>
        </p:blipFill>
        <p:spPr>
          <a:xfrm>
            <a:off x="70571" y="1628800"/>
            <a:ext cx="5222946" cy="5319017"/>
          </a:xfrm>
          <a:prstGeom prst="flowChartDocumen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56B477-8118-4B52-AF74-A5AC39D5A1B8}"/>
              </a:ext>
            </a:extLst>
          </p:cNvPr>
          <p:cNvSpPr/>
          <p:nvPr/>
        </p:nvSpPr>
        <p:spPr>
          <a:xfrm>
            <a:off x="323528" y="404664"/>
            <a:ext cx="52565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年均温在</a:t>
            </a:r>
            <a:r>
              <a:rPr lang="en-GB" sz="4400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℃以下；部分地区气温低于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lvl="0" indent="0">
              <a:buNone/>
            </a:pPr>
            <a:r>
              <a:rPr lang="en-GB" sz="4400" dirty="0">
                <a:latin typeface="楷体" panose="02010609060101010101" pitchFamily="49" charset="-122"/>
                <a:ea typeface="楷体" panose="02010609060101010101" pitchFamily="49" charset="-122"/>
              </a:rPr>
              <a:t>-30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℃，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" lvl="0" indent="0"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寒冷的时期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，降水量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少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，形成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酷寒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环境，使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作物无法生长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1C5B4-7571-493A-8409-5F16FD2513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90" y="836712"/>
            <a:ext cx="39771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508" y="828511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因纽特人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（旧称爱斯基摩人）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打猎为生，捕杀北极熊、鲸鱼、海豹等。狩猎可获取食物的来源，也可从动物的皮毛、油脂作为保暖及燃料的用途。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 descr="6_1R1435318_5">
            <a:extLst>
              <a:ext uri="{FF2B5EF4-FFF2-40B4-BE49-F238E27FC236}">
                <a16:creationId xmlns:a16="http://schemas.microsoft.com/office/drawing/2014/main" id="{FF9C6A8C-77D7-47A0-89FD-F1CE48CEA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16" b="8411"/>
          <a:stretch/>
        </p:blipFill>
        <p:spPr>
          <a:xfrm>
            <a:off x="899592" y="3264585"/>
            <a:ext cx="7005320" cy="35555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B7F990-55C8-4940-9B95-34C762A6A2CE}"/>
              </a:ext>
            </a:extLst>
          </p:cNvPr>
          <p:cNvSpPr/>
          <p:nvPr/>
        </p:nvSpPr>
        <p:spPr>
          <a:xfrm>
            <a:off x="4167411" y="177211"/>
            <a:ext cx="2501006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吃生肉的人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864E1B-A907-434B-8DA0-19D581881AB9}"/>
              </a:ext>
            </a:extLst>
          </p:cNvPr>
          <p:cNvSpPr/>
          <p:nvPr/>
        </p:nvSpPr>
        <p:spPr>
          <a:xfrm>
            <a:off x="1619672" y="200378"/>
            <a:ext cx="2031325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真正的人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165367-ED33-4F8A-8F9E-EF47DB4F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" y="55003"/>
            <a:ext cx="9164499" cy="5899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F1DB91-86CC-44A4-B607-FCBD2B5CC0B8}"/>
              </a:ext>
            </a:extLst>
          </p:cNvPr>
          <p:cNvSpPr txBox="1"/>
          <p:nvPr/>
        </p:nvSpPr>
        <p:spPr>
          <a:xfrm>
            <a:off x="18336" y="5354484"/>
            <a:ext cx="9164499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</a:rPr>
              <a:t>难以随处生火</a:t>
            </a:r>
            <a:endParaRPr lang="en-US" altLang="zh-CN" sz="3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chemeClr val="bg1"/>
                </a:solidFill>
              </a:rPr>
              <a:t>没有蔬菜，只能从肉类摄取维生素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F51A25-498A-460C-BCF3-A795E1ED65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0"/>
          <a:stretch/>
        </p:blipFill>
        <p:spPr>
          <a:xfrm>
            <a:off x="335211" y="1049922"/>
            <a:ext cx="8437596" cy="4395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45C58-3B84-40DC-B690-4D681CD3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0"/>
          <a:stretch/>
        </p:blipFill>
        <p:spPr>
          <a:xfrm>
            <a:off x="371193" y="1384927"/>
            <a:ext cx="8451800" cy="4395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86E76-19F7-4A89-97F8-D1A956E3B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6"/>
          <a:stretch/>
        </p:blipFill>
        <p:spPr>
          <a:xfrm>
            <a:off x="1437705" y="1422615"/>
            <a:ext cx="6268590" cy="3378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150365-DFC2-4A75-B63A-D00FA4109C9A}"/>
              </a:ext>
            </a:extLst>
          </p:cNvPr>
          <p:cNvSpPr txBox="1"/>
          <p:nvPr/>
        </p:nvSpPr>
        <p:spPr>
          <a:xfrm>
            <a:off x="-16231" y="234913"/>
            <a:ext cx="937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1.</a:t>
            </a:r>
            <a:r>
              <a:rPr lang="zh-CN" altLang="en-US" sz="3200" dirty="0"/>
              <a:t>鲸鱼刺身</a:t>
            </a:r>
            <a:r>
              <a:rPr lang="en-US" altLang="zh-CN" sz="3200" dirty="0"/>
              <a:t>	2.</a:t>
            </a:r>
            <a:r>
              <a:rPr lang="zh-CN" altLang="en-US" sz="3200" dirty="0"/>
              <a:t>驯鹿肋排</a:t>
            </a:r>
            <a:r>
              <a:rPr lang="en-US" altLang="zh-CN" sz="3200" dirty="0"/>
              <a:t>	3.</a:t>
            </a:r>
            <a:r>
              <a:rPr lang="zh-CN" altLang="en-US" sz="3200" dirty="0"/>
              <a:t>海豹油浸泡鲸鱼肉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96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FAF6AC-FB28-48D8-A0CC-46EACED7AB88}"/>
              </a:ext>
            </a:extLst>
          </p:cNvPr>
          <p:cNvSpPr/>
          <p:nvPr/>
        </p:nvSpPr>
        <p:spPr>
          <a:xfrm>
            <a:off x="20252" y="3326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腌海雀</a:t>
            </a:r>
            <a:endParaRPr lang="en-US" altLang="zh-TW" sz="3600" b="1" dirty="0">
              <a:solidFill>
                <a:srgbClr val="3333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</a:p>
          <a:p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補捉一隻海豹，將其內內臟清除，只留下脂肪，再塞入特有的侏儒海燕數百隻到海豹肚中，最後封肚埋到“永久凍土層”，待等</a:t>
            </a:r>
            <a:r>
              <a:rPr lang="en-US" altLang="zh-TW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個月到</a:t>
            </a:r>
            <a:r>
              <a:rPr lang="en-US" altLang="zh-TW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</a:t>
            </a:r>
            <a:r>
              <a:rPr lang="en-US" altLang="zh-TW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越溫暖越快發酵完成</a:t>
            </a:r>
            <a:r>
              <a:rPr lang="en-US" altLang="zh-TW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3600" dirty="0">
              <a:solidFill>
                <a:srgbClr val="333333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b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3600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TW" altLang="en-US" sz="3600" dirty="0">
                <a:solidFill>
                  <a:srgbClr val="333333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時間到後，便可以打開肚子，取出海雀，拔除羽毛後，從屁股吸取腐爛的內臟，或是生吃鳥肉等。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00DC9-A6C2-4D57-8261-A6472487B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5"/>
          <a:stretch/>
        </p:blipFill>
        <p:spPr>
          <a:xfrm>
            <a:off x="323528" y="300757"/>
            <a:ext cx="8496944" cy="5544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217E6-6F62-413A-8F7E-B10693CBC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3" y="1110914"/>
            <a:ext cx="8591304" cy="347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751C1-C971-4F2D-8941-243EE4806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0" y="316706"/>
            <a:ext cx="8726057" cy="6224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CE867F-3BFD-4309-8CF7-A2B65FEAA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893033"/>
            <a:ext cx="8584528" cy="48359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7BDE44-4119-4CB1-BE20-10965D9A4B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8" y="893033"/>
            <a:ext cx="7897174" cy="49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1225082545615"/>
          <p:cNvPicPr>
            <a:picLocks noChangeAspect="1"/>
          </p:cNvPicPr>
          <p:nvPr/>
        </p:nvPicPr>
        <p:blipFill rotWithShape="1">
          <a:blip r:embed="rId2"/>
          <a:srcRect b="4109"/>
          <a:stretch/>
        </p:blipFill>
        <p:spPr>
          <a:xfrm>
            <a:off x="3890618" y="3361055"/>
            <a:ext cx="5275580" cy="349694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86727B-8CE9-4B3B-BF73-07F8DA9E4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44952"/>
              </p:ext>
            </p:extLst>
          </p:nvPr>
        </p:nvGraphicFramePr>
        <p:xfrm>
          <a:off x="360633" y="149860"/>
          <a:ext cx="849694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冬季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夏季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冰屋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动物皮缝制的帐篷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雪橇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皮筏艇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在冰上凿洞，用鱼线捕鱼</a:t>
                      </a:r>
                      <a:endParaRPr lang="en-MY" sz="3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MY" sz="3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打猎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7E0AA29-E90F-4DB8-B178-B3476622F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" y="3361055"/>
            <a:ext cx="5003455" cy="3441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B1D2A-C08C-439B-BD2B-66DFED35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2" y="3361055"/>
            <a:ext cx="4765262" cy="3496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EE420-96DC-4731-A97E-37F82E7A4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9" y="3360698"/>
            <a:ext cx="4765262" cy="3561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02C89-2745-44F2-9F41-2C512A2DB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" y="3333019"/>
            <a:ext cx="4739508" cy="3577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F437A-7527-4259-884C-F44663CB98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02" y="3321517"/>
            <a:ext cx="4717339" cy="36546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650EB-4D95-4DE4-81BC-788072F1D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5" y="3344481"/>
            <a:ext cx="4610110" cy="3628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23C941-5BAC-45B2-9ADA-DA82E8925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3" y="3319493"/>
            <a:ext cx="4610110" cy="36641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25839A-BCCB-47F6-AE34-E865A0A2EC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99" y="3285462"/>
            <a:ext cx="4706695" cy="35175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/>
              <a:t>为何南极不适宜人类居住？</a:t>
            </a:r>
            <a:endParaRPr lang="en-MY" sz="3600" dirty="0"/>
          </a:p>
        </p:txBody>
      </p:sp>
      <p:sp>
        <p:nvSpPr>
          <p:cNvPr id="5" name="Rectangle 4"/>
          <p:cNvSpPr/>
          <p:nvPr/>
        </p:nvSpPr>
        <p:spPr>
          <a:xfrm>
            <a:off x="1187450" y="1052830"/>
            <a:ext cx="699071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dirty="0"/>
              <a:t>因为气温低于零下</a:t>
            </a:r>
            <a:r>
              <a:rPr lang="en-GB" sz="4000" dirty="0"/>
              <a:t>30</a:t>
            </a:r>
            <a:r>
              <a:rPr lang="zh-CN" altLang="en-US" sz="4000" dirty="0"/>
              <a:t>℃，环境酷寒的时期长，降水量少，农作物无法生长，故不适合人类居住。</a:t>
            </a:r>
            <a:endParaRPr lang="en-MY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576A6-91B4-4FCE-A3D6-860113FDA506}"/>
              </a:ext>
            </a:extLst>
          </p:cNvPr>
          <p:cNvSpPr/>
          <p:nvPr/>
        </p:nvSpPr>
        <p:spPr>
          <a:xfrm>
            <a:off x="-16695" y="3854827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3200" dirty="0"/>
              <a:t>北极地区的动物如何适应酷寒的环境？（</a:t>
            </a:r>
            <a:r>
              <a:rPr lang="en-GB" sz="3200" dirty="0"/>
              <a:t>pg138</a:t>
            </a:r>
            <a:r>
              <a:rPr lang="zh-CN" altLang="en-US" sz="3200" dirty="0"/>
              <a:t>）</a:t>
            </a:r>
            <a:endParaRPr lang="en-MY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A2F6B-C20E-49E1-A9D0-7BF026680784}"/>
              </a:ext>
            </a:extLst>
          </p:cNvPr>
          <p:cNvSpPr/>
          <p:nvPr/>
        </p:nvSpPr>
        <p:spPr>
          <a:xfrm>
            <a:off x="318173" y="4707874"/>
            <a:ext cx="788098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zh-CN" altLang="en-US" sz="4000" dirty="0"/>
              <a:t>有御寒的厚皮。</a:t>
            </a:r>
            <a:endParaRPr lang="en-MY" sz="4000" dirty="0"/>
          </a:p>
          <a:p>
            <a:pPr lvl="2"/>
            <a:r>
              <a:rPr lang="zh-CN" altLang="en-US" sz="4000" dirty="0"/>
              <a:t>皮下有一层厚厚的脂肪。</a:t>
            </a:r>
            <a:endParaRPr lang="en-MY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3600" dirty="0"/>
              <a:t>为什么因纽特人冬天住在冰屋里而不是帐篷里？</a:t>
            </a:r>
            <a:r>
              <a:rPr lang="en-US" altLang="zh-CN" sz="3600" dirty="0"/>
              <a:t>pg139</a:t>
            </a:r>
            <a:endParaRPr lang="en-MY" sz="3600" dirty="0"/>
          </a:p>
        </p:txBody>
      </p:sp>
      <p:sp>
        <p:nvSpPr>
          <p:cNvPr id="3" name="Rectangle 2"/>
          <p:cNvSpPr/>
          <p:nvPr/>
        </p:nvSpPr>
        <p:spPr>
          <a:xfrm>
            <a:off x="797560" y="2294890"/>
            <a:ext cx="741553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/>
              <a:t>因为冬天住在冰屋比较温暖，夏季时候冰屋容易融化。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17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12.4</a:t>
            </a:r>
            <a:r>
              <a:rPr lang="zh-CN" altLang="en-US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居无定所的干旱世界 </a:t>
            </a:r>
            <a:r>
              <a:rPr lang="en-US" altLang="zh-CN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br>
              <a:rPr lang="en-GB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GB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印度的塔尔沙漠</a:t>
            </a:r>
            <a:endParaRPr lang="en-MY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002" y="1916832"/>
            <a:ext cx="2304256" cy="3474720"/>
          </a:xfrm>
        </p:spPr>
        <p:txBody>
          <a:bodyPr>
            <a:noAutofit/>
          </a:bodyPr>
          <a:lstStyle/>
          <a:p>
            <a:pPr lvl="0" algn="ctr"/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范围：</a:t>
            </a:r>
            <a:endParaRPr lang="en-US" altLang="zh-CN" sz="4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" lvl="0" indent="0" algn="ctr">
              <a:buNone/>
            </a:pPr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塔尔沙漠区域</a:t>
            </a:r>
            <a:endParaRPr lang="en-US" altLang="zh-CN" sz="40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 algn="ctr"/>
            <a:r>
              <a:rPr lang="zh-CN" altLang="en-US" sz="40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终年气候炎热，干燥少雨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52BEA-D23D-4EB6-9E20-C9774E626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" b="5265"/>
          <a:stretch/>
        </p:blipFill>
        <p:spPr>
          <a:xfrm>
            <a:off x="2519264" y="0"/>
            <a:ext cx="6624736" cy="6924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48FB-B633-44CE-AA6F-593E46B77614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9144000" cy="142617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anose="02040502050405020303" pitchFamily="18" charset="0"/>
              <a:buNone/>
            </a:pPr>
            <a:r>
              <a:rPr lang="en-GB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12.1 </a:t>
            </a:r>
            <a:r>
              <a:rPr lang="zh-CN" altLang="en-US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稻香处处的季风世界</a:t>
            </a:r>
            <a:r>
              <a:rPr lang="en-GB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br>
              <a:rPr lang="en-US" altLang="zh-CN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（热带季风气候</a:t>
            </a:r>
            <a:r>
              <a:rPr lang="en-GB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0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热带季风林）</a:t>
            </a:r>
            <a:endParaRPr lang="en-MY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3E305-C2CB-4D36-82D9-A1074B55B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821" b="9500"/>
          <a:stretch/>
        </p:blipFill>
        <p:spPr>
          <a:xfrm>
            <a:off x="0" y="2263601"/>
            <a:ext cx="4297046" cy="4336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260EC2-835E-49D2-80DF-2FD21C22C89F}"/>
              </a:ext>
            </a:extLst>
          </p:cNvPr>
          <p:cNvSpPr/>
          <p:nvPr/>
        </p:nvSpPr>
        <p:spPr>
          <a:xfrm>
            <a:off x="4607307" y="2029118"/>
            <a:ext cx="36854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泰国年雨量达</a:t>
            </a:r>
            <a:r>
              <a:rPr lang="en-GB" sz="4400" dirty="0">
                <a:latin typeface="楷体" panose="02010609060101010101" pitchFamily="49" charset="-122"/>
                <a:ea typeface="楷体" panose="02010609060101010101" pitchFamily="49" charset="-122"/>
              </a:rPr>
              <a:t>2000mm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，年均温约</a:t>
            </a:r>
            <a:r>
              <a:rPr lang="en-GB" sz="4400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℃以上。</a:t>
            </a:r>
            <a:endParaRPr lang="en-MY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7" descr="shutterstock_298818848">
            <a:extLst>
              <a:ext uri="{FF2B5EF4-FFF2-40B4-BE49-F238E27FC236}">
                <a16:creationId xmlns:a16="http://schemas.microsoft.com/office/drawing/2014/main" id="{6727CC0A-DF56-4444-8AC3-79EE122A8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31" y="4321447"/>
            <a:ext cx="3386235" cy="22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39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EBD82-4D63-4AD0-A83E-1672929323FB}"/>
              </a:ext>
            </a:extLst>
          </p:cNvPr>
          <p:cNvSpPr/>
          <p:nvPr/>
        </p:nvSpPr>
        <p:spPr>
          <a:xfrm>
            <a:off x="251520" y="260648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游牧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民族生活在干旱区（塔尔沙漠），生活困苦，饲养</a:t>
            </a:r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骆驼、羊、马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等牲畜，每年</a:t>
            </a:r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移动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几百公里。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MY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MY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没有固定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的住所，住在</a:t>
            </a:r>
            <a:r>
              <a:rPr lang="zh-CN" altLang="en-US" sz="44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帐篷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里，生活简单。</a:t>
            </a:r>
            <a:endParaRPr lang="en-MY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5CDE0-B859-4B05-986C-EB06DF464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30" y="2359273"/>
            <a:ext cx="5244809" cy="2946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A292B8-1C5E-4772-B4C2-E62BD118D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359273"/>
            <a:ext cx="4422000" cy="2946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AB5892-64BF-4886-BFE2-EE367948E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59273"/>
            <a:ext cx="4353639" cy="28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它的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毛发与皮革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，可用来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制造衣料和帐篷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交通工具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可卖给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商旅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换取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粮食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日常用品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MY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3D269-37B0-4D87-A0AB-8A807632A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83"/>
          <a:stretch/>
        </p:blipFill>
        <p:spPr>
          <a:xfrm>
            <a:off x="583330" y="3011624"/>
            <a:ext cx="7761316" cy="377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7F1166-A3DD-48B8-B195-DBCF9CD0F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8" y="2748952"/>
            <a:ext cx="7278384" cy="409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1017E3-D67E-4821-ABB2-4822AB47861F}"/>
              </a:ext>
            </a:extLst>
          </p:cNvPr>
          <p:cNvSpPr/>
          <p:nvPr/>
        </p:nvSpPr>
        <p:spPr>
          <a:xfrm>
            <a:off x="323528" y="260648"/>
            <a:ext cx="864096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绿洲居民从事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农业活动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政府兴建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水利设施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，使部分地区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灌溉水源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更为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丰沛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65FB3-D983-4824-9C15-D9CAB95C6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21" y="2562151"/>
            <a:ext cx="5627626" cy="36750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05AB1C-FEB2-4DCA-81AF-A2AF4AEDC42D}"/>
              </a:ext>
            </a:extLst>
          </p:cNvPr>
          <p:cNvSpPr/>
          <p:nvPr/>
        </p:nvSpPr>
        <p:spPr>
          <a:xfrm>
            <a:off x="286060" y="2417025"/>
            <a:ext cx="28803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可种植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棉花、椰枣和瓜果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，增加了居民的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经济利益</a:t>
            </a:r>
            <a:endParaRPr lang="en-MY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C379C-7393-4248-834D-F5E9392E7415}"/>
              </a:ext>
            </a:extLst>
          </p:cNvPr>
          <p:cNvSpPr/>
          <p:nvPr/>
        </p:nvSpPr>
        <p:spPr>
          <a:xfrm>
            <a:off x="6668494" y="6256772"/>
            <a:ext cx="2133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Linux Libertine"/>
              </a:rPr>
              <a:t>Indira Gandhi Canal</a:t>
            </a:r>
          </a:p>
        </p:txBody>
      </p:sp>
    </p:spTree>
    <p:extLst>
      <p:ext uri="{BB962C8B-B14F-4D97-AF65-F5344CB8AC3E}">
        <p14:creationId xmlns:p14="http://schemas.microsoft.com/office/powerpoint/2010/main" val="165271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645" y="1691640"/>
            <a:ext cx="8300720" cy="3474720"/>
          </a:xfrm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居住在绿洲。</a:t>
            </a:r>
            <a:endParaRPr lang="en-MY" sz="4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可种植农作物如棉花、椰枣、瓜果等；</a:t>
            </a:r>
            <a:endParaRPr lang="en-MY" sz="4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可饲养骆驼，骆驼的毛发与皮革可用来制造衣料与帐棚。</a:t>
            </a:r>
            <a:endParaRPr lang="en-MY" sz="40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4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骆驼也是交通工具，也可售卖换取粮食和日常用品。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91440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dirty="0"/>
              <a:t>如果你是一位沙漠居民，你会选择居住在沙漠中的何处？你将如何维生。（</a:t>
            </a:r>
            <a:r>
              <a:rPr lang="en-GB" sz="3600" dirty="0"/>
              <a:t>pg141</a:t>
            </a:r>
            <a:r>
              <a:rPr lang="zh-CN" altLang="en-US" sz="3600" dirty="0"/>
              <a:t>）</a:t>
            </a:r>
            <a:endParaRPr lang="en-MY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12.5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靠山为生的高山世界</a:t>
            </a:r>
            <a:r>
              <a:rPr lang="en-GB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- 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尼泊尔</a:t>
            </a:r>
            <a:endParaRPr lang="en-MY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3474720"/>
          </a:xfrm>
        </p:spPr>
        <p:txBody>
          <a:bodyPr>
            <a:noAutofit/>
          </a:bodyPr>
          <a:lstStyle/>
          <a:p>
            <a:pPr lvl="0"/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尼泊尔位于（喜马拉雅山脉的南坡）海拔</a:t>
            </a:r>
            <a:r>
              <a:rPr lang="en-GB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1500m</a:t>
            </a:r>
            <a:r>
              <a:rPr lang="zh-CN" altLang="en-US" sz="360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高的山谷地区。</a:t>
            </a:r>
            <a:endParaRPr lang="en-US" altLang="zh-CN" sz="36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78F0C-81E0-4DCE-9BDA-3E3A83D1D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98" y="2825236"/>
            <a:ext cx="6480720" cy="4032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ABAD3C-C105-4A07-BE27-FD8CAD813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>
          <a:xfrm>
            <a:off x="-34814" y="902207"/>
            <a:ext cx="5902958" cy="591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BFC4F6-172C-408F-94C0-210C2D6CC81F}"/>
              </a:ext>
            </a:extLst>
          </p:cNvPr>
          <p:cNvSpPr/>
          <p:nvPr/>
        </p:nvSpPr>
        <p:spPr>
          <a:xfrm>
            <a:off x="395536" y="188640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农业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是当地的主要经济活动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en-US" altLang="zh-CN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1500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米以下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平原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种植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稻米、玉米、水果。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zh-CN" altLang="en-US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MY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由于</a:t>
            </a:r>
            <a:r>
              <a:rPr lang="zh-CN" altLang="en-MY" sz="36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山地气温低</a:t>
            </a:r>
            <a:r>
              <a:rPr lang="zh-CN" altLang="en-MY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MY" sz="36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雪巴人</a:t>
            </a:r>
            <a:r>
              <a:rPr lang="zh-CN" altLang="en-MY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en-MY" sz="36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夏季</a:t>
            </a:r>
            <a:r>
              <a:rPr lang="zh-CN" altLang="en-MY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种植</a:t>
            </a:r>
            <a:r>
              <a:rPr lang="zh-CN" altLang="en-MY" sz="36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大麦、马铃薯、水果</a:t>
            </a:r>
            <a:r>
              <a:rPr lang="zh-CN" altLang="en-MY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等。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EAF64-8614-4970-9A35-893CDF726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8"/>
            <a:ext cx="4752528" cy="31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868" y="243209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畜牧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是雪巴人的主要活动，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牦牛、山羊和绵羊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是提供雪巴人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毛、皮、牛奶和乳酪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的来源。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3E3E9-80B0-4639-A185-855DCF435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1"/>
          <a:stretch/>
        </p:blipFill>
        <p:spPr>
          <a:xfrm>
            <a:off x="1419906" y="1806458"/>
            <a:ext cx="7724094" cy="50515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1413A4-35AA-437F-947D-6322D7FCEE8E}"/>
              </a:ext>
            </a:extLst>
          </p:cNvPr>
          <p:cNvSpPr/>
          <p:nvPr/>
        </p:nvSpPr>
        <p:spPr>
          <a:xfrm>
            <a:off x="386602" y="2420888"/>
            <a:ext cx="23086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为了配合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季节变化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，他们进行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山牧季移。</a:t>
            </a:r>
            <a:endParaRPr lang="en-US" altLang="zh-CN" sz="40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81213666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" y="2883181"/>
            <a:ext cx="5405120" cy="3469640"/>
          </a:xfrm>
          <a:prstGeom prst="rect">
            <a:avLst/>
          </a:prstGeom>
        </p:spPr>
      </p:pic>
      <p:pic>
        <p:nvPicPr>
          <p:cNvPr id="2" name="Picture 1" descr="20160416003921"/>
          <p:cNvPicPr>
            <a:picLocks noChangeAspect="1"/>
          </p:cNvPicPr>
          <p:nvPr/>
        </p:nvPicPr>
        <p:blipFill rotWithShape="1">
          <a:blip r:embed="rId3"/>
          <a:srcRect l="16708" t="9834" b="6503"/>
          <a:stretch/>
        </p:blipFill>
        <p:spPr>
          <a:xfrm>
            <a:off x="2987824" y="2888081"/>
            <a:ext cx="6135677" cy="3467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3C8DE2-BC2D-4228-A001-8FD3D2812F72}"/>
              </a:ext>
            </a:extLst>
          </p:cNvPr>
          <p:cNvSpPr/>
          <p:nvPr/>
        </p:nvSpPr>
        <p:spPr>
          <a:xfrm>
            <a:off x="197514" y="0"/>
            <a:ext cx="87489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旅客攀爬世界第一高峰</a:t>
            </a:r>
            <a:r>
              <a:rPr lang="en-US" altLang="zh-CN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48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珠穆朗玛峰。</a:t>
            </a:r>
            <a:endParaRPr lang="en-US" altLang="zh-CN" sz="4800" b="1" u="sng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聘用</a:t>
            </a:r>
            <a:r>
              <a:rPr lang="zh-CN" altLang="en-US" sz="48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雪巴人</a:t>
            </a:r>
            <a:r>
              <a:rPr lang="zh-CN" altLang="en-US" sz="4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担任</a:t>
            </a:r>
            <a:r>
              <a:rPr lang="zh-CN" altLang="en-US" sz="48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向导</a:t>
            </a:r>
            <a:r>
              <a:rPr lang="zh-CN" altLang="en-US" sz="4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，改变生计来源。</a:t>
            </a:r>
            <a:endParaRPr lang="en-MY" sz="4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C4DF66E-43B6-4D01-98B2-DB12039F6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14985"/>
              </p:ext>
            </p:extLst>
          </p:nvPr>
        </p:nvGraphicFramePr>
        <p:xfrm>
          <a:off x="395536" y="476672"/>
          <a:ext cx="8352928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72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48FB-B633-44CE-AA6F-593E46B77614}"/>
              </a:ext>
            </a:extLst>
          </p:cNvPr>
          <p:cNvSpPr txBox="1">
            <a:spLocks/>
          </p:cNvSpPr>
          <p:nvPr/>
        </p:nvSpPr>
        <p:spPr>
          <a:xfrm>
            <a:off x="20746" y="2420888"/>
            <a:ext cx="9144000" cy="142617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补充</a:t>
            </a:r>
            <a:r>
              <a:rPr lang="en-US" altLang="zh-CN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40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影片欣赏</a:t>
            </a:r>
            <a:endParaRPr lang="en-MY" sz="4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305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4572000" cy="3474720"/>
          </a:xfrm>
        </p:spPr>
        <p:txBody>
          <a:bodyPr>
            <a:noAutofit/>
          </a:bodyPr>
          <a:lstStyle/>
          <a:p>
            <a:pPr lvl="0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（湄南河三角洲）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平原及河谷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一带有肥沃的</a:t>
            </a:r>
            <a:r>
              <a:rPr lang="zh-CN" altLang="en-US" sz="36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冲积土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，适合种植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稻米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MY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泰国的稻田主要分布在湄南河三角洲一带，产量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自给自足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，是世界</a:t>
            </a:r>
            <a:r>
              <a:rPr lang="zh-CN" altLang="en-US" sz="40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出口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稻米量最多的国家。</a:t>
            </a:r>
            <a:endParaRPr lang="en-MY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MY" sz="3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6EF1D-7FF2-48F4-82CB-DF029222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196" b="6953"/>
          <a:stretch/>
        </p:blipFill>
        <p:spPr>
          <a:xfrm>
            <a:off x="4860032" y="14354"/>
            <a:ext cx="4283968" cy="6872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684EF-7EDB-41D8-B5E7-FF3645C7F3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6" t="2392" r="8634" b="3110"/>
          <a:stretch/>
        </p:blipFill>
        <p:spPr>
          <a:xfrm>
            <a:off x="4860031" y="18227"/>
            <a:ext cx="4283969" cy="6890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573962-FB89-4460-9ED6-2C7191749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12"/>
            <a:ext cx="9144000" cy="61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542"/>
            <a:ext cx="9144000" cy="1293242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zh-CN" altLang="en-US" sz="5000" dirty="0">
                <a:latin typeface="楷体" panose="02010609060101010101" pitchFamily="49" charset="-122"/>
                <a:ea typeface="楷体" panose="02010609060101010101" pitchFamily="49" charset="-122"/>
              </a:rPr>
              <a:t>为何泰国可成为</a:t>
            </a:r>
            <a:r>
              <a:rPr lang="zh-CN" altLang="en-US" sz="50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东南亚的米仓</a:t>
            </a:r>
            <a:r>
              <a:rPr lang="zh-CN" altLang="en-US" sz="5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MY" sz="5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6624736" cy="3474720"/>
          </a:xfrm>
        </p:spPr>
        <p:txBody>
          <a:bodyPr>
            <a:normAutofit fontScale="92500"/>
          </a:bodyPr>
          <a:lstStyle/>
          <a:p>
            <a:pPr lvl="0"/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农民大量使用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化肥、杀虫剂</a:t>
            </a:r>
            <a:endParaRPr lang="en-US" altLang="zh-CN" sz="4000" b="1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选用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改良品种的稻米</a:t>
            </a:r>
            <a:endParaRPr lang="en-MY" sz="4000" b="1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水稻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生产技术的提升</a:t>
            </a:r>
            <a:endParaRPr lang="en-US" altLang="zh-CN" sz="4400" b="1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良好的灌溉系统</a:t>
            </a:r>
            <a:endParaRPr lang="en-MY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MY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484DB-3512-4E75-A6A9-3452469ECEE7}"/>
              </a:ext>
            </a:extLst>
          </p:cNvPr>
          <p:cNvSpPr/>
          <p:nvPr/>
        </p:nvSpPr>
        <p:spPr>
          <a:xfrm>
            <a:off x="7476708" y="1509402"/>
            <a:ext cx="1415772" cy="5348598"/>
          </a:xfrm>
          <a:prstGeom prst="rect">
            <a:avLst/>
          </a:prstGeom>
          <a:solidFill>
            <a:srgbClr val="92D050"/>
          </a:solidFill>
        </p:spPr>
        <p:txBody>
          <a:bodyPr vert="eaVert" wrap="square">
            <a:spAutoFit/>
          </a:bodyPr>
          <a:lstStyle/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提高稻米产量，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所以有剩余可供出口。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A9877-DF16-4A41-81C4-7CA7EB2E0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476" t="13583" r="3538" b="7980"/>
          <a:stretch/>
        </p:blipFill>
        <p:spPr>
          <a:xfrm>
            <a:off x="-28382" y="1484784"/>
            <a:ext cx="9154015" cy="453650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0D12AE-35F1-43E4-B95B-8A7F959C7DBB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anose="02040502050405020303" pitchFamily="18" charset="0"/>
              <a:buNone/>
            </a:pPr>
            <a:r>
              <a:rPr lang="en-GB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12.2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蔬果丰盛的温带世界</a:t>
            </a:r>
            <a:r>
              <a:rPr lang="en-GB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地中海沿岸 </a:t>
            </a:r>
            <a:br>
              <a:rPr lang="en-US" altLang="zh-CN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（地中海型气候</a:t>
            </a:r>
            <a:r>
              <a:rPr lang="en-GB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3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地中海灌木林）</a:t>
            </a:r>
            <a:endParaRPr lang="en-MY" sz="3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1E1D67-D3AC-423B-9C70-ED7EC28E1759}"/>
              </a:ext>
            </a:extLst>
          </p:cNvPr>
          <p:cNvSpPr/>
          <p:nvPr/>
        </p:nvSpPr>
        <p:spPr>
          <a:xfrm>
            <a:off x="1619672" y="2871388"/>
            <a:ext cx="504056" cy="3600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1DBA0B8-F099-4F33-ABD5-5A0092FB2B96}"/>
              </a:ext>
            </a:extLst>
          </p:cNvPr>
          <p:cNvSpPr/>
          <p:nvPr/>
        </p:nvSpPr>
        <p:spPr>
          <a:xfrm>
            <a:off x="2771800" y="1506183"/>
            <a:ext cx="512251" cy="2214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0E82FB-7789-4306-9504-C109AB6F499D}"/>
              </a:ext>
            </a:extLst>
          </p:cNvPr>
          <p:cNvSpPr/>
          <p:nvPr/>
        </p:nvSpPr>
        <p:spPr>
          <a:xfrm>
            <a:off x="3472321" y="2158008"/>
            <a:ext cx="451607" cy="19087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AA051D-90C8-472B-BF1F-87F00DA06146}"/>
              </a:ext>
            </a:extLst>
          </p:cNvPr>
          <p:cNvSpPr/>
          <p:nvPr/>
        </p:nvSpPr>
        <p:spPr>
          <a:xfrm>
            <a:off x="4280580" y="2274958"/>
            <a:ext cx="576064" cy="2771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0BBB61-A236-478F-A24E-7EA7CC427E37}"/>
              </a:ext>
            </a:extLst>
          </p:cNvPr>
          <p:cNvSpPr/>
          <p:nvPr/>
        </p:nvSpPr>
        <p:spPr>
          <a:xfrm>
            <a:off x="4600519" y="1644824"/>
            <a:ext cx="512251" cy="22145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CC6464-0D6E-4FE8-A636-177FF8993AFA}"/>
              </a:ext>
            </a:extLst>
          </p:cNvPr>
          <p:cNvSpPr/>
          <p:nvPr/>
        </p:nvSpPr>
        <p:spPr>
          <a:xfrm>
            <a:off x="4716016" y="3846619"/>
            <a:ext cx="396754" cy="2771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F3E8D2-FB73-4F53-8564-BDFF71546153}"/>
              </a:ext>
            </a:extLst>
          </p:cNvPr>
          <p:cNvSpPr/>
          <p:nvPr/>
        </p:nvSpPr>
        <p:spPr>
          <a:xfrm>
            <a:off x="4648380" y="1866274"/>
            <a:ext cx="464390" cy="1945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2416FF-F57E-4732-A641-9145C99C4F71}"/>
              </a:ext>
            </a:extLst>
          </p:cNvPr>
          <p:cNvSpPr/>
          <p:nvPr/>
        </p:nvSpPr>
        <p:spPr>
          <a:xfrm>
            <a:off x="5112770" y="1949134"/>
            <a:ext cx="576064" cy="2771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D329FC-C339-4A40-A846-FCBF1B5602BC}"/>
              </a:ext>
            </a:extLst>
          </p:cNvPr>
          <p:cNvSpPr/>
          <p:nvPr/>
        </p:nvSpPr>
        <p:spPr>
          <a:xfrm>
            <a:off x="5436096" y="2735242"/>
            <a:ext cx="576064" cy="2375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589FCC-86D2-4357-AE96-8F11A63F661B}"/>
              </a:ext>
            </a:extLst>
          </p:cNvPr>
          <p:cNvSpPr/>
          <p:nvPr/>
        </p:nvSpPr>
        <p:spPr>
          <a:xfrm>
            <a:off x="5436096" y="2240868"/>
            <a:ext cx="288032" cy="2771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224E33-BBFD-48DD-989D-B0E07CABF9BF}"/>
              </a:ext>
            </a:extLst>
          </p:cNvPr>
          <p:cNvSpPr/>
          <p:nvPr/>
        </p:nvSpPr>
        <p:spPr>
          <a:xfrm>
            <a:off x="6084168" y="2975248"/>
            <a:ext cx="360040" cy="23756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30F77E-F317-4F7B-9B65-F678DB2C9C79}"/>
              </a:ext>
            </a:extLst>
          </p:cNvPr>
          <p:cNvSpPr/>
          <p:nvPr/>
        </p:nvSpPr>
        <p:spPr>
          <a:xfrm>
            <a:off x="3820351" y="4228303"/>
            <a:ext cx="451608" cy="352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6FD3BD-E9C7-4A75-9389-6E7415C98823}"/>
              </a:ext>
            </a:extLst>
          </p:cNvPr>
          <p:cNvSpPr/>
          <p:nvPr/>
        </p:nvSpPr>
        <p:spPr>
          <a:xfrm>
            <a:off x="883811" y="4437113"/>
            <a:ext cx="519837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70172E-9889-48C1-92D9-D37E450B0B8A}"/>
              </a:ext>
            </a:extLst>
          </p:cNvPr>
          <p:cNvSpPr/>
          <p:nvPr/>
        </p:nvSpPr>
        <p:spPr>
          <a:xfrm>
            <a:off x="2225147" y="5385806"/>
            <a:ext cx="906693" cy="4176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A995BBC-3FDE-4BFC-A5DD-42F7A8F62263}"/>
              </a:ext>
            </a:extLst>
          </p:cNvPr>
          <p:cNvSpPr/>
          <p:nvPr/>
        </p:nvSpPr>
        <p:spPr>
          <a:xfrm>
            <a:off x="7524328" y="5373216"/>
            <a:ext cx="728275" cy="4176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98144D9-843A-4398-A098-C54116E6568A}"/>
              </a:ext>
            </a:extLst>
          </p:cNvPr>
          <p:cNvSpPr/>
          <p:nvPr/>
        </p:nvSpPr>
        <p:spPr>
          <a:xfrm>
            <a:off x="5215975" y="5744108"/>
            <a:ext cx="652170" cy="277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D72475A-7C31-41E0-AB35-E5F8CFBB7187}"/>
              </a:ext>
            </a:extLst>
          </p:cNvPr>
          <p:cNvSpPr/>
          <p:nvPr/>
        </p:nvSpPr>
        <p:spPr>
          <a:xfrm>
            <a:off x="8382191" y="4454094"/>
            <a:ext cx="396755" cy="21602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E7CB6-6457-4687-8D4C-F725A77E7CD0}"/>
              </a:ext>
            </a:extLst>
          </p:cNvPr>
          <p:cNvSpPr/>
          <p:nvPr/>
        </p:nvSpPr>
        <p:spPr>
          <a:xfrm>
            <a:off x="8380162" y="3649378"/>
            <a:ext cx="396754" cy="27718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513A05-74C8-46A6-A6C1-F70E7D7C0D6E}"/>
              </a:ext>
            </a:extLst>
          </p:cNvPr>
          <p:cNvSpPr/>
          <p:nvPr/>
        </p:nvSpPr>
        <p:spPr>
          <a:xfrm>
            <a:off x="7884368" y="3613425"/>
            <a:ext cx="495794" cy="27718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DE840D-A7FB-4844-B29C-582A3D83048D}"/>
              </a:ext>
            </a:extLst>
          </p:cNvPr>
          <p:cNvSpPr/>
          <p:nvPr/>
        </p:nvSpPr>
        <p:spPr>
          <a:xfrm>
            <a:off x="8748464" y="3429000"/>
            <a:ext cx="344448" cy="216024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E611FD0-F691-4B70-9CFB-F1630602B206}"/>
              </a:ext>
            </a:extLst>
          </p:cNvPr>
          <p:cNvSpPr/>
          <p:nvPr/>
        </p:nvSpPr>
        <p:spPr>
          <a:xfrm>
            <a:off x="8061463" y="4175468"/>
            <a:ext cx="576064" cy="287371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A799B1C-766A-4C73-A1B6-02C4B81090E1}"/>
              </a:ext>
            </a:extLst>
          </p:cNvPr>
          <p:cNvSpPr/>
          <p:nvPr/>
        </p:nvSpPr>
        <p:spPr>
          <a:xfrm>
            <a:off x="7964571" y="2634424"/>
            <a:ext cx="576064" cy="40676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AF762C-2731-4159-89A6-D73C73C8ADA1}"/>
              </a:ext>
            </a:extLst>
          </p:cNvPr>
          <p:cNvSpPr txBox="1"/>
          <p:nvPr/>
        </p:nvSpPr>
        <p:spPr>
          <a:xfrm>
            <a:off x="29055" y="260648"/>
            <a:ext cx="1107996" cy="59176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000" b="1" dirty="0">
                <a:latin typeface="SentyZHAO 新蒂赵孟頫" panose="03000600000000000000" pitchFamily="66" charset="-120"/>
                <a:ea typeface="SentyZHAO 新蒂赵孟頫" panose="03000600000000000000" pitchFamily="66" charset="-120"/>
              </a:rPr>
              <a:t>意大利</a:t>
            </a:r>
            <a:r>
              <a:rPr lang="en-US" altLang="zh-CN" sz="6000" b="1" dirty="0">
                <a:latin typeface="SentyZHAO 新蒂赵孟頫" panose="03000600000000000000" pitchFamily="66" charset="-120"/>
                <a:ea typeface="SentyZHAO 新蒂赵孟頫" panose="03000600000000000000" pitchFamily="66" charset="-120"/>
              </a:rPr>
              <a:t>-</a:t>
            </a:r>
            <a:r>
              <a:rPr lang="zh-CN" altLang="en-US" sz="6000" b="1" dirty="0">
                <a:latin typeface="SentyZHAO 新蒂赵孟頫" panose="03000600000000000000" pitchFamily="66" charset="-120"/>
                <a:ea typeface="SentyZHAO 新蒂赵孟頫" panose="03000600000000000000" pitchFamily="66" charset="-120"/>
              </a:rPr>
              <a:t>波河平原</a:t>
            </a:r>
            <a:endParaRPr lang="en-US" sz="6000" b="1" dirty="0">
              <a:latin typeface="SentyZHAO 新蒂赵孟頫" panose="03000600000000000000" pitchFamily="66" charset="-120"/>
              <a:ea typeface="SentyZHAO 新蒂赵孟頫" panose="03000600000000000000" pitchFamily="66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BA178-66DC-401B-9B40-2A8338CF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98" y="0"/>
            <a:ext cx="714840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634ECB-04BF-4B8F-8F43-B4D8632F8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32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2DE8A-0E80-4083-BFD5-F6B369AF9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86000" y="0"/>
            <a:ext cx="457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0032" y="144780"/>
            <a:ext cx="8883968" cy="3474720"/>
          </a:xfrm>
        </p:spPr>
        <p:txBody>
          <a:bodyPr>
            <a:noAutofit/>
          </a:bodyPr>
          <a:lstStyle/>
          <a:p>
            <a:pPr marL="45720" lvl="0" indent="0">
              <a:buNone/>
            </a:pP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地中海沿岸地区的</a:t>
            </a:r>
            <a:r>
              <a:rPr lang="zh-CN" alt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传统农业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是受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夏干 冬雨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雨季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44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生长季节</a:t>
            </a:r>
            <a:r>
              <a:rPr lang="zh-CN" altLang="en-US" sz="4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不一致的影响。</a:t>
            </a:r>
            <a:endParaRPr lang="en-MY" sz="4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284CA3-A95E-463F-B909-A386EDB1C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099112"/>
              </p:ext>
            </p:extLst>
          </p:nvPr>
        </p:nvGraphicFramePr>
        <p:xfrm>
          <a:off x="251520" y="1916832"/>
          <a:ext cx="8640959" cy="470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2ch04-35-728"/>
          <p:cNvPicPr>
            <a:picLocks noChangeAspect="1"/>
          </p:cNvPicPr>
          <p:nvPr/>
        </p:nvPicPr>
        <p:blipFill>
          <a:blip r:embed="rId2"/>
          <a:srcRect t="26304" b="7522"/>
          <a:stretch>
            <a:fillRect/>
          </a:stretch>
        </p:blipFill>
        <p:spPr>
          <a:xfrm>
            <a:off x="10975" y="1628800"/>
            <a:ext cx="9180830" cy="4556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221FEE-C4D3-4961-A832-46AD899B908F}"/>
              </a:ext>
            </a:extLst>
          </p:cNvPr>
          <p:cNvSpPr txBox="1"/>
          <p:nvPr/>
        </p:nvSpPr>
        <p:spPr>
          <a:xfrm>
            <a:off x="359532" y="11663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这类农业既有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作物栽培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，又有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牲畜饲养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，称为</a:t>
            </a:r>
            <a:r>
              <a:rPr lang="zh-CN" altLang="en-US" sz="4000" b="1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混合农业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MY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4453D-CF1F-4E15-917D-4290E79923C5}"/>
              </a:ext>
            </a:extLst>
          </p:cNvPr>
          <p:cNvSpPr txBox="1"/>
          <p:nvPr/>
        </p:nvSpPr>
        <p:spPr>
          <a:xfrm>
            <a:off x="4355976" y="63720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平原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2BAC5-B392-4350-A749-03AA576A9E85}"/>
              </a:ext>
            </a:extLst>
          </p:cNvPr>
          <p:cNvSpPr txBox="1"/>
          <p:nvPr/>
        </p:nvSpPr>
        <p:spPr>
          <a:xfrm>
            <a:off x="6012160" y="63742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丘陵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EA7C5-CCD4-4483-B676-EBFD73017990}"/>
              </a:ext>
            </a:extLst>
          </p:cNvPr>
          <p:cNvSpPr txBox="1"/>
          <p:nvPr/>
        </p:nvSpPr>
        <p:spPr>
          <a:xfrm>
            <a:off x="1475656" y="63720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山地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13773E-1484-4280-B89F-8833486AB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8011414"/>
              </p:ext>
            </p:extLst>
          </p:nvPr>
        </p:nvGraphicFramePr>
        <p:xfrm>
          <a:off x="-9059" y="260648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80E13A5-31AE-4855-AC65-DEDAA8D83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45458"/>
            <a:ext cx="6048672" cy="4687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1383</TotalTime>
  <Words>1483</Words>
  <Application>Microsoft Office PowerPoint</Application>
  <PresentationFormat>On-screen Show (4:3)</PresentationFormat>
  <Paragraphs>122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方正姚体</vt:lpstr>
      <vt:lpstr>KaiTi</vt:lpstr>
      <vt:lpstr>Linux Libertine</vt:lpstr>
      <vt:lpstr>Microsoft YaHei</vt:lpstr>
      <vt:lpstr>SentyCHALK</vt:lpstr>
      <vt:lpstr>SentyZHAO 新蒂赵孟頫</vt:lpstr>
      <vt:lpstr>华文楷体</vt:lpstr>
      <vt:lpstr>华文隶书</vt:lpstr>
      <vt:lpstr>楷体</vt:lpstr>
      <vt:lpstr>Arial</vt:lpstr>
      <vt:lpstr>Calibri</vt:lpstr>
      <vt:lpstr>Georgia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为何泰国可成为东南亚的米仓？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12.3白雪皑皑的寒酷世界- 因纽特人的居所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12.4居无定所的干旱世界 ~        印度的塔尔沙漠</vt:lpstr>
      <vt:lpstr>PowerPoint Presentation</vt:lpstr>
      <vt:lpstr>PowerPoint Presentation</vt:lpstr>
      <vt:lpstr>PowerPoint Presentation</vt:lpstr>
      <vt:lpstr>PowerPoint Presentation</vt:lpstr>
      <vt:lpstr>12.5靠山为生的高山世界 - 尼泊尔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yap</dc:creator>
  <cp:lastModifiedBy>User</cp:lastModifiedBy>
  <cp:revision>145</cp:revision>
  <dcterms:created xsi:type="dcterms:W3CDTF">2018-09-16T08:47:00Z</dcterms:created>
  <dcterms:modified xsi:type="dcterms:W3CDTF">2020-04-14T11:33:37Z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